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2.xml" ContentType="application/vnd.openxmlformats-officedocument.drawingml.chartshape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handoutMasterIdLst>
    <p:handoutMasterId r:id="rId41"/>
  </p:handoutMasterIdLst>
  <p:sldIdLst>
    <p:sldId id="256" r:id="rId2"/>
    <p:sldId id="260" r:id="rId3"/>
    <p:sldId id="261" r:id="rId4"/>
    <p:sldId id="262" r:id="rId5"/>
    <p:sldId id="263" r:id="rId6"/>
    <p:sldId id="264" r:id="rId7"/>
    <p:sldId id="266" r:id="rId8"/>
    <p:sldId id="268" r:id="rId9"/>
    <p:sldId id="269" r:id="rId10"/>
    <p:sldId id="271" r:id="rId11"/>
    <p:sldId id="272" r:id="rId12"/>
    <p:sldId id="273" r:id="rId13"/>
    <p:sldId id="274" r:id="rId14"/>
    <p:sldId id="267" r:id="rId15"/>
    <p:sldId id="275" r:id="rId16"/>
    <p:sldId id="276" r:id="rId17"/>
    <p:sldId id="277" r:id="rId18"/>
    <p:sldId id="278" r:id="rId19"/>
    <p:sldId id="279" r:id="rId20"/>
    <p:sldId id="281" r:id="rId21"/>
    <p:sldId id="282" r:id="rId22"/>
    <p:sldId id="283" r:id="rId23"/>
    <p:sldId id="284" r:id="rId24"/>
    <p:sldId id="287" r:id="rId25"/>
    <p:sldId id="289" r:id="rId26"/>
    <p:sldId id="290" r:id="rId27"/>
    <p:sldId id="301" r:id="rId28"/>
    <p:sldId id="292" r:id="rId29"/>
    <p:sldId id="302" r:id="rId30"/>
    <p:sldId id="305" r:id="rId31"/>
    <p:sldId id="296" r:id="rId32"/>
    <p:sldId id="306" r:id="rId33"/>
    <p:sldId id="307" r:id="rId34"/>
    <p:sldId id="308" r:id="rId35"/>
    <p:sldId id="314" r:id="rId36"/>
    <p:sldId id="315" r:id="rId37"/>
    <p:sldId id="316" r:id="rId38"/>
    <p:sldId id="310" r:id="rId39"/>
  </p:sldIdLst>
  <p:sldSz cx="9906000" cy="6858000" type="A4"/>
  <p:notesSz cx="6858000" cy="9144000"/>
  <p:custDataLst>
    <p:tags r:id="rId4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orient="horz" pos="663" userDrawn="1">
          <p15:clr>
            <a:srgbClr val="A4A3A4"/>
          </p15:clr>
        </p15:guide>
        <p15:guide id="3" orient="horz" pos="572" userDrawn="1">
          <p15:clr>
            <a:srgbClr val="A4A3A4"/>
          </p15:clr>
        </p15:guide>
        <p15:guide id="4" orient="horz" pos="3929" userDrawn="1">
          <p15:clr>
            <a:srgbClr val="A4A3A4"/>
          </p15:clr>
        </p15:guide>
        <p15:guide id="5" orient="horz" pos="1026" userDrawn="1">
          <p15:clr>
            <a:srgbClr val="A4A3A4"/>
          </p15:clr>
        </p15:guide>
        <p15:guide id="6" pos="3120" userDrawn="1">
          <p15:clr>
            <a:srgbClr val="A4A3A4"/>
          </p15:clr>
        </p15:guide>
        <p15:guide id="7" pos="172" userDrawn="1">
          <p15:clr>
            <a:srgbClr val="A4A3A4"/>
          </p15:clr>
        </p15:guide>
        <p15:guide id="8" pos="6068" userDrawn="1">
          <p15:clr>
            <a:srgbClr val="A4A3A4"/>
          </p15:clr>
        </p15:guide>
        <p15:guide id="9" orient="horz" pos="1344"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888C"/>
    <a:srgbClr val="EDF4F7"/>
    <a:srgbClr val="F6FAFB"/>
    <a:srgbClr val="C4484D"/>
    <a:srgbClr val="DBE8EE"/>
    <a:srgbClr val="B1181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D5ABB26-0587-4C30-8999-92F81FD0307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2833802-FEF1-4C79-8D5D-14CF1EAF98D9}" styleName="밝은 스타일 2 - 강조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F2DE63D5-997A-4646-A377-4702673A728D}" styleName="밝은 스타일 2 - 강조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E9639D4-E3E2-4D34-9284-5A2195B3D0D7}" styleName="밝은 스타일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912C8C85-51F0-491E-9774-3900AFEF0FD7}" styleName="밝은 스타일 2 - 강조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밝은 스타일 2 - 강조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howGuides="1">
      <p:cViewPr varScale="1">
        <p:scale>
          <a:sx n="115" d="100"/>
          <a:sy n="115" d="100"/>
        </p:scale>
        <p:origin x="1140" y="114"/>
      </p:cViewPr>
      <p:guideLst>
        <p:guide orient="horz" pos="2160"/>
        <p:guide orient="horz" pos="663"/>
        <p:guide orient="horz" pos="572"/>
        <p:guide orient="horz" pos="3929"/>
        <p:guide orient="horz" pos="1026"/>
        <p:guide pos="3120"/>
        <p:guide pos="172"/>
        <p:guide pos="6068"/>
        <p:guide orient="horz" pos="1344"/>
      </p:guideLst>
    </p:cSldViewPr>
  </p:slideViewPr>
  <p:notesTextViewPr>
    <p:cViewPr>
      <p:scale>
        <a:sx n="3" d="2"/>
        <a:sy n="3" d="2"/>
      </p:scale>
      <p:origin x="0" y="0"/>
    </p:cViewPr>
  </p:notesTextViewPr>
  <p:notesViewPr>
    <p:cSldViewPr showGuides="1">
      <p:cViewPr varScale="1">
        <p:scale>
          <a:sx n="83" d="100"/>
          <a:sy n="83" d="100"/>
        </p:scale>
        <p:origin x="-3828"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ko-KR"/>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rot="0" spcFirstLastPara="1" vertOverflow="ellipsis" vert="horz" wrap="square" anchor="ctr" anchorCtr="1"/>
          <a:lstStyle/>
          <a:p>
            <a:pPr>
              <a:defRPr sz="840" b="1" i="0" u="none" strike="noStrike" kern="1200" baseline="0">
                <a:solidFill>
                  <a:schemeClr val="tx2"/>
                </a:solidFill>
                <a:latin typeface="+mn-lt"/>
                <a:ea typeface="+mn-ea"/>
                <a:cs typeface="+mn-cs"/>
              </a:defRPr>
            </a:pPr>
            <a:r>
              <a:rPr lang="ko-KR" altLang="en-US" dirty="0"/>
              <a:t>조직에서 생산되는 데이터를 저장하기 위해 운영중인 스토리지 용량이 증가하는 연간 비율은 대략 어느 정도입니까</a:t>
            </a:r>
            <a:r>
              <a:rPr lang="en-US" altLang="ko-KR" dirty="0"/>
              <a:t>?</a:t>
            </a:r>
            <a:br>
              <a:rPr lang="en-US" altLang="ko-KR" dirty="0"/>
            </a:br>
            <a:r>
              <a:rPr lang="en-US" sz="700" b="0" dirty="0"/>
              <a:t>(</a:t>
            </a:r>
            <a:r>
              <a:rPr lang="ko-KR" sz="700" b="0"/>
              <a:t>응답자 비율</a:t>
            </a:r>
            <a:r>
              <a:rPr lang="en-US" sz="700" b="0" dirty="0"/>
              <a:t>, N=353</a:t>
            </a:r>
            <a:r>
              <a:rPr lang="ko-KR" sz="700" b="0"/>
              <a:t>명</a:t>
            </a:r>
            <a:r>
              <a:rPr lang="en-US" sz="700" b="0" dirty="0"/>
              <a:t>)</a:t>
            </a:r>
          </a:p>
        </c:rich>
      </c:tx>
      <c:overlay val="0"/>
      <c:spPr>
        <a:noFill/>
        <a:ln>
          <a:noFill/>
        </a:ln>
        <a:effectLst/>
      </c:spPr>
      <c:txPr>
        <a:bodyPr rot="0" spcFirstLastPara="1" vertOverflow="ellipsis" vert="horz" wrap="square" anchor="ctr" anchorCtr="1"/>
        <a:lstStyle/>
        <a:p>
          <a:pPr>
            <a:defRPr sz="840" b="1" i="0" u="none" strike="noStrike" kern="1200" baseline="0">
              <a:solidFill>
                <a:schemeClr val="tx2"/>
              </a:solidFill>
              <a:latin typeface="+mn-lt"/>
              <a:ea typeface="+mn-ea"/>
              <a:cs typeface="+mn-cs"/>
            </a:defRPr>
          </a:pPr>
          <a:endParaRPr lang="ko-KR"/>
        </a:p>
      </c:txPr>
    </c:title>
    <c:autoTitleDeleted val="0"/>
    <c:plotArea>
      <c:layout/>
      <c:barChart>
        <c:barDir val="col"/>
        <c:grouping val="clustered"/>
        <c:varyColors val="0"/>
        <c:ser>
          <c:idx val="0"/>
          <c:order val="0"/>
          <c:tx>
            <c:strRef>
              <c:f>Sheet1!$B$1</c:f>
              <c:strCache>
                <c:ptCount val="1"/>
                <c:pt idx="0">
                  <c:v>응답비율</c:v>
                </c:pt>
              </c:strCache>
            </c:strRef>
          </c:tx>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anchor="ctr" anchorCtr="1"/>
              <a:lstStyle/>
              <a:p>
                <a:pPr>
                  <a:defRPr sz="700" b="0" i="0" u="none" strike="noStrike" kern="1200" baseline="0">
                    <a:solidFill>
                      <a:schemeClr val="tx2"/>
                    </a:solidFill>
                    <a:latin typeface="+mn-lt"/>
                    <a:ea typeface="+mn-ea"/>
                    <a:cs typeface="+mn-cs"/>
                  </a:defRPr>
                </a:pPr>
                <a:endParaRPr lang="ko-K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Sheet1!$A$2:$A$12</c:f>
              <c:strCache>
                <c:ptCount val="11"/>
                <c:pt idx="0">
                  <c:v>연간 1%~10%</c:v>
                </c:pt>
                <c:pt idx="1">
                  <c:v>연간 11%~20%</c:v>
                </c:pt>
                <c:pt idx="2">
                  <c:v>연간 21%~30%</c:v>
                </c:pt>
                <c:pt idx="3">
                  <c:v>연간 31%~40%</c:v>
                </c:pt>
                <c:pt idx="4">
                  <c:v>연간 41%~50%</c:v>
                </c:pt>
                <c:pt idx="5">
                  <c:v>연간 51%~60%</c:v>
                </c:pt>
                <c:pt idx="6">
                  <c:v>연간 61%~70%</c:v>
                </c:pt>
                <c:pt idx="7">
                  <c:v>연간 71%~80%</c:v>
                </c:pt>
                <c:pt idx="8">
                  <c:v>연간 81%~90%</c:v>
                </c:pt>
                <c:pt idx="9">
                  <c:v>연간 91%~100%</c:v>
                </c:pt>
                <c:pt idx="10">
                  <c:v>연간 100% 초과</c:v>
                </c:pt>
              </c:strCache>
            </c:strRef>
          </c:cat>
          <c:val>
            <c:numRef>
              <c:f>Sheet1!$B$2:$B$12</c:f>
              <c:numCache>
                <c:formatCode>0%</c:formatCode>
                <c:ptCount val="11"/>
                <c:pt idx="0">
                  <c:v>0.06</c:v>
                </c:pt>
                <c:pt idx="1">
                  <c:v>0.2</c:v>
                </c:pt>
                <c:pt idx="2">
                  <c:v>0.17</c:v>
                </c:pt>
                <c:pt idx="3">
                  <c:v>0.1</c:v>
                </c:pt>
                <c:pt idx="4">
                  <c:v>0.09</c:v>
                </c:pt>
                <c:pt idx="5">
                  <c:v>0.12</c:v>
                </c:pt>
                <c:pt idx="6">
                  <c:v>7.0000000000000007E-2</c:v>
                </c:pt>
                <c:pt idx="7">
                  <c:v>0.1</c:v>
                </c:pt>
                <c:pt idx="8">
                  <c:v>0.05</c:v>
                </c:pt>
                <c:pt idx="9">
                  <c:v>0.03</c:v>
                </c:pt>
                <c:pt idx="10">
                  <c:v>0.02</c:v>
                </c:pt>
              </c:numCache>
            </c:numRef>
          </c:val>
          <c:extLst>
            <c:ext xmlns:c16="http://schemas.microsoft.com/office/drawing/2014/chart" uri="{C3380CC4-5D6E-409C-BE32-E72D297353CC}">
              <c16:uniqueId val="{00000000-A946-412F-83CE-0F712F70B6E3}"/>
            </c:ext>
          </c:extLst>
        </c:ser>
        <c:dLbls>
          <c:dLblPos val="outEnd"/>
          <c:showLegendKey val="0"/>
          <c:showVal val="1"/>
          <c:showCatName val="0"/>
          <c:showSerName val="0"/>
          <c:showPercent val="0"/>
          <c:showBubbleSize val="0"/>
        </c:dLbls>
        <c:gapWidth val="100"/>
        <c:overlap val="-24"/>
        <c:axId val="-462381568"/>
        <c:axId val="-462386464"/>
      </c:barChart>
      <c:catAx>
        <c:axId val="-462381568"/>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700" b="0" i="0" u="none" strike="noStrike" kern="1200" baseline="0">
                <a:solidFill>
                  <a:schemeClr val="tx2"/>
                </a:solidFill>
                <a:latin typeface="+mn-lt"/>
                <a:ea typeface="+mn-ea"/>
                <a:cs typeface="+mn-cs"/>
              </a:defRPr>
            </a:pPr>
            <a:endParaRPr lang="ko-KR"/>
          </a:p>
        </c:txPr>
        <c:crossAx val="-462386464"/>
        <c:crosses val="autoZero"/>
        <c:auto val="1"/>
        <c:lblAlgn val="ctr"/>
        <c:lblOffset val="100"/>
        <c:noMultiLvlLbl val="0"/>
      </c:catAx>
      <c:valAx>
        <c:axId val="-462386464"/>
        <c:scaling>
          <c:orientation val="minMax"/>
          <c:max val="0.30000000000000004"/>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700" b="0" i="0" u="none" strike="noStrike" kern="1200" baseline="0">
                <a:solidFill>
                  <a:schemeClr val="tx2"/>
                </a:solidFill>
                <a:latin typeface="+mn-lt"/>
                <a:ea typeface="+mn-ea"/>
                <a:cs typeface="+mn-cs"/>
              </a:defRPr>
            </a:pPr>
            <a:endParaRPr lang="ko-KR"/>
          </a:p>
        </c:txPr>
        <c:crossAx val="-462381568"/>
        <c:crosses val="autoZero"/>
        <c:crossBetween val="between"/>
      </c:valAx>
      <c:spPr>
        <a:noFill/>
        <a:ln>
          <a:noFill/>
        </a:ln>
        <a:effectLst/>
      </c:spPr>
    </c:plotArea>
    <c:plotVisOnly val="1"/>
    <c:dispBlanksAs val="gap"/>
    <c:showDLblsOverMax val="0"/>
  </c:chart>
  <c:spPr>
    <a:noFill/>
    <a:ln>
      <a:noFill/>
    </a:ln>
    <a:effectLst/>
  </c:spPr>
  <c:txPr>
    <a:bodyPr/>
    <a:lstStyle/>
    <a:p>
      <a:pPr>
        <a:defRPr sz="700"/>
      </a:pPr>
      <a:endParaRPr lang="ko-KR"/>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ko-KR"/>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rot="0" spcFirstLastPara="1" vertOverflow="ellipsis" vert="horz" wrap="square" anchor="ctr" anchorCtr="1"/>
          <a:lstStyle/>
          <a:p>
            <a:pPr>
              <a:defRPr sz="840" b="1" i="0" u="none" strike="noStrike" kern="1200" spc="0" baseline="0">
                <a:solidFill>
                  <a:schemeClr val="tx2"/>
                </a:solidFill>
                <a:latin typeface="+mn-lt"/>
                <a:ea typeface="맑은 고딕" panose="020B0503020000020004" pitchFamily="50" charset="-127"/>
                <a:cs typeface="+mn-cs"/>
              </a:defRPr>
            </a:pPr>
            <a:r>
              <a:rPr lang="ko-KR" b="1" dirty="0"/>
              <a:t>향후 </a:t>
            </a:r>
            <a:r>
              <a:rPr lang="en-US" b="1" dirty="0"/>
              <a:t>12</a:t>
            </a:r>
            <a:r>
              <a:rPr lang="ko-KR" b="1"/>
              <a:t>개월간 가장 중요한 </a:t>
            </a:r>
            <a:r>
              <a:rPr lang="en-US" b="1" dirty="0"/>
              <a:t>10</a:t>
            </a:r>
            <a:r>
              <a:rPr lang="ko-KR" b="1"/>
              <a:t>가지 </a:t>
            </a:r>
            <a:r>
              <a:rPr lang="en-US" b="1" dirty="0"/>
              <a:t>IT </a:t>
            </a:r>
            <a:r>
              <a:rPr lang="ko-KR" b="1"/>
              <a:t>최우선 과제</a:t>
            </a:r>
            <a:br>
              <a:rPr lang="en-US" b="1" dirty="0"/>
            </a:br>
            <a:r>
              <a:rPr lang="en-US" sz="700" b="0" dirty="0"/>
              <a:t>(</a:t>
            </a:r>
            <a:r>
              <a:rPr lang="ko-KR" sz="700" b="0"/>
              <a:t>응답자 비율</a:t>
            </a:r>
            <a:r>
              <a:rPr lang="en-US" sz="700" b="0" dirty="0"/>
              <a:t>, N=601</a:t>
            </a:r>
            <a:r>
              <a:rPr lang="ko-KR" sz="700" b="0"/>
              <a:t>명</a:t>
            </a:r>
            <a:r>
              <a:rPr lang="en-US" sz="700" b="0" dirty="0"/>
              <a:t>, 10</a:t>
            </a:r>
            <a:r>
              <a:rPr lang="ko-KR" sz="700" b="0"/>
              <a:t>개까지 중복 응답 가능</a:t>
            </a:r>
            <a:r>
              <a:rPr lang="en-US" sz="700" b="0" dirty="0"/>
              <a:t>)</a:t>
            </a:r>
          </a:p>
        </c:rich>
      </c:tx>
      <c:layout>
        <c:manualLayout>
          <c:xMode val="edge"/>
          <c:yMode val="edge"/>
          <c:x val="0.16405356110147248"/>
          <c:y val="5.1282016875281791E-2"/>
        </c:manualLayout>
      </c:layout>
      <c:overlay val="0"/>
      <c:spPr>
        <a:noFill/>
        <a:ln>
          <a:noFill/>
        </a:ln>
        <a:effectLst/>
      </c:spPr>
      <c:txPr>
        <a:bodyPr rot="0" spcFirstLastPara="1" vertOverflow="ellipsis" vert="horz" wrap="square" anchor="ctr" anchorCtr="1"/>
        <a:lstStyle/>
        <a:p>
          <a:pPr>
            <a:defRPr sz="840" b="1" i="0" u="none" strike="noStrike" kern="1200" spc="0" baseline="0">
              <a:solidFill>
                <a:schemeClr val="tx2"/>
              </a:solidFill>
              <a:latin typeface="+mn-lt"/>
              <a:ea typeface="맑은 고딕" panose="020B0503020000020004" pitchFamily="50" charset="-127"/>
              <a:cs typeface="+mn-cs"/>
            </a:defRPr>
          </a:pPr>
          <a:endParaRPr lang="ko-KR"/>
        </a:p>
      </c:txPr>
    </c:title>
    <c:autoTitleDeleted val="0"/>
    <c:plotArea>
      <c:layout>
        <c:manualLayout>
          <c:layoutTarget val="inner"/>
          <c:xMode val="edge"/>
          <c:yMode val="edge"/>
          <c:x val="0.34507718921498443"/>
          <c:y val="0.19978235412881085"/>
          <c:w val="0.61098341684562152"/>
          <c:h val="0.6835853018372704"/>
        </c:manualLayout>
      </c:layout>
      <c:barChart>
        <c:barDir val="bar"/>
        <c:grouping val="clustered"/>
        <c:varyColors val="0"/>
        <c:ser>
          <c:idx val="0"/>
          <c:order val="0"/>
          <c:tx>
            <c:strRef>
              <c:f>Sheet1!$B$1</c:f>
              <c:strCache>
                <c:ptCount val="1"/>
                <c:pt idx="0">
                  <c:v>응답비율</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700" b="0" i="0" u="none" strike="noStrike" kern="1200" baseline="0">
                    <a:solidFill>
                      <a:schemeClr val="tx2"/>
                    </a:solidFill>
                    <a:latin typeface="+mn-lt"/>
                    <a:ea typeface="맑은 고딕" panose="020B0503020000020004" pitchFamily="50" charset="-127"/>
                    <a:cs typeface="+mn-cs"/>
                  </a:defRPr>
                </a:pPr>
                <a:endParaRPr lang="ko-K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정보 보안 준수</c:v>
                </c:pt>
                <c:pt idx="1">
                  <c:v>데이터 백업 및 복구 개선</c:v>
                </c:pt>
                <c:pt idx="2">
                  <c:v>데이터 증가 관리</c:v>
                </c:pt>
                <c:pt idx="3">
                  <c:v>서버 가상화 사용 확대</c:v>
                </c:pt>
                <c:pt idx="4">
                  <c:v>데스크탑 가상화</c:v>
                </c:pt>
                <c:pt idx="5">
                  <c:v>클라우드 인프라 서비스 이용</c:v>
                </c:pt>
                <c:pt idx="6">
                  <c:v>규정 컴플라이언스 준수</c:v>
                </c:pt>
                <c:pt idx="7">
                  <c:v>비즈니스 연속성 / 재해복구 프로그램</c:v>
                </c:pt>
                <c:pt idx="8">
                  <c:v>"프라이빗 클라우드" 인프라 구축</c:v>
                </c:pt>
                <c:pt idx="9">
                  <c:v>협업 역량 개선</c:v>
                </c:pt>
              </c:strCache>
            </c:strRef>
          </c:cat>
          <c:val>
            <c:numRef>
              <c:f>Sheet1!$B$2:$B$11</c:f>
              <c:numCache>
                <c:formatCode>0%</c:formatCode>
                <c:ptCount val="10"/>
                <c:pt idx="0">
                  <c:v>0.34</c:v>
                </c:pt>
                <c:pt idx="1">
                  <c:v>0.26</c:v>
                </c:pt>
                <c:pt idx="2">
                  <c:v>0.26</c:v>
                </c:pt>
                <c:pt idx="3">
                  <c:v>0.25</c:v>
                </c:pt>
                <c:pt idx="4">
                  <c:v>0.25</c:v>
                </c:pt>
                <c:pt idx="5">
                  <c:v>0.25</c:v>
                </c:pt>
                <c:pt idx="6">
                  <c:v>0.24</c:v>
                </c:pt>
                <c:pt idx="7">
                  <c:v>0.23</c:v>
                </c:pt>
                <c:pt idx="8">
                  <c:v>0.22</c:v>
                </c:pt>
                <c:pt idx="9">
                  <c:v>0.22</c:v>
                </c:pt>
              </c:numCache>
            </c:numRef>
          </c:val>
          <c:extLst>
            <c:ext xmlns:c16="http://schemas.microsoft.com/office/drawing/2014/chart" uri="{C3380CC4-5D6E-409C-BE32-E72D297353CC}">
              <c16:uniqueId val="{00000000-E06F-4198-8B92-083A5B50F235}"/>
            </c:ext>
          </c:extLst>
        </c:ser>
        <c:dLbls>
          <c:dLblPos val="outEnd"/>
          <c:showLegendKey val="0"/>
          <c:showVal val="1"/>
          <c:showCatName val="0"/>
          <c:showSerName val="0"/>
          <c:showPercent val="0"/>
          <c:showBubbleSize val="0"/>
        </c:dLbls>
        <c:gapWidth val="150"/>
        <c:axId val="-462377216"/>
        <c:axId val="-462375584"/>
      </c:barChart>
      <c:catAx>
        <c:axId val="-462377216"/>
        <c:scaling>
          <c:orientation val="maxMin"/>
        </c:scaling>
        <c:delete val="0"/>
        <c:axPos val="l"/>
        <c:numFmt formatCode="General" sourceLinked="1"/>
        <c:majorTickMark val="none"/>
        <c:minorTickMark val="none"/>
        <c:tickLblPos val="nextTo"/>
        <c:spPr>
          <a:noFill/>
          <a:ln w="9525" cap="flat" cmpd="sng" algn="ctr">
            <a:solidFill>
              <a:srgbClr val="000000"/>
            </a:solidFill>
            <a:round/>
          </a:ln>
          <a:effectLst/>
        </c:spPr>
        <c:txPr>
          <a:bodyPr rot="0" spcFirstLastPara="1" vertOverflow="ellipsis" wrap="square" anchor="ctr" anchorCtr="1"/>
          <a:lstStyle/>
          <a:p>
            <a:pPr>
              <a:defRPr sz="700" b="0" i="0" u="none" strike="noStrike" kern="1200" baseline="0">
                <a:solidFill>
                  <a:schemeClr val="tx2"/>
                </a:solidFill>
                <a:latin typeface="+mn-lt"/>
                <a:ea typeface="맑은 고딕" panose="020B0503020000020004" pitchFamily="50" charset="-127"/>
                <a:cs typeface="+mn-cs"/>
              </a:defRPr>
            </a:pPr>
            <a:endParaRPr lang="ko-KR"/>
          </a:p>
        </c:txPr>
        <c:crossAx val="-462375584"/>
        <c:crosses val="autoZero"/>
        <c:auto val="1"/>
        <c:lblAlgn val="ctr"/>
        <c:lblOffset val="100"/>
        <c:noMultiLvlLbl val="0"/>
      </c:catAx>
      <c:valAx>
        <c:axId val="-462375584"/>
        <c:scaling>
          <c:orientation val="minMax"/>
        </c:scaling>
        <c:delete val="0"/>
        <c:axPos val="t"/>
        <c:majorGridlines>
          <c:spPr>
            <a:ln w="3175" cap="flat" cmpd="sng" algn="ctr">
              <a:solidFill>
                <a:srgbClr val="969696"/>
              </a:solidFill>
              <a:round/>
            </a:ln>
            <a:effectLst/>
          </c:spPr>
        </c:majorGridlines>
        <c:numFmt formatCode="0%" sourceLinked="1"/>
        <c:majorTickMark val="none"/>
        <c:minorTickMark val="none"/>
        <c:tickLblPos val="high"/>
        <c:spPr>
          <a:noFill/>
          <a:ln>
            <a:noFill/>
          </a:ln>
          <a:effectLst/>
        </c:spPr>
        <c:txPr>
          <a:bodyPr rot="-60000000" spcFirstLastPara="1" vertOverflow="ellipsis" vert="horz" wrap="square" anchor="ctr" anchorCtr="1"/>
          <a:lstStyle/>
          <a:p>
            <a:pPr>
              <a:defRPr sz="700" b="0" i="0" u="none" strike="noStrike" kern="1200" baseline="0">
                <a:solidFill>
                  <a:schemeClr val="tx2"/>
                </a:solidFill>
                <a:latin typeface="+mn-lt"/>
                <a:ea typeface="맑은 고딕" panose="020B0503020000020004" pitchFamily="50" charset="-127"/>
                <a:cs typeface="+mn-cs"/>
              </a:defRPr>
            </a:pPr>
            <a:endParaRPr lang="ko-KR"/>
          </a:p>
        </c:txPr>
        <c:crossAx val="-462377216"/>
        <c:crosses val="autoZero"/>
        <c:crossBetween val="between"/>
      </c:valAx>
      <c:spPr>
        <a:noFill/>
        <a:ln>
          <a:noFill/>
        </a:ln>
        <a:effectLst/>
      </c:spPr>
    </c:plotArea>
    <c:plotVisOnly val="1"/>
    <c:dispBlanksAs val="gap"/>
    <c:showDLblsOverMax val="0"/>
  </c:chart>
  <c:spPr>
    <a:noFill/>
    <a:ln>
      <a:noFill/>
    </a:ln>
    <a:effectLst/>
  </c:spPr>
  <c:txPr>
    <a:bodyPr/>
    <a:lstStyle/>
    <a:p>
      <a:pPr>
        <a:defRPr sz="700">
          <a:solidFill>
            <a:schemeClr val="tx2"/>
          </a:solidFill>
          <a:latin typeface="+mn-lt"/>
          <a:ea typeface="맑은 고딕" panose="020B0503020000020004" pitchFamily="50" charset="-127"/>
        </a:defRPr>
      </a:pPr>
      <a:endParaRPr lang="ko-KR"/>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ko-KR"/>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1"/>
    <c:plotArea>
      <c:layout/>
      <c:pieChart>
        <c:varyColors val="1"/>
        <c:ser>
          <c:idx val="0"/>
          <c:order val="0"/>
          <c:tx>
            <c:strRef>
              <c:f>Sheet1!$C$3</c:f>
              <c:strCache>
                <c:ptCount val="1"/>
                <c:pt idx="0">
                  <c:v>%</c:v>
                </c:pt>
              </c:strCache>
            </c:strRef>
          </c:tx>
          <c:spPr>
            <a:ln>
              <a:noFill/>
            </a:ln>
          </c:spPr>
          <c:dPt>
            <c:idx val="0"/>
            <c:bubble3D val="0"/>
            <c:spPr>
              <a:solidFill>
                <a:schemeClr val="accent1"/>
              </a:solidFill>
              <a:ln w="19050">
                <a:noFill/>
              </a:ln>
              <a:effectLst/>
            </c:spPr>
            <c:extLst>
              <c:ext xmlns:c16="http://schemas.microsoft.com/office/drawing/2014/chart" uri="{C3380CC4-5D6E-409C-BE32-E72D297353CC}">
                <c16:uniqueId val="{00000001-98F2-49AD-B244-C7AA59CA9F40}"/>
              </c:ext>
            </c:extLst>
          </c:dPt>
          <c:dPt>
            <c:idx val="1"/>
            <c:bubble3D val="0"/>
            <c:spPr>
              <a:solidFill>
                <a:schemeClr val="dk1">
                  <a:tint val="55000"/>
                </a:schemeClr>
              </a:solidFill>
              <a:ln w="19050">
                <a:noFill/>
              </a:ln>
              <a:effectLst/>
            </c:spPr>
            <c:extLst>
              <c:ext xmlns:c16="http://schemas.microsoft.com/office/drawing/2014/chart" uri="{C3380CC4-5D6E-409C-BE32-E72D297353CC}">
                <c16:uniqueId val="{00000003-98F2-49AD-B244-C7AA59CA9F40}"/>
              </c:ext>
            </c:extLst>
          </c:dPt>
          <c:dPt>
            <c:idx val="2"/>
            <c:bubble3D val="0"/>
            <c:spPr>
              <a:solidFill>
                <a:schemeClr val="dk1">
                  <a:tint val="75000"/>
                </a:schemeClr>
              </a:solidFill>
              <a:ln w="19050">
                <a:noFill/>
              </a:ln>
              <a:effectLst/>
            </c:spPr>
            <c:extLst>
              <c:ext xmlns:c16="http://schemas.microsoft.com/office/drawing/2014/chart" uri="{C3380CC4-5D6E-409C-BE32-E72D297353CC}">
                <c16:uniqueId val="{00000005-98F2-49AD-B244-C7AA59CA9F40}"/>
              </c:ext>
            </c:extLst>
          </c:dPt>
          <c:dPt>
            <c:idx val="3"/>
            <c:bubble3D val="0"/>
            <c:spPr>
              <a:solidFill>
                <a:schemeClr val="bg1">
                  <a:lumMod val="75000"/>
                </a:schemeClr>
              </a:solidFill>
              <a:ln w="19050">
                <a:noFill/>
              </a:ln>
              <a:effectLst/>
            </c:spPr>
            <c:extLst>
              <c:ext xmlns:c16="http://schemas.microsoft.com/office/drawing/2014/chart" uri="{C3380CC4-5D6E-409C-BE32-E72D297353CC}">
                <c16:uniqueId val="{00000007-98F2-49AD-B244-C7AA59CA9F40}"/>
              </c:ext>
            </c:extLst>
          </c:dPt>
          <c:dPt>
            <c:idx val="4"/>
            <c:bubble3D val="0"/>
            <c:spPr>
              <a:solidFill>
                <a:schemeClr val="dk1">
                  <a:tint val="30000"/>
                </a:schemeClr>
              </a:solidFill>
              <a:ln w="19050">
                <a:noFill/>
              </a:ln>
              <a:effectLst/>
            </c:spPr>
            <c:extLst>
              <c:ext xmlns:c16="http://schemas.microsoft.com/office/drawing/2014/chart" uri="{C3380CC4-5D6E-409C-BE32-E72D297353CC}">
                <c16:uniqueId val="{00000009-98F2-49AD-B244-C7AA59CA9F40}"/>
              </c:ext>
            </c:extLst>
          </c:dPt>
          <c:dPt>
            <c:idx val="5"/>
            <c:bubble3D val="0"/>
            <c:spPr>
              <a:solidFill>
                <a:schemeClr val="dk1">
                  <a:tint val="60000"/>
                </a:schemeClr>
              </a:solidFill>
              <a:ln w="19050">
                <a:noFill/>
              </a:ln>
              <a:effectLst/>
            </c:spPr>
            <c:extLst>
              <c:ext xmlns:c16="http://schemas.microsoft.com/office/drawing/2014/chart" uri="{C3380CC4-5D6E-409C-BE32-E72D297353CC}">
                <c16:uniqueId val="{0000000B-98F2-49AD-B244-C7AA59CA9F40}"/>
              </c:ext>
            </c:extLst>
          </c:dPt>
          <c:dPt>
            <c:idx val="6"/>
            <c:bubble3D val="0"/>
            <c:spPr>
              <a:solidFill>
                <a:schemeClr val="dk1">
                  <a:tint val="80000"/>
                </a:schemeClr>
              </a:solidFill>
              <a:ln w="19050">
                <a:noFill/>
              </a:ln>
              <a:effectLst/>
            </c:spPr>
            <c:extLst>
              <c:ext xmlns:c16="http://schemas.microsoft.com/office/drawing/2014/chart" uri="{C3380CC4-5D6E-409C-BE32-E72D297353CC}">
                <c16:uniqueId val="{0000000D-98F2-49AD-B244-C7AA59CA9F40}"/>
              </c:ext>
            </c:extLst>
          </c:dPt>
          <c:dPt>
            <c:idx val="7"/>
            <c:bubble3D val="0"/>
            <c:spPr>
              <a:solidFill>
                <a:schemeClr val="dk1">
                  <a:tint val="88500"/>
                </a:schemeClr>
              </a:solidFill>
              <a:ln w="19050">
                <a:noFill/>
              </a:ln>
              <a:effectLst/>
            </c:spPr>
            <c:extLst>
              <c:ext xmlns:c16="http://schemas.microsoft.com/office/drawing/2014/chart" uri="{C3380CC4-5D6E-409C-BE32-E72D297353CC}">
                <c16:uniqueId val="{0000000F-98F2-49AD-B244-C7AA59CA9F40}"/>
              </c:ext>
            </c:extLst>
          </c:dPt>
          <c:dPt>
            <c:idx val="8"/>
            <c:bubble3D val="0"/>
            <c:spPr>
              <a:solidFill>
                <a:schemeClr val="dk1">
                  <a:tint val="55000"/>
                </a:schemeClr>
              </a:solidFill>
              <a:ln w="19050">
                <a:noFill/>
              </a:ln>
              <a:effectLst/>
            </c:spPr>
            <c:extLst>
              <c:ext xmlns:c16="http://schemas.microsoft.com/office/drawing/2014/chart" uri="{C3380CC4-5D6E-409C-BE32-E72D297353CC}">
                <c16:uniqueId val="{00000011-98F2-49AD-B244-C7AA59CA9F40}"/>
              </c:ext>
            </c:extLst>
          </c:dPt>
          <c:dPt>
            <c:idx val="9"/>
            <c:bubble3D val="0"/>
            <c:spPr>
              <a:solidFill>
                <a:schemeClr val="dk1">
                  <a:tint val="75000"/>
                </a:schemeClr>
              </a:solidFill>
              <a:ln w="19050">
                <a:noFill/>
              </a:ln>
              <a:effectLst/>
            </c:spPr>
            <c:extLst>
              <c:ext xmlns:c16="http://schemas.microsoft.com/office/drawing/2014/chart" uri="{C3380CC4-5D6E-409C-BE32-E72D297353CC}">
                <c16:uniqueId val="{00000013-98F2-49AD-B244-C7AA59CA9F40}"/>
              </c:ext>
            </c:extLst>
          </c:dPt>
          <c:dPt>
            <c:idx val="10"/>
            <c:bubble3D val="0"/>
            <c:spPr>
              <a:solidFill>
                <a:schemeClr val="dk1">
                  <a:tint val="98500"/>
                </a:schemeClr>
              </a:solidFill>
              <a:ln w="19050">
                <a:noFill/>
              </a:ln>
              <a:effectLst/>
            </c:spPr>
            <c:extLst>
              <c:ext xmlns:c16="http://schemas.microsoft.com/office/drawing/2014/chart" uri="{C3380CC4-5D6E-409C-BE32-E72D297353CC}">
                <c16:uniqueId val="{00000015-98F2-49AD-B244-C7AA59CA9F40}"/>
              </c:ext>
            </c:extLst>
          </c:dPt>
          <c:dPt>
            <c:idx val="11"/>
            <c:bubble3D val="0"/>
            <c:spPr>
              <a:solidFill>
                <a:schemeClr val="dk1">
                  <a:tint val="30000"/>
                </a:schemeClr>
              </a:solidFill>
              <a:ln w="19050">
                <a:noFill/>
              </a:ln>
              <a:effectLst/>
            </c:spPr>
            <c:extLst>
              <c:ext xmlns:c16="http://schemas.microsoft.com/office/drawing/2014/chart" uri="{C3380CC4-5D6E-409C-BE32-E72D297353CC}">
                <c16:uniqueId val="{00000017-98F2-49AD-B244-C7AA59CA9F40}"/>
              </c:ext>
            </c:extLst>
          </c:dPt>
          <c:dLbls>
            <c:dLbl>
              <c:idx val="0"/>
              <c:spPr>
                <a:noFill/>
                <a:ln>
                  <a:noFill/>
                </a:ln>
                <a:effectLst/>
              </c:spPr>
              <c:txPr>
                <a:bodyPr rot="0" spcFirstLastPara="1" vertOverflow="clip" horzOverflow="clip" vert="horz" wrap="square" lIns="38100" tIns="19050" rIns="38100" bIns="19050" anchor="ctr" anchorCtr="1">
                  <a:spAutoFit/>
                </a:bodyPr>
                <a:lstStyle/>
                <a:p>
                  <a:pPr>
                    <a:defRPr sz="800" b="1" i="0" u="none" strike="noStrike" kern="1200" baseline="0">
                      <a:solidFill>
                        <a:srgbClr val="FFFF00"/>
                      </a:solidFill>
                      <a:latin typeface="+mn-lt"/>
                      <a:ea typeface="+mn-ea"/>
                      <a:cs typeface="+mn-cs"/>
                    </a:defRPr>
                  </a:pPr>
                  <a:endParaRPr lang="ko-KR"/>
                </a:p>
              </c:txPr>
              <c:dLblPos val="bestFit"/>
              <c:showLegendKey val="0"/>
              <c:showVal val="0"/>
              <c:showCatName val="1"/>
              <c:showSerName val="0"/>
              <c:showPercent val="1"/>
              <c:showBubbleSize val="0"/>
              <c:extLst>
                <c:ext xmlns:c16="http://schemas.microsoft.com/office/drawing/2014/chart" uri="{C3380CC4-5D6E-409C-BE32-E72D297353CC}">
                  <c16:uniqueId val="{00000001-98F2-49AD-B244-C7AA59CA9F40}"/>
                </c:ext>
              </c:extLst>
            </c:dLbl>
            <c:dLbl>
              <c:idx val="6"/>
              <c:layout>
                <c:manualLayout>
                  <c:x val="-3.9868864334707661E-2"/>
                  <c:y val="-5.9044072217800721E-3"/>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D-98F2-49AD-B244-C7AA59CA9F40}"/>
                </c:ext>
              </c:extLst>
            </c:dLbl>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ko-KR"/>
              </a:p>
            </c:txPr>
            <c:dLblPos val="bestFit"/>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Sheet1!$B$4:$B$12</c:f>
              <c:strCache>
                <c:ptCount val="9"/>
                <c:pt idx="0">
                  <c:v>Symantec</c:v>
                </c:pt>
                <c:pt idx="1">
                  <c:v>EMC</c:v>
                </c:pt>
                <c:pt idx="2">
                  <c:v>IBM</c:v>
                </c:pt>
                <c:pt idx="3">
                  <c:v>CommVault</c:v>
                </c:pt>
                <c:pt idx="4">
                  <c:v>HP</c:v>
                </c:pt>
                <c:pt idx="5">
                  <c:v>Veeam</c:v>
                </c:pt>
                <c:pt idx="6">
                  <c:v>Dell</c:v>
                </c:pt>
                <c:pt idx="7">
                  <c:v>Seagate</c:v>
                </c:pt>
                <c:pt idx="8">
                  <c:v>Others</c:v>
                </c:pt>
              </c:strCache>
            </c:strRef>
          </c:cat>
          <c:val>
            <c:numRef>
              <c:f>Sheet1!$C$4:$C$12</c:f>
              <c:numCache>
                <c:formatCode>General</c:formatCode>
                <c:ptCount val="9"/>
                <c:pt idx="0">
                  <c:v>27.8</c:v>
                </c:pt>
                <c:pt idx="1">
                  <c:v>18.5</c:v>
                </c:pt>
                <c:pt idx="2">
                  <c:v>17.7</c:v>
                </c:pt>
                <c:pt idx="3">
                  <c:v>8.6</c:v>
                </c:pt>
                <c:pt idx="4">
                  <c:v>5.3</c:v>
                </c:pt>
                <c:pt idx="5">
                  <c:v>4.4000000000000004</c:v>
                </c:pt>
                <c:pt idx="6">
                  <c:v>3.7</c:v>
                </c:pt>
                <c:pt idx="7">
                  <c:v>1.9</c:v>
                </c:pt>
                <c:pt idx="8">
                  <c:v>12.1</c:v>
                </c:pt>
              </c:numCache>
            </c:numRef>
          </c:val>
          <c:extLst>
            <c:ext xmlns:c16="http://schemas.microsoft.com/office/drawing/2014/chart" uri="{C3380CC4-5D6E-409C-BE32-E72D297353CC}">
              <c16:uniqueId val="{00000018-98F2-49AD-B244-C7AA59CA9F40}"/>
            </c:ext>
          </c:extLst>
        </c:ser>
        <c:dLbls>
          <c:showLegendKey val="0"/>
          <c:showVal val="0"/>
          <c:showCatName val="0"/>
          <c:showSerName val="0"/>
          <c:showPercent val="0"/>
          <c:showBubbleSize val="0"/>
          <c:showLeaderLines val="1"/>
        </c:dLbls>
        <c:firstSliceAng val="90"/>
      </c:pieChart>
      <c:spPr>
        <a:noFill/>
        <a:ln>
          <a:noFill/>
        </a:ln>
        <a:effectLst/>
      </c:spPr>
    </c:plotArea>
    <c:plotVisOnly val="1"/>
    <c:dispBlanksAs val="gap"/>
    <c:showDLblsOverMax val="0"/>
  </c:chart>
  <c:spPr>
    <a:noFill/>
    <a:ln>
      <a:noFill/>
    </a:ln>
    <a:effectLst/>
  </c:spPr>
  <c:txPr>
    <a:bodyPr/>
    <a:lstStyle/>
    <a:p>
      <a:pPr>
        <a:defRPr/>
      </a:pPr>
      <a:endParaRPr lang="ko-K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ko-K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50" b="1" i="0" u="none" strike="noStrike" kern="1200" baseline="0">
                <a:solidFill>
                  <a:schemeClr val="tx1"/>
                </a:solidFill>
                <a:latin typeface="+mn-lt"/>
                <a:ea typeface="맑은 고딕" panose="020B0503020000020004" pitchFamily="50" charset="-127"/>
                <a:cs typeface="+mn-cs"/>
              </a:defRPr>
            </a:pPr>
            <a:r>
              <a:rPr lang="ko-KR" sz="1050"/>
              <a:t>고객사 중복제거 백업 수행 결과</a:t>
            </a:r>
            <a:r>
              <a:rPr lang="en-US" sz="1050"/>
              <a:t>*</a:t>
            </a:r>
            <a:endParaRPr lang="ko-KR" sz="1050"/>
          </a:p>
        </c:rich>
      </c:tx>
      <c:layout>
        <c:manualLayout>
          <c:xMode val="edge"/>
          <c:yMode val="edge"/>
          <c:x val="0.28492869640651974"/>
          <c:y val="2.4344260706046564E-2"/>
        </c:manualLayout>
      </c:layout>
      <c:overlay val="0"/>
      <c:spPr>
        <a:noFill/>
        <a:ln>
          <a:noFill/>
        </a:ln>
        <a:effectLst/>
      </c:spPr>
      <c:txPr>
        <a:bodyPr rot="0" spcFirstLastPara="1" vertOverflow="ellipsis" vert="horz" wrap="square" anchor="ctr" anchorCtr="1"/>
        <a:lstStyle/>
        <a:p>
          <a:pPr>
            <a:defRPr sz="1050" b="1" i="0" u="none" strike="noStrike" kern="1200" baseline="0">
              <a:solidFill>
                <a:schemeClr val="tx1"/>
              </a:solidFill>
              <a:latin typeface="+mn-lt"/>
              <a:ea typeface="맑은 고딕" panose="020B0503020000020004" pitchFamily="50" charset="-127"/>
              <a:cs typeface="+mn-cs"/>
            </a:defRPr>
          </a:pPr>
          <a:endParaRPr lang="ko-KR"/>
        </a:p>
      </c:txPr>
    </c:title>
    <c:autoTitleDeleted val="0"/>
    <c:plotArea>
      <c:layout/>
      <c:lineChart>
        <c:grouping val="standard"/>
        <c:varyColors val="0"/>
        <c:ser>
          <c:idx val="0"/>
          <c:order val="0"/>
          <c:tx>
            <c:strRef>
              <c:f>Sheet1!$B$1</c:f>
              <c:strCache>
                <c:ptCount val="1"/>
                <c:pt idx="0">
                  <c:v>Data Size</c:v>
                </c:pt>
              </c:strCache>
            </c:strRef>
          </c:tx>
          <c:spPr>
            <a:ln w="19050" cap="rnd">
              <a:solidFill>
                <a:schemeClr val="accent1"/>
              </a:solidFill>
              <a:round/>
            </a:ln>
            <a:effectLst>
              <a:outerShdw blurRad="40000" dist="23000" dir="5400000" rotWithShape="0">
                <a:srgbClr val="000000">
                  <a:alpha val="35000"/>
                </a:srgbClr>
              </a:outerShdw>
            </a:effectLst>
          </c:spPr>
          <c:marker>
            <c:symbol val="none"/>
          </c:marker>
          <c:dLbls>
            <c:dLbl>
              <c:idx val="42"/>
              <c:layout>
                <c:manualLayout>
                  <c:x val="-6.7113939637962805E-2"/>
                  <c:y val="-4.3589668113915667E-2"/>
                </c:manualLayout>
              </c:layout>
              <c:tx>
                <c:rich>
                  <a:bodyPr/>
                  <a:lstStyle/>
                  <a:p>
                    <a:r>
                      <a:rPr lang="ko-KR" altLang="en-US"/>
                      <a:t>백업 데이터 크기</a:t>
                    </a:r>
                    <a:r>
                      <a:rPr lang="en-US" altLang="ko-KR"/>
                      <a:t>,  218.38 TB</a:t>
                    </a:r>
                  </a:p>
                </c:rich>
              </c:tx>
              <c:dLblPos val="r"/>
              <c:showLegendKey val="0"/>
              <c:showVal val="1"/>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0-6A8A-456E-896D-BAEF6AF237DA}"/>
                </c:ext>
              </c:extLst>
            </c:dLbl>
            <c:spPr>
              <a:noFill/>
              <a:ln>
                <a:noFill/>
              </a:ln>
              <a:effectLst/>
            </c:spPr>
            <c:txPr>
              <a:bodyPr rot="0" spcFirstLastPara="1" vertOverflow="ellipsis" vert="horz" wrap="square" anchor="ctr" anchorCtr="1"/>
              <a:lstStyle/>
              <a:p>
                <a:pPr>
                  <a:lnSpc>
                    <a:spcPct val="80000"/>
                  </a:lnSpc>
                  <a:defRPr sz="700" b="0" i="0" u="none" strike="noStrike" kern="1200" baseline="0">
                    <a:solidFill>
                      <a:schemeClr val="tx1"/>
                    </a:solidFill>
                    <a:latin typeface="+mn-lt"/>
                    <a:ea typeface="맑은 고딕" panose="020B0503020000020004" pitchFamily="50" charset="-127"/>
                    <a:cs typeface="+mn-cs"/>
                  </a:defRPr>
                </a:pPr>
                <a:endParaRPr lang="ko-KR"/>
              </a:p>
            </c:txPr>
            <c:showLegendKey val="0"/>
            <c:showVal val="0"/>
            <c:showCatName val="0"/>
            <c:showSerName val="0"/>
            <c:showPercent val="0"/>
            <c:showBubbleSize val="0"/>
            <c:extLst>
              <c:ext xmlns:c15="http://schemas.microsoft.com/office/drawing/2012/chart" uri="{CE6537A1-D6FC-4f65-9D91-7224C49458BB}">
                <c15:showLeaderLines val="0"/>
              </c:ext>
            </c:extLst>
          </c:dLbls>
          <c:cat>
            <c:numRef>
              <c:f>Sheet1!$A$2:$A$44</c:f>
              <c:numCache>
                <c:formatCode>[$-409]d"-"mmm;@</c:formatCode>
                <c:ptCount val="43"/>
                <c:pt idx="0">
                  <c:v>41010</c:v>
                </c:pt>
                <c:pt idx="1">
                  <c:v>41011</c:v>
                </c:pt>
                <c:pt idx="2">
                  <c:v>41012</c:v>
                </c:pt>
                <c:pt idx="3">
                  <c:v>41013</c:v>
                </c:pt>
                <c:pt idx="4">
                  <c:v>41014</c:v>
                </c:pt>
                <c:pt idx="5">
                  <c:v>41015</c:v>
                </c:pt>
                <c:pt idx="6">
                  <c:v>41016</c:v>
                </c:pt>
                <c:pt idx="7">
                  <c:v>41017</c:v>
                </c:pt>
                <c:pt idx="8">
                  <c:v>41018</c:v>
                </c:pt>
                <c:pt idx="9">
                  <c:v>41019</c:v>
                </c:pt>
                <c:pt idx="10">
                  <c:v>41020</c:v>
                </c:pt>
                <c:pt idx="11">
                  <c:v>41021</c:v>
                </c:pt>
                <c:pt idx="12">
                  <c:v>41022</c:v>
                </c:pt>
                <c:pt idx="13">
                  <c:v>41023</c:v>
                </c:pt>
                <c:pt idx="14">
                  <c:v>41024</c:v>
                </c:pt>
                <c:pt idx="15">
                  <c:v>41025</c:v>
                </c:pt>
                <c:pt idx="16">
                  <c:v>41026</c:v>
                </c:pt>
                <c:pt idx="17">
                  <c:v>41027</c:v>
                </c:pt>
                <c:pt idx="18">
                  <c:v>41028</c:v>
                </c:pt>
                <c:pt idx="19">
                  <c:v>41029</c:v>
                </c:pt>
                <c:pt idx="20">
                  <c:v>41030</c:v>
                </c:pt>
                <c:pt idx="21">
                  <c:v>41031</c:v>
                </c:pt>
                <c:pt idx="22">
                  <c:v>41032</c:v>
                </c:pt>
                <c:pt idx="23">
                  <c:v>41033</c:v>
                </c:pt>
                <c:pt idx="24">
                  <c:v>41034</c:v>
                </c:pt>
                <c:pt idx="25">
                  <c:v>41035</c:v>
                </c:pt>
                <c:pt idx="26">
                  <c:v>41036</c:v>
                </c:pt>
                <c:pt idx="27">
                  <c:v>41037</c:v>
                </c:pt>
                <c:pt idx="28">
                  <c:v>41038</c:v>
                </c:pt>
                <c:pt idx="29">
                  <c:v>41039</c:v>
                </c:pt>
                <c:pt idx="30">
                  <c:v>41040</c:v>
                </c:pt>
                <c:pt idx="31">
                  <c:v>41041</c:v>
                </c:pt>
                <c:pt idx="32">
                  <c:v>41042</c:v>
                </c:pt>
                <c:pt idx="33">
                  <c:v>41043</c:v>
                </c:pt>
                <c:pt idx="34">
                  <c:v>41044</c:v>
                </c:pt>
                <c:pt idx="35">
                  <c:v>41045</c:v>
                </c:pt>
                <c:pt idx="36">
                  <c:v>41046</c:v>
                </c:pt>
                <c:pt idx="37">
                  <c:v>41047</c:v>
                </c:pt>
                <c:pt idx="38">
                  <c:v>41048</c:v>
                </c:pt>
                <c:pt idx="39">
                  <c:v>41049</c:v>
                </c:pt>
                <c:pt idx="40">
                  <c:v>41050</c:v>
                </c:pt>
                <c:pt idx="41">
                  <c:v>41051</c:v>
                </c:pt>
                <c:pt idx="42">
                  <c:v>41052</c:v>
                </c:pt>
              </c:numCache>
            </c:numRef>
          </c:cat>
          <c:val>
            <c:numRef>
              <c:f>Sheet1!$B$2:$B$44</c:f>
              <c:numCache>
                <c:formatCode>_-* #,##0.00_-;\-* #,##0.00_-;_-* "-"_-;_-@_-</c:formatCode>
                <c:ptCount val="43"/>
                <c:pt idx="0">
                  <c:v>0.38149027824401854</c:v>
                </c:pt>
                <c:pt idx="1">
                  <c:v>3.5345233440399166</c:v>
                </c:pt>
                <c:pt idx="2">
                  <c:v>4.8232747840881345</c:v>
                </c:pt>
                <c:pt idx="3">
                  <c:v>6.680767917633057</c:v>
                </c:pt>
                <c:pt idx="4">
                  <c:v>6.6831422996520997</c:v>
                </c:pt>
                <c:pt idx="5">
                  <c:v>7.6394833183288577</c:v>
                </c:pt>
                <c:pt idx="6">
                  <c:v>9.4180617618560785</c:v>
                </c:pt>
                <c:pt idx="7">
                  <c:v>12.332834177017212</c:v>
                </c:pt>
                <c:pt idx="8">
                  <c:v>17.483801927566528</c:v>
                </c:pt>
                <c:pt idx="9">
                  <c:v>20.451943998336791</c:v>
                </c:pt>
                <c:pt idx="10">
                  <c:v>27.178889923095703</c:v>
                </c:pt>
                <c:pt idx="11">
                  <c:v>29.225972957611084</c:v>
                </c:pt>
                <c:pt idx="12">
                  <c:v>32.793492889404298</c:v>
                </c:pt>
                <c:pt idx="13">
                  <c:v>38.924437475204471</c:v>
                </c:pt>
                <c:pt idx="14">
                  <c:v>43.905666685104379</c:v>
                </c:pt>
                <c:pt idx="15">
                  <c:v>50.511364946365362</c:v>
                </c:pt>
                <c:pt idx="16">
                  <c:v>54.483218030929571</c:v>
                </c:pt>
                <c:pt idx="17">
                  <c:v>67.757897558212292</c:v>
                </c:pt>
                <c:pt idx="18">
                  <c:v>73.30460198402406</c:v>
                </c:pt>
                <c:pt idx="19">
                  <c:v>77.702846240997332</c:v>
                </c:pt>
                <c:pt idx="20">
                  <c:v>84.339236583709734</c:v>
                </c:pt>
                <c:pt idx="21">
                  <c:v>91.109169759750372</c:v>
                </c:pt>
                <c:pt idx="22">
                  <c:v>98.399888811111452</c:v>
                </c:pt>
                <c:pt idx="23">
                  <c:v>104.52066494941712</c:v>
                </c:pt>
                <c:pt idx="24">
                  <c:v>117.55172646522523</c:v>
                </c:pt>
                <c:pt idx="25">
                  <c:v>124.88649300575257</c:v>
                </c:pt>
                <c:pt idx="26">
                  <c:v>129.02741675376893</c:v>
                </c:pt>
                <c:pt idx="27">
                  <c:v>133.3395178794861</c:v>
                </c:pt>
                <c:pt idx="28">
                  <c:v>137.70033001899719</c:v>
                </c:pt>
                <c:pt idx="29">
                  <c:v>143.99911944389342</c:v>
                </c:pt>
                <c:pt idx="30">
                  <c:v>147.89307121276855</c:v>
                </c:pt>
                <c:pt idx="31">
                  <c:v>161.54474303245544</c:v>
                </c:pt>
                <c:pt idx="32">
                  <c:v>168.57440724372864</c:v>
                </c:pt>
                <c:pt idx="33">
                  <c:v>174.64486762046815</c:v>
                </c:pt>
                <c:pt idx="34">
                  <c:v>180.50739068984987</c:v>
                </c:pt>
                <c:pt idx="35">
                  <c:v>182.10712539672852</c:v>
                </c:pt>
                <c:pt idx="36">
                  <c:v>184.38553371429444</c:v>
                </c:pt>
                <c:pt idx="37">
                  <c:v>187.43843860626222</c:v>
                </c:pt>
                <c:pt idx="38">
                  <c:v>199.91089334487916</c:v>
                </c:pt>
                <c:pt idx="39">
                  <c:v>206.90402238845826</c:v>
                </c:pt>
                <c:pt idx="40">
                  <c:v>212.8835277748108</c:v>
                </c:pt>
                <c:pt idx="41">
                  <c:v>216.69180260658266</c:v>
                </c:pt>
                <c:pt idx="42">
                  <c:v>218.37763746261598</c:v>
                </c:pt>
              </c:numCache>
            </c:numRef>
          </c:val>
          <c:smooth val="0"/>
          <c:extLst>
            <c:ext xmlns:c16="http://schemas.microsoft.com/office/drawing/2014/chart" uri="{C3380CC4-5D6E-409C-BE32-E72D297353CC}">
              <c16:uniqueId val="{00000001-6A8A-456E-896D-BAEF6AF237DA}"/>
            </c:ext>
          </c:extLst>
        </c:ser>
        <c:ser>
          <c:idx val="1"/>
          <c:order val="1"/>
          <c:tx>
            <c:strRef>
              <c:f>Sheet1!$C$1</c:f>
              <c:strCache>
                <c:ptCount val="1"/>
                <c:pt idx="0">
                  <c:v>Stored Size</c:v>
                </c:pt>
              </c:strCache>
            </c:strRef>
          </c:tx>
          <c:spPr>
            <a:ln w="19050" cap="rnd">
              <a:solidFill>
                <a:schemeClr val="accent3"/>
              </a:solidFill>
              <a:round/>
            </a:ln>
            <a:effectLst>
              <a:outerShdw blurRad="40000" dist="23000" dir="5400000" rotWithShape="0">
                <a:srgbClr val="000000">
                  <a:alpha val="35000"/>
                </a:srgbClr>
              </a:outerShdw>
            </a:effectLst>
          </c:spPr>
          <c:marker>
            <c:symbol val="none"/>
          </c:marker>
          <c:dLbls>
            <c:dLbl>
              <c:idx val="42"/>
              <c:layout>
                <c:manualLayout>
                  <c:x val="-2.9877205002992881E-2"/>
                  <c:y val="-7.5656290627222997E-2"/>
                </c:manualLayout>
              </c:layout>
              <c:tx>
                <c:rich>
                  <a:bodyPr rot="0" spcFirstLastPara="1" vertOverflow="ellipsis" vert="horz" wrap="square" anchor="ctr" anchorCtr="1"/>
                  <a:lstStyle/>
                  <a:p>
                    <a:pPr>
                      <a:lnSpc>
                        <a:spcPct val="80000"/>
                      </a:lnSpc>
                      <a:defRPr sz="700" b="0" i="0" u="none" strike="noStrike" kern="1200" baseline="0">
                        <a:solidFill>
                          <a:schemeClr val="tx1"/>
                        </a:solidFill>
                        <a:latin typeface="+mn-lt"/>
                        <a:ea typeface="맑은 고딕" panose="020B0503020000020004" pitchFamily="50" charset="-127"/>
                        <a:cs typeface="+mn-cs"/>
                      </a:defRPr>
                    </a:pPr>
                    <a:r>
                      <a:rPr lang="ko-KR" altLang="en-US" b="1" dirty="0">
                        <a:solidFill>
                          <a:schemeClr val="tx1"/>
                        </a:solidFill>
                        <a:ea typeface="맑은 고딕" panose="020B0503020000020004" pitchFamily="50" charset="-127"/>
                      </a:rPr>
                      <a:t>실제 디스크 저장 크기</a:t>
                    </a:r>
                    <a:r>
                      <a:rPr lang="en-US" altLang="ko-KR" b="1" dirty="0">
                        <a:solidFill>
                          <a:schemeClr val="tx1"/>
                        </a:solidFill>
                        <a:ea typeface="맑은 고딕" panose="020B0503020000020004" pitchFamily="50" charset="-127"/>
                      </a:rPr>
                      <a:t>,  6.57 TB</a:t>
                    </a:r>
                    <a:endParaRPr lang="ko-KR" altLang="en-US" dirty="0">
                      <a:ea typeface="맑은 고딕" panose="020B0503020000020004" pitchFamily="50" charset="-127"/>
                    </a:endParaRPr>
                  </a:p>
                </c:rich>
              </c:tx>
              <c:spPr>
                <a:noFill/>
                <a:ln>
                  <a:noFill/>
                </a:ln>
                <a:effectLst/>
              </c:spPr>
              <c:txPr>
                <a:bodyPr rot="0" spcFirstLastPara="1" vertOverflow="ellipsis" vert="horz" wrap="square" anchor="ctr" anchorCtr="1"/>
                <a:lstStyle/>
                <a:p>
                  <a:pPr>
                    <a:lnSpc>
                      <a:spcPct val="80000"/>
                    </a:lnSpc>
                    <a:defRPr sz="700" b="0" i="0" u="none" strike="noStrike" kern="1200" baseline="0">
                      <a:solidFill>
                        <a:schemeClr val="tx1"/>
                      </a:solidFill>
                      <a:latin typeface="+mn-lt"/>
                      <a:ea typeface="맑은 고딕" panose="020B0503020000020004" pitchFamily="50" charset="-127"/>
                      <a:cs typeface="+mn-cs"/>
                    </a:defRPr>
                  </a:pPr>
                  <a:endParaRPr lang="ko-KR"/>
                </a:p>
              </c:txPr>
              <c:dLblPos val="r"/>
              <c:showLegendKey val="0"/>
              <c:showVal val="1"/>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2-6A8A-456E-896D-BAEF6AF237DA}"/>
                </c:ext>
              </c:extLst>
            </c:dLbl>
            <c:spPr>
              <a:noFill/>
              <a:ln>
                <a:noFill/>
              </a:ln>
              <a:effectLst/>
            </c:spPr>
            <c:txPr>
              <a:bodyPr rot="0" spcFirstLastPara="1" vertOverflow="ellipsis" vert="horz" wrap="square" anchor="ctr" anchorCtr="1"/>
              <a:lstStyle/>
              <a:p>
                <a:pPr>
                  <a:defRPr sz="700" b="0" i="0" u="none" strike="noStrike" kern="1200" baseline="0">
                    <a:solidFill>
                      <a:schemeClr val="tx1"/>
                    </a:solidFill>
                    <a:latin typeface="+mn-lt"/>
                    <a:ea typeface="맑은 고딕" panose="020B0503020000020004" pitchFamily="50" charset="-127"/>
                    <a:cs typeface="+mn-cs"/>
                  </a:defRPr>
                </a:pPr>
                <a:endParaRPr lang="ko-KR"/>
              </a:p>
            </c:txPr>
            <c:showLegendKey val="0"/>
            <c:showVal val="0"/>
            <c:showCatName val="0"/>
            <c:showSerName val="0"/>
            <c:showPercent val="0"/>
            <c:showBubbleSize val="0"/>
            <c:extLst>
              <c:ext xmlns:c15="http://schemas.microsoft.com/office/drawing/2012/chart" uri="{CE6537A1-D6FC-4f65-9D91-7224C49458BB}">
                <c15:showLeaderLines val="0"/>
              </c:ext>
            </c:extLst>
          </c:dLbls>
          <c:cat>
            <c:numRef>
              <c:f>Sheet1!$A$2:$A$44</c:f>
              <c:numCache>
                <c:formatCode>[$-409]d"-"mmm;@</c:formatCode>
                <c:ptCount val="43"/>
                <c:pt idx="0">
                  <c:v>41010</c:v>
                </c:pt>
                <c:pt idx="1">
                  <c:v>41011</c:v>
                </c:pt>
                <c:pt idx="2">
                  <c:v>41012</c:v>
                </c:pt>
                <c:pt idx="3">
                  <c:v>41013</c:v>
                </c:pt>
                <c:pt idx="4">
                  <c:v>41014</c:v>
                </c:pt>
                <c:pt idx="5">
                  <c:v>41015</c:v>
                </c:pt>
                <c:pt idx="6">
                  <c:v>41016</c:v>
                </c:pt>
                <c:pt idx="7">
                  <c:v>41017</c:v>
                </c:pt>
                <c:pt idx="8">
                  <c:v>41018</c:v>
                </c:pt>
                <c:pt idx="9">
                  <c:v>41019</c:v>
                </c:pt>
                <c:pt idx="10">
                  <c:v>41020</c:v>
                </c:pt>
                <c:pt idx="11">
                  <c:v>41021</c:v>
                </c:pt>
                <c:pt idx="12">
                  <c:v>41022</c:v>
                </c:pt>
                <c:pt idx="13">
                  <c:v>41023</c:v>
                </c:pt>
                <c:pt idx="14">
                  <c:v>41024</c:v>
                </c:pt>
                <c:pt idx="15">
                  <c:v>41025</c:v>
                </c:pt>
                <c:pt idx="16">
                  <c:v>41026</c:v>
                </c:pt>
                <c:pt idx="17">
                  <c:v>41027</c:v>
                </c:pt>
                <c:pt idx="18">
                  <c:v>41028</c:v>
                </c:pt>
                <c:pt idx="19">
                  <c:v>41029</c:v>
                </c:pt>
                <c:pt idx="20">
                  <c:v>41030</c:v>
                </c:pt>
                <c:pt idx="21">
                  <c:v>41031</c:v>
                </c:pt>
                <c:pt idx="22">
                  <c:v>41032</c:v>
                </c:pt>
                <c:pt idx="23">
                  <c:v>41033</c:v>
                </c:pt>
                <c:pt idx="24">
                  <c:v>41034</c:v>
                </c:pt>
                <c:pt idx="25">
                  <c:v>41035</c:v>
                </c:pt>
                <c:pt idx="26">
                  <c:v>41036</c:v>
                </c:pt>
                <c:pt idx="27">
                  <c:v>41037</c:v>
                </c:pt>
                <c:pt idx="28">
                  <c:v>41038</c:v>
                </c:pt>
                <c:pt idx="29">
                  <c:v>41039</c:v>
                </c:pt>
                <c:pt idx="30">
                  <c:v>41040</c:v>
                </c:pt>
                <c:pt idx="31">
                  <c:v>41041</c:v>
                </c:pt>
                <c:pt idx="32">
                  <c:v>41042</c:v>
                </c:pt>
                <c:pt idx="33">
                  <c:v>41043</c:v>
                </c:pt>
                <c:pt idx="34">
                  <c:v>41044</c:v>
                </c:pt>
                <c:pt idx="35">
                  <c:v>41045</c:v>
                </c:pt>
                <c:pt idx="36">
                  <c:v>41046</c:v>
                </c:pt>
                <c:pt idx="37">
                  <c:v>41047</c:v>
                </c:pt>
                <c:pt idx="38">
                  <c:v>41048</c:v>
                </c:pt>
                <c:pt idx="39">
                  <c:v>41049</c:v>
                </c:pt>
                <c:pt idx="40">
                  <c:v>41050</c:v>
                </c:pt>
                <c:pt idx="41">
                  <c:v>41051</c:v>
                </c:pt>
                <c:pt idx="42">
                  <c:v>41052</c:v>
                </c:pt>
              </c:numCache>
            </c:numRef>
          </c:cat>
          <c:val>
            <c:numRef>
              <c:f>Sheet1!$C$2:$C$44</c:f>
              <c:numCache>
                <c:formatCode>_-* #,##0.00_-;\-* #,##0.00_-;_-* "-"_-;_-@_-</c:formatCode>
                <c:ptCount val="43"/>
                <c:pt idx="0">
                  <c:v>1.8062009811401367E-2</c:v>
                </c:pt>
                <c:pt idx="1">
                  <c:v>0.24778862953186037</c:v>
                </c:pt>
                <c:pt idx="2">
                  <c:v>0.47750490188598638</c:v>
                </c:pt>
                <c:pt idx="3">
                  <c:v>0.51218403816223146</c:v>
                </c:pt>
                <c:pt idx="4">
                  <c:v>0.51227975845336915</c:v>
                </c:pt>
                <c:pt idx="5">
                  <c:v>0.52236230850219723</c:v>
                </c:pt>
                <c:pt idx="6">
                  <c:v>0.66809582710266113</c:v>
                </c:pt>
                <c:pt idx="7">
                  <c:v>1.0965954971313479</c:v>
                </c:pt>
                <c:pt idx="8">
                  <c:v>1.2042780303955081</c:v>
                </c:pt>
                <c:pt idx="9">
                  <c:v>1.4963113975524904</c:v>
                </c:pt>
                <c:pt idx="10">
                  <c:v>2.1254255962371826</c:v>
                </c:pt>
                <c:pt idx="11">
                  <c:v>2.6189449119567874</c:v>
                </c:pt>
                <c:pt idx="12">
                  <c:v>3.2780100154876717</c:v>
                </c:pt>
                <c:pt idx="13">
                  <c:v>3.7533109092712409</c:v>
                </c:pt>
                <c:pt idx="14">
                  <c:v>4.1886248016357426</c:v>
                </c:pt>
                <c:pt idx="15">
                  <c:v>4.2277714824676513</c:v>
                </c:pt>
                <c:pt idx="16">
                  <c:v>4.2628857898712162</c:v>
                </c:pt>
                <c:pt idx="17">
                  <c:v>4.6227605533599858</c:v>
                </c:pt>
                <c:pt idx="18">
                  <c:v>4.6489405822753911</c:v>
                </c:pt>
                <c:pt idx="19">
                  <c:v>4.6752218437194832</c:v>
                </c:pt>
                <c:pt idx="20">
                  <c:v>4.6932019710540782</c:v>
                </c:pt>
                <c:pt idx="21">
                  <c:v>4.7826839065551772</c:v>
                </c:pt>
                <c:pt idx="22">
                  <c:v>5.0866474533081067</c:v>
                </c:pt>
                <c:pt idx="23">
                  <c:v>5.1345622158050546</c:v>
                </c:pt>
                <c:pt idx="24">
                  <c:v>5.5093313026428232</c:v>
                </c:pt>
                <c:pt idx="25">
                  <c:v>5.5278153228759779</c:v>
                </c:pt>
                <c:pt idx="26">
                  <c:v>5.550466623306276</c:v>
                </c:pt>
                <c:pt idx="27">
                  <c:v>5.5899331188201922</c:v>
                </c:pt>
                <c:pt idx="28">
                  <c:v>5.6458098030090351</c:v>
                </c:pt>
                <c:pt idx="29">
                  <c:v>5.7060819339752218</c:v>
                </c:pt>
                <c:pt idx="30">
                  <c:v>5.7987178802490256</c:v>
                </c:pt>
                <c:pt idx="31">
                  <c:v>6.2030986499786396</c:v>
                </c:pt>
                <c:pt idx="32">
                  <c:v>6.228498888015749</c:v>
                </c:pt>
                <c:pt idx="33">
                  <c:v>6.2586440753936783</c:v>
                </c:pt>
                <c:pt idx="34">
                  <c:v>6.2965633678436292</c:v>
                </c:pt>
                <c:pt idx="35">
                  <c:v>6.3333125877380381</c:v>
                </c:pt>
                <c:pt idx="36">
                  <c:v>6.3772897148132337</c:v>
                </c:pt>
                <c:pt idx="37">
                  <c:v>6.4166207504272474</c:v>
                </c:pt>
                <c:pt idx="38">
                  <c:v>6.464476013183595</c:v>
                </c:pt>
                <c:pt idx="39">
                  <c:v>6.4719149684906014</c:v>
                </c:pt>
                <c:pt idx="40">
                  <c:v>6.4851947975158701</c:v>
                </c:pt>
                <c:pt idx="41">
                  <c:v>6.545089645385743</c:v>
                </c:pt>
                <c:pt idx="42">
                  <c:v>6.5664222335815436</c:v>
                </c:pt>
              </c:numCache>
            </c:numRef>
          </c:val>
          <c:smooth val="0"/>
          <c:extLst>
            <c:ext xmlns:c16="http://schemas.microsoft.com/office/drawing/2014/chart" uri="{C3380CC4-5D6E-409C-BE32-E72D297353CC}">
              <c16:uniqueId val="{00000003-6A8A-456E-896D-BAEF6AF237DA}"/>
            </c:ext>
          </c:extLst>
        </c:ser>
        <c:dLbls>
          <c:showLegendKey val="0"/>
          <c:showVal val="0"/>
          <c:showCatName val="0"/>
          <c:showSerName val="0"/>
          <c:showPercent val="0"/>
          <c:showBubbleSize val="0"/>
        </c:dLbls>
        <c:smooth val="0"/>
        <c:axId val="-483106368"/>
        <c:axId val="-483104192"/>
      </c:lineChart>
      <c:dateAx>
        <c:axId val="-483106368"/>
        <c:scaling>
          <c:orientation val="minMax"/>
        </c:scaling>
        <c:delete val="0"/>
        <c:axPos val="b"/>
        <c:numFmt formatCode="[$-409]d&quot;-&quot;mmm;@" sourceLinked="0"/>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700" b="0" i="0" u="none" strike="noStrike" kern="1200" baseline="0">
                <a:solidFill>
                  <a:schemeClr val="tx1"/>
                </a:solidFill>
                <a:latin typeface="+mn-lt"/>
                <a:ea typeface="맑은 고딕" panose="020B0503020000020004" pitchFamily="50" charset="-127"/>
                <a:cs typeface="+mn-cs"/>
              </a:defRPr>
            </a:pPr>
            <a:endParaRPr lang="ko-KR"/>
          </a:p>
        </c:txPr>
        <c:crossAx val="-483104192"/>
        <c:crosses val="autoZero"/>
        <c:auto val="1"/>
        <c:lblOffset val="100"/>
        <c:baseTimeUnit val="days"/>
      </c:dateAx>
      <c:valAx>
        <c:axId val="-483104192"/>
        <c:scaling>
          <c:orientation val="minMax"/>
        </c:scaling>
        <c:delete val="0"/>
        <c:axPos val="l"/>
        <c:majorGridlines>
          <c:spPr>
            <a:ln w="9525" cap="flat" cmpd="sng" algn="ctr">
              <a:solidFill>
                <a:schemeClr val="tx2">
                  <a:lumMod val="15000"/>
                  <a:lumOff val="85000"/>
                </a:schemeClr>
              </a:solidFill>
              <a:round/>
            </a:ln>
            <a:effectLst/>
          </c:spPr>
        </c:majorGridlines>
        <c:title>
          <c:tx>
            <c:rich>
              <a:bodyPr rot="-5400000" spcFirstLastPara="1" vertOverflow="ellipsis" vert="horz" wrap="square" anchor="ctr" anchorCtr="1"/>
              <a:lstStyle/>
              <a:p>
                <a:pPr>
                  <a:defRPr sz="700" b="1" i="0" u="none" strike="noStrike" kern="1200" baseline="0">
                    <a:solidFill>
                      <a:schemeClr val="tx1"/>
                    </a:solidFill>
                    <a:latin typeface="+mn-lt"/>
                    <a:ea typeface="맑은 고딕" panose="020B0503020000020004" pitchFamily="50" charset="-127"/>
                    <a:cs typeface="+mn-cs"/>
                  </a:defRPr>
                </a:pPr>
                <a:r>
                  <a:rPr lang="en-US"/>
                  <a:t>Size (TB)</a:t>
                </a:r>
                <a:endParaRPr lang="ko-KR"/>
              </a:p>
            </c:rich>
          </c:tx>
          <c:overlay val="0"/>
          <c:spPr>
            <a:noFill/>
            <a:ln>
              <a:noFill/>
            </a:ln>
            <a:effectLst/>
          </c:spPr>
          <c:txPr>
            <a:bodyPr rot="-5400000" spcFirstLastPara="1" vertOverflow="ellipsis" vert="horz" wrap="square" anchor="ctr" anchorCtr="1"/>
            <a:lstStyle/>
            <a:p>
              <a:pPr>
                <a:defRPr sz="700" b="1" i="0" u="none" strike="noStrike" kern="1200" baseline="0">
                  <a:solidFill>
                    <a:schemeClr val="tx1"/>
                  </a:solidFill>
                  <a:latin typeface="+mn-lt"/>
                  <a:ea typeface="맑은 고딕" panose="020B0503020000020004" pitchFamily="50" charset="-127"/>
                  <a:cs typeface="+mn-cs"/>
                </a:defRPr>
              </a:pPr>
              <a:endParaRPr lang="ko-KR"/>
            </a:p>
          </c:txPr>
        </c:title>
        <c:numFmt formatCode="#,##0_);[Red]\(#,##0\)" sourceLinked="0"/>
        <c:majorTickMark val="none"/>
        <c:minorTickMark val="none"/>
        <c:tickLblPos val="nextTo"/>
        <c:spPr>
          <a:noFill/>
          <a:ln>
            <a:noFill/>
          </a:ln>
          <a:effectLst/>
        </c:spPr>
        <c:txPr>
          <a:bodyPr rot="-60000000" spcFirstLastPara="1" vertOverflow="ellipsis" vert="horz" wrap="square" anchor="ctr" anchorCtr="1"/>
          <a:lstStyle/>
          <a:p>
            <a:pPr>
              <a:defRPr sz="700" b="0" i="0" u="none" strike="noStrike" kern="1200" baseline="0">
                <a:solidFill>
                  <a:schemeClr val="tx1"/>
                </a:solidFill>
                <a:latin typeface="+mn-lt"/>
                <a:ea typeface="맑은 고딕" panose="020B0503020000020004" pitchFamily="50" charset="-127"/>
                <a:cs typeface="+mn-cs"/>
              </a:defRPr>
            </a:pPr>
            <a:endParaRPr lang="ko-KR"/>
          </a:p>
        </c:txPr>
        <c:crossAx val="-483106368"/>
        <c:crosses val="autoZero"/>
        <c:crossBetween val="between"/>
      </c:valAx>
      <c:spPr>
        <a:noFill/>
        <a:ln>
          <a:noFill/>
        </a:ln>
        <a:effectLst/>
      </c:spPr>
    </c:plotArea>
    <c:plotVisOnly val="1"/>
    <c:dispBlanksAs val="gap"/>
    <c:showDLblsOverMax val="0"/>
  </c:chart>
  <c:spPr>
    <a:noFill/>
    <a:ln>
      <a:solidFill>
        <a:schemeClr val="bg2"/>
      </a:solidFill>
    </a:ln>
    <a:effectLst/>
  </c:spPr>
  <c:txPr>
    <a:bodyPr/>
    <a:lstStyle/>
    <a:p>
      <a:pPr>
        <a:defRPr sz="700">
          <a:solidFill>
            <a:schemeClr val="tx1"/>
          </a:solidFill>
          <a:latin typeface="+mn-lt"/>
          <a:ea typeface="맑은 고딕" panose="020B0503020000020004" pitchFamily="50" charset="-127"/>
        </a:defRPr>
      </a:pPr>
      <a:endParaRPr lang="ko-KR"/>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ko-K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득표율</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anchor="ctr" anchorCtr="1"/>
              <a:lstStyle/>
              <a:p>
                <a:pPr>
                  <a:defRPr sz="600" b="0" i="0" u="none" strike="noStrike" kern="1200" baseline="0">
                    <a:solidFill>
                      <a:schemeClr val="tx2"/>
                    </a:solidFill>
                    <a:latin typeface="+mn-lt"/>
                    <a:ea typeface="+mn-ea"/>
                    <a:cs typeface="+mn-cs"/>
                  </a:defRPr>
                </a:pPr>
                <a:endParaRPr lang="ko-K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Sheet1!$A$2:$A$13</c:f>
              <c:strCache>
                <c:ptCount val="12"/>
                <c:pt idx="0">
                  <c:v>Symantec Backup Exec</c:v>
                </c:pt>
                <c:pt idx="1">
                  <c:v>CommVault Simpana Software</c:v>
                </c:pt>
                <c:pt idx="2">
                  <c:v>Acronis Backup Advanced for Exchange</c:v>
                </c:pt>
                <c:pt idx="3">
                  <c:v>Veeam Backup &amp; Replication</c:v>
                </c:pt>
                <c:pt idx="4">
                  <c:v>SysTools Exchange Recovery</c:v>
                </c:pt>
                <c:pt idx="5">
                  <c:v>Lepide Exchange Manager</c:v>
                </c:pt>
                <c:pt idx="6">
                  <c:v>Vision Backup Server</c:v>
                </c:pt>
                <c:pt idx="7">
                  <c:v>Backup for Workgroups</c:v>
                </c:pt>
                <c:pt idx="8">
                  <c:v>Dell AppAssure</c:v>
                </c:pt>
                <c:pt idx="9">
                  <c:v>Stellar Phoenix Mailbox Exchange Recovery</c:v>
                </c:pt>
                <c:pt idx="10">
                  <c:v>DirectRestore for Exchange</c:v>
                </c:pt>
                <c:pt idx="11">
                  <c:v>Other </c:v>
                </c:pt>
              </c:strCache>
            </c:strRef>
          </c:cat>
          <c:val>
            <c:numRef>
              <c:f>Sheet1!$B$2:$B$13</c:f>
              <c:numCache>
                <c:formatCode>0%</c:formatCode>
                <c:ptCount val="12"/>
                <c:pt idx="0">
                  <c:v>0.38</c:v>
                </c:pt>
                <c:pt idx="1">
                  <c:v>0.15</c:v>
                </c:pt>
                <c:pt idx="2">
                  <c:v>0.14000000000000001</c:v>
                </c:pt>
                <c:pt idx="3">
                  <c:v>0.05</c:v>
                </c:pt>
                <c:pt idx="4">
                  <c:v>0.04</c:v>
                </c:pt>
                <c:pt idx="5">
                  <c:v>0.03</c:v>
                </c:pt>
                <c:pt idx="6">
                  <c:v>0.03</c:v>
                </c:pt>
                <c:pt idx="7">
                  <c:v>0.02</c:v>
                </c:pt>
                <c:pt idx="8">
                  <c:v>0.02</c:v>
                </c:pt>
                <c:pt idx="9">
                  <c:v>0.01</c:v>
                </c:pt>
                <c:pt idx="10">
                  <c:v>0</c:v>
                </c:pt>
                <c:pt idx="11">
                  <c:v>0.13</c:v>
                </c:pt>
              </c:numCache>
            </c:numRef>
          </c:val>
          <c:extLst>
            <c:ext xmlns:c16="http://schemas.microsoft.com/office/drawing/2014/chart" uri="{C3380CC4-5D6E-409C-BE32-E72D297353CC}">
              <c16:uniqueId val="{00000000-3E3F-4144-8AB6-85823FAB3F7A}"/>
            </c:ext>
          </c:extLst>
        </c:ser>
        <c:dLbls>
          <c:showLegendKey val="0"/>
          <c:showVal val="1"/>
          <c:showCatName val="0"/>
          <c:showSerName val="0"/>
          <c:showPercent val="0"/>
          <c:showBubbleSize val="0"/>
        </c:dLbls>
        <c:gapWidth val="75"/>
        <c:axId val="-462387552"/>
        <c:axId val="-462383200"/>
      </c:barChart>
      <c:catAx>
        <c:axId val="-462387552"/>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2"/>
                </a:solidFill>
                <a:latin typeface="+mn-lt"/>
                <a:ea typeface="+mn-ea"/>
                <a:cs typeface="+mn-cs"/>
              </a:defRPr>
            </a:pPr>
            <a:endParaRPr lang="ko-KR"/>
          </a:p>
        </c:txPr>
        <c:crossAx val="-462383200"/>
        <c:crosses val="autoZero"/>
        <c:auto val="1"/>
        <c:lblAlgn val="ctr"/>
        <c:lblOffset val="100"/>
        <c:noMultiLvlLbl val="0"/>
      </c:catAx>
      <c:valAx>
        <c:axId val="-462383200"/>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2"/>
                </a:solidFill>
                <a:latin typeface="+mn-lt"/>
                <a:ea typeface="+mn-ea"/>
                <a:cs typeface="+mn-cs"/>
              </a:defRPr>
            </a:pPr>
            <a:endParaRPr lang="ko-KR"/>
          </a:p>
        </c:txPr>
        <c:crossAx val="-462387552"/>
        <c:crosses val="autoZero"/>
        <c:crossBetween val="between"/>
      </c:valAx>
      <c:spPr>
        <a:noFill/>
        <a:ln>
          <a:noFill/>
        </a:ln>
        <a:effectLst/>
      </c:spPr>
    </c:plotArea>
    <c:plotVisOnly val="1"/>
    <c:dispBlanksAs val="gap"/>
    <c:showDLblsOverMax val="0"/>
  </c:chart>
  <c:spPr>
    <a:noFill/>
    <a:ln>
      <a:noFill/>
    </a:ln>
    <a:effectLst/>
  </c:spPr>
  <c:txPr>
    <a:bodyPr/>
    <a:lstStyle/>
    <a:p>
      <a:pPr>
        <a:defRPr sz="600"/>
      </a:pPr>
      <a:endParaRPr lang="ko-KR"/>
    </a:p>
  </c:txPr>
  <c:externalData r:id="rId3">
    <c:autoUpdate val="0"/>
  </c:externalData>
</c:chartSpace>
</file>

<file path=ppt/charts/colors1.xml><?xml version="1.0" encoding="utf-8"?>
<cs:colorStyle xmlns:cs="http://schemas.microsoft.com/office/drawing/2012/chartStyle" xmlns:a="http://schemas.openxmlformats.org/drawingml/2006/main" meth="withinLinear" id="16">
  <a:schemeClr val="accent3"/>
</cs:colorStyle>
</file>

<file path=ppt/charts/colors2.xml><?xml version="1.0" encoding="utf-8"?>
<cs:colorStyle xmlns:cs="http://schemas.microsoft.com/office/drawing/2012/chartStyle" xmlns:a="http://schemas.openxmlformats.org/drawingml/2006/main" meth="withinLinear" id="16">
  <a:schemeClr val="accent3"/>
</cs:colorStyle>
</file>

<file path=ppt/charts/colors3.xml><?xml version="1.0" encoding="utf-8"?>
<cs:colorStyle xmlns:cs="http://schemas.microsoft.com/office/drawing/2012/chartStyle" xmlns:a="http://schemas.openxmlformats.org/drawingml/2006/main" meth="cycle" id="20">
  <a:schemeClr val="dk1"/>
  <cs:variation>
    <a:tint val="88500"/>
  </cs:variation>
  <cs:variation>
    <a:tint val="55000"/>
  </cs:variation>
  <cs:variation>
    <a:tint val="75000"/>
  </cs:variation>
  <cs:variation>
    <a:tint val="98500"/>
  </cs:variation>
  <cs:variation>
    <a:tint val="30000"/>
  </cs:variation>
  <cs:variation>
    <a:tint val="60000"/>
  </cs:variation>
  <cs:variation>
    <a:tint val="80000"/>
  </cs:variation>
</cs:colorStyle>
</file>

<file path=ppt/charts/colors4.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31">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5.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6A2018-491F-426B-9C28-E8F57876ED9C}" type="doc">
      <dgm:prSet loTypeId="urn:microsoft.com/office/officeart/2005/8/layout/radial3" loCatId="cycle" qsTypeId="urn:microsoft.com/office/officeart/2005/8/quickstyle/3d4" qsCatId="3D" csTypeId="urn:microsoft.com/office/officeart/2005/8/colors/colorful1" csCatId="colorful" phldr="1"/>
      <dgm:spPr/>
      <dgm:t>
        <a:bodyPr/>
        <a:lstStyle/>
        <a:p>
          <a:pPr latinLnBrk="1"/>
          <a:endParaRPr lang="ko-KR" altLang="en-US"/>
        </a:p>
      </dgm:t>
    </dgm:pt>
    <dgm:pt modelId="{4666BAD7-23CB-4E22-B8DA-884622B82EE9}">
      <dgm:prSet phldrT="[Text]" custT="1"/>
      <dgm:spPr/>
      <dgm:t>
        <a:bodyPr/>
        <a:lstStyle/>
        <a:p>
          <a:pPr latinLnBrk="1"/>
          <a:r>
            <a:rPr lang="ko-KR" altLang="en-US" sz="1000" b="1" i="1" dirty="0"/>
            <a:t>백업 및 복구의 기준</a:t>
          </a:r>
          <a:br>
            <a:rPr lang="en-US" altLang="ko-KR" sz="1000" b="1" i="1" dirty="0"/>
          </a:br>
          <a:r>
            <a:rPr lang="en-US" altLang="ko-KR" sz="2400" b="1" dirty="0"/>
            <a:t>Symantec Backup </a:t>
          </a:r>
          <a:r>
            <a:rPr lang="en-US" altLang="ko-KR" sz="2400" b="1" dirty="0" err="1"/>
            <a:t>Exec</a:t>
          </a:r>
          <a:r>
            <a:rPr lang="en-US" altLang="ko-KR" sz="2000" b="1" baseline="40000" dirty="0" err="1"/>
            <a:t>TM</a:t>
          </a:r>
          <a:endParaRPr lang="ko-KR" altLang="en-US" sz="2400" b="1" baseline="40000" dirty="0"/>
        </a:p>
      </dgm:t>
    </dgm:pt>
    <dgm:pt modelId="{16EC7F2B-D6F0-4420-AA5E-13EBDF20C517}" type="parTrans" cxnId="{35F678AE-9354-4078-B348-616F9FD9DEB5}">
      <dgm:prSet/>
      <dgm:spPr/>
      <dgm:t>
        <a:bodyPr/>
        <a:lstStyle/>
        <a:p>
          <a:pPr latinLnBrk="1"/>
          <a:endParaRPr lang="ko-KR" altLang="en-US"/>
        </a:p>
      </dgm:t>
    </dgm:pt>
    <dgm:pt modelId="{2F566992-568E-4319-9B51-5F96CAE1E913}" type="sibTrans" cxnId="{35F678AE-9354-4078-B348-616F9FD9DEB5}">
      <dgm:prSet/>
      <dgm:spPr/>
      <dgm:t>
        <a:bodyPr/>
        <a:lstStyle/>
        <a:p>
          <a:pPr latinLnBrk="1"/>
          <a:endParaRPr lang="ko-KR" altLang="en-US"/>
        </a:p>
      </dgm:t>
    </dgm:pt>
    <dgm:pt modelId="{A832E320-D07F-4364-82A4-9E2A73FCB0DC}">
      <dgm:prSet phldrT="[Text]"/>
      <dgm:spPr/>
      <dgm:t>
        <a:bodyPr/>
        <a:lstStyle/>
        <a:p>
          <a:pPr latinLnBrk="1"/>
          <a:r>
            <a:rPr lang="ko-KR" altLang="en-US" dirty="0"/>
            <a:t>표준 백업 솔루션</a:t>
          </a:r>
        </a:p>
      </dgm:t>
    </dgm:pt>
    <dgm:pt modelId="{50086F20-91F0-4BD0-A00F-08765C05CEAF}" type="parTrans" cxnId="{9A874D0A-03A2-4B7F-B8C4-672E06F9972D}">
      <dgm:prSet/>
      <dgm:spPr/>
      <dgm:t>
        <a:bodyPr/>
        <a:lstStyle/>
        <a:p>
          <a:pPr latinLnBrk="1"/>
          <a:endParaRPr lang="ko-KR" altLang="en-US"/>
        </a:p>
      </dgm:t>
    </dgm:pt>
    <dgm:pt modelId="{4ED2C3DA-6605-4A4B-BBAF-B5050F022FFD}" type="sibTrans" cxnId="{9A874D0A-03A2-4B7F-B8C4-672E06F9972D}">
      <dgm:prSet/>
      <dgm:spPr/>
      <dgm:t>
        <a:bodyPr/>
        <a:lstStyle/>
        <a:p>
          <a:pPr latinLnBrk="1"/>
          <a:endParaRPr lang="ko-KR" altLang="en-US"/>
        </a:p>
      </dgm:t>
    </dgm:pt>
    <dgm:pt modelId="{A390D104-9F98-49A8-A2CB-5B9D476D9D2A}">
      <dgm:prSet phldrT="[Text]"/>
      <dgm:spPr/>
      <dgm:t>
        <a:bodyPr/>
        <a:lstStyle/>
        <a:p>
          <a:pPr latinLnBrk="1"/>
          <a:r>
            <a:rPr lang="ko-KR" altLang="en-US" dirty="0"/>
            <a:t>중복제거</a:t>
          </a:r>
        </a:p>
      </dgm:t>
    </dgm:pt>
    <dgm:pt modelId="{F3066587-9040-4EA6-8A8A-E7FB8DB9CFF0}" type="parTrans" cxnId="{E3AFE8D2-5779-4102-9E00-9F9E3A1CE659}">
      <dgm:prSet/>
      <dgm:spPr/>
      <dgm:t>
        <a:bodyPr/>
        <a:lstStyle/>
        <a:p>
          <a:pPr latinLnBrk="1"/>
          <a:endParaRPr lang="ko-KR" altLang="en-US"/>
        </a:p>
      </dgm:t>
    </dgm:pt>
    <dgm:pt modelId="{59BAEC56-6DFF-4769-AA28-D28DEF269120}" type="sibTrans" cxnId="{E3AFE8D2-5779-4102-9E00-9F9E3A1CE659}">
      <dgm:prSet/>
      <dgm:spPr/>
      <dgm:t>
        <a:bodyPr/>
        <a:lstStyle/>
        <a:p>
          <a:pPr latinLnBrk="1"/>
          <a:endParaRPr lang="ko-KR" altLang="en-US"/>
        </a:p>
      </dgm:t>
    </dgm:pt>
    <dgm:pt modelId="{753EA7C7-BD26-445A-A3AC-60922C772E2C}">
      <dgm:prSet phldrT="[Text]"/>
      <dgm:spPr/>
      <dgm:t>
        <a:bodyPr/>
        <a:lstStyle/>
        <a:p>
          <a:pPr latinLnBrk="1"/>
          <a:r>
            <a:rPr lang="ko-KR" altLang="en-US" dirty="0"/>
            <a:t>편의성</a:t>
          </a:r>
          <a:br>
            <a:rPr lang="en-US" altLang="ko-KR" dirty="0"/>
          </a:br>
          <a:r>
            <a:rPr lang="ko-KR" altLang="en-US" dirty="0"/>
            <a:t>안정성</a:t>
          </a:r>
        </a:p>
      </dgm:t>
    </dgm:pt>
    <dgm:pt modelId="{6213A946-7F6E-46F3-9ADB-538C67AA2490}" type="parTrans" cxnId="{B99366CB-DA67-4722-AFB1-B6F5AB0BF2D0}">
      <dgm:prSet/>
      <dgm:spPr/>
      <dgm:t>
        <a:bodyPr/>
        <a:lstStyle/>
        <a:p>
          <a:pPr latinLnBrk="1"/>
          <a:endParaRPr lang="ko-KR" altLang="en-US"/>
        </a:p>
      </dgm:t>
    </dgm:pt>
    <dgm:pt modelId="{F6B69C1F-2BF8-471E-9CB7-E6447380AE43}" type="sibTrans" cxnId="{B99366CB-DA67-4722-AFB1-B6F5AB0BF2D0}">
      <dgm:prSet/>
      <dgm:spPr/>
      <dgm:t>
        <a:bodyPr/>
        <a:lstStyle/>
        <a:p>
          <a:pPr latinLnBrk="1"/>
          <a:endParaRPr lang="ko-KR" altLang="en-US"/>
        </a:p>
      </dgm:t>
    </dgm:pt>
    <dgm:pt modelId="{E0968573-1112-480B-960E-579FCA5C24BC}">
      <dgm:prSet phldrT="[Text]"/>
      <dgm:spPr/>
      <dgm:t>
        <a:bodyPr/>
        <a:lstStyle/>
        <a:p>
          <a:pPr latinLnBrk="1"/>
          <a:r>
            <a:rPr lang="ko-KR" altLang="en-US" dirty="0"/>
            <a:t>가상화</a:t>
          </a:r>
          <a:br>
            <a:rPr lang="en-US" altLang="ko-KR" dirty="0"/>
          </a:br>
          <a:r>
            <a:rPr lang="ko-KR" altLang="en-US" dirty="0"/>
            <a:t>통합</a:t>
          </a:r>
        </a:p>
      </dgm:t>
    </dgm:pt>
    <dgm:pt modelId="{19FE4D7B-EA97-49C6-9411-48A7F32EBC93}" type="parTrans" cxnId="{E6EDB968-C6B2-4BA7-9963-B0D4DC71E419}">
      <dgm:prSet/>
      <dgm:spPr/>
      <dgm:t>
        <a:bodyPr/>
        <a:lstStyle/>
        <a:p>
          <a:pPr latinLnBrk="1"/>
          <a:endParaRPr lang="ko-KR" altLang="en-US"/>
        </a:p>
      </dgm:t>
    </dgm:pt>
    <dgm:pt modelId="{478AA485-1F1C-45CC-AF28-7CBE3D12F1BF}" type="sibTrans" cxnId="{E6EDB968-C6B2-4BA7-9963-B0D4DC71E419}">
      <dgm:prSet/>
      <dgm:spPr/>
      <dgm:t>
        <a:bodyPr/>
        <a:lstStyle/>
        <a:p>
          <a:pPr latinLnBrk="1"/>
          <a:endParaRPr lang="ko-KR" altLang="en-US"/>
        </a:p>
      </dgm:t>
    </dgm:pt>
    <dgm:pt modelId="{C3B28C6B-72A3-4C14-955F-EB3A2AC25510}">
      <dgm:prSet phldrT="[Text]"/>
      <dgm:spPr/>
      <dgm:t>
        <a:bodyPr/>
        <a:lstStyle/>
        <a:p>
          <a:pPr latinLnBrk="1"/>
          <a:r>
            <a:rPr lang="ko-KR" altLang="en-US" dirty="0"/>
            <a:t>재해복구 통합</a:t>
          </a:r>
        </a:p>
      </dgm:t>
    </dgm:pt>
    <dgm:pt modelId="{D9BC8E54-96D4-403C-96A4-81F155EB1F84}" type="parTrans" cxnId="{262C49E2-3533-4002-AE77-8B2CC4C3C9C2}">
      <dgm:prSet/>
      <dgm:spPr/>
      <dgm:t>
        <a:bodyPr/>
        <a:lstStyle/>
        <a:p>
          <a:pPr latinLnBrk="1"/>
          <a:endParaRPr lang="ko-KR" altLang="en-US"/>
        </a:p>
      </dgm:t>
    </dgm:pt>
    <dgm:pt modelId="{18F5ED2D-E56B-4154-8CDB-3C43B94CF71E}" type="sibTrans" cxnId="{262C49E2-3533-4002-AE77-8B2CC4C3C9C2}">
      <dgm:prSet/>
      <dgm:spPr/>
      <dgm:t>
        <a:bodyPr/>
        <a:lstStyle/>
        <a:p>
          <a:pPr latinLnBrk="1"/>
          <a:endParaRPr lang="ko-KR" altLang="en-US"/>
        </a:p>
      </dgm:t>
    </dgm:pt>
    <dgm:pt modelId="{BF51A655-EEC7-4999-8B4B-04DF071A0084}">
      <dgm:prSet phldrT="[Text]"/>
      <dgm:spPr/>
      <dgm:t>
        <a:bodyPr/>
        <a:lstStyle/>
        <a:p>
          <a:pPr latinLnBrk="1"/>
          <a:r>
            <a:rPr lang="ko-KR" altLang="en-US" dirty="0"/>
            <a:t>비용감소</a:t>
          </a:r>
          <a:endParaRPr lang="ko-KR" altLang="en-US" b="1" dirty="0"/>
        </a:p>
      </dgm:t>
    </dgm:pt>
    <dgm:pt modelId="{ED90E904-CEFF-43B1-BA65-F9E1020D98DF}" type="parTrans" cxnId="{525A3BAA-07F8-482F-8226-D9EFE81C5F89}">
      <dgm:prSet/>
      <dgm:spPr/>
      <dgm:t>
        <a:bodyPr/>
        <a:lstStyle/>
        <a:p>
          <a:pPr latinLnBrk="1"/>
          <a:endParaRPr lang="ko-KR" altLang="en-US"/>
        </a:p>
      </dgm:t>
    </dgm:pt>
    <dgm:pt modelId="{D660201E-E162-443B-938F-15D4AB694BA4}" type="sibTrans" cxnId="{525A3BAA-07F8-482F-8226-D9EFE81C5F89}">
      <dgm:prSet/>
      <dgm:spPr/>
      <dgm:t>
        <a:bodyPr/>
        <a:lstStyle/>
        <a:p>
          <a:pPr latinLnBrk="1"/>
          <a:endParaRPr lang="ko-KR" altLang="en-US"/>
        </a:p>
      </dgm:t>
    </dgm:pt>
    <dgm:pt modelId="{C4D02737-3113-453C-B35D-1C0621AFA382}">
      <dgm:prSet phldrT="[Text]"/>
      <dgm:spPr/>
      <dgm:t>
        <a:bodyPr/>
        <a:lstStyle/>
        <a:p>
          <a:pPr latinLnBrk="1"/>
          <a:r>
            <a:rPr lang="ko-KR" altLang="en-US" dirty="0"/>
            <a:t>통합백업</a:t>
          </a:r>
        </a:p>
      </dgm:t>
    </dgm:pt>
    <dgm:pt modelId="{322C2880-7DAA-4B3F-BE60-B9127EB2C85B}" type="parTrans" cxnId="{C74AB926-6FA7-4CDE-ACB4-E831EB0D13D4}">
      <dgm:prSet/>
      <dgm:spPr/>
      <dgm:t>
        <a:bodyPr/>
        <a:lstStyle/>
        <a:p>
          <a:pPr latinLnBrk="1"/>
          <a:endParaRPr lang="ko-KR" altLang="en-US"/>
        </a:p>
      </dgm:t>
    </dgm:pt>
    <dgm:pt modelId="{F9FE35BA-2A23-465B-850B-2BFD2357BA8A}" type="sibTrans" cxnId="{C74AB926-6FA7-4CDE-ACB4-E831EB0D13D4}">
      <dgm:prSet/>
      <dgm:spPr/>
      <dgm:t>
        <a:bodyPr/>
        <a:lstStyle/>
        <a:p>
          <a:pPr latinLnBrk="1"/>
          <a:endParaRPr lang="ko-KR" altLang="en-US"/>
        </a:p>
      </dgm:t>
    </dgm:pt>
    <dgm:pt modelId="{7709030A-E870-40DF-B6C5-A5AE423E4E26}" type="pres">
      <dgm:prSet presAssocID="{396A2018-491F-426B-9C28-E8F57876ED9C}" presName="composite" presStyleCnt="0">
        <dgm:presLayoutVars>
          <dgm:chMax val="1"/>
          <dgm:dir/>
          <dgm:resizeHandles val="exact"/>
        </dgm:presLayoutVars>
      </dgm:prSet>
      <dgm:spPr/>
    </dgm:pt>
    <dgm:pt modelId="{2C1182D1-F8DB-4AF1-9CFD-E212D58BB198}" type="pres">
      <dgm:prSet presAssocID="{396A2018-491F-426B-9C28-E8F57876ED9C}" presName="radial" presStyleCnt="0">
        <dgm:presLayoutVars>
          <dgm:animLvl val="ctr"/>
        </dgm:presLayoutVars>
      </dgm:prSet>
      <dgm:spPr/>
    </dgm:pt>
    <dgm:pt modelId="{3695345E-F8B0-4181-AD1D-A3128A53F265}" type="pres">
      <dgm:prSet presAssocID="{4666BAD7-23CB-4E22-B8DA-884622B82EE9}" presName="centerShape" presStyleLbl="vennNode1" presStyleIdx="0" presStyleCnt="8"/>
      <dgm:spPr/>
    </dgm:pt>
    <dgm:pt modelId="{07A6FF11-4D1E-4668-8DD0-EA9F3A0FEB8A}" type="pres">
      <dgm:prSet presAssocID="{A832E320-D07F-4364-82A4-9E2A73FCB0DC}" presName="node" presStyleLbl="vennNode1" presStyleIdx="1" presStyleCnt="8">
        <dgm:presLayoutVars>
          <dgm:bulletEnabled val="1"/>
        </dgm:presLayoutVars>
      </dgm:prSet>
      <dgm:spPr/>
    </dgm:pt>
    <dgm:pt modelId="{C51E96E4-ABE9-4ACD-AAA5-9F2AF8CE2878}" type="pres">
      <dgm:prSet presAssocID="{C4D02737-3113-453C-B35D-1C0621AFA382}" presName="node" presStyleLbl="vennNode1" presStyleIdx="2" presStyleCnt="8">
        <dgm:presLayoutVars>
          <dgm:bulletEnabled val="1"/>
        </dgm:presLayoutVars>
      </dgm:prSet>
      <dgm:spPr/>
    </dgm:pt>
    <dgm:pt modelId="{6B9A0B8E-F780-4D1F-95F9-AD160C703134}" type="pres">
      <dgm:prSet presAssocID="{A390D104-9F98-49A8-A2CB-5B9D476D9D2A}" presName="node" presStyleLbl="vennNode1" presStyleIdx="3" presStyleCnt="8">
        <dgm:presLayoutVars>
          <dgm:bulletEnabled val="1"/>
        </dgm:presLayoutVars>
      </dgm:prSet>
      <dgm:spPr/>
    </dgm:pt>
    <dgm:pt modelId="{CE714E38-23BB-445F-B1C4-6125B6F0320C}" type="pres">
      <dgm:prSet presAssocID="{753EA7C7-BD26-445A-A3AC-60922C772E2C}" presName="node" presStyleLbl="vennNode1" presStyleIdx="4" presStyleCnt="8">
        <dgm:presLayoutVars>
          <dgm:bulletEnabled val="1"/>
        </dgm:presLayoutVars>
      </dgm:prSet>
      <dgm:spPr/>
    </dgm:pt>
    <dgm:pt modelId="{17D732B7-ACBF-4628-A2E3-8D9B9E46C497}" type="pres">
      <dgm:prSet presAssocID="{E0968573-1112-480B-960E-579FCA5C24BC}" presName="node" presStyleLbl="vennNode1" presStyleIdx="5" presStyleCnt="8">
        <dgm:presLayoutVars>
          <dgm:bulletEnabled val="1"/>
        </dgm:presLayoutVars>
      </dgm:prSet>
      <dgm:spPr/>
    </dgm:pt>
    <dgm:pt modelId="{BF723BD8-A284-4502-A168-077A14FB3317}" type="pres">
      <dgm:prSet presAssocID="{C3B28C6B-72A3-4C14-955F-EB3A2AC25510}" presName="node" presStyleLbl="vennNode1" presStyleIdx="6" presStyleCnt="8">
        <dgm:presLayoutVars>
          <dgm:bulletEnabled val="1"/>
        </dgm:presLayoutVars>
      </dgm:prSet>
      <dgm:spPr/>
    </dgm:pt>
    <dgm:pt modelId="{34174FC6-2A57-4ACC-B21C-F25020BA442F}" type="pres">
      <dgm:prSet presAssocID="{BF51A655-EEC7-4999-8B4B-04DF071A0084}" presName="node" presStyleLbl="vennNode1" presStyleIdx="7" presStyleCnt="8">
        <dgm:presLayoutVars>
          <dgm:bulletEnabled val="1"/>
        </dgm:presLayoutVars>
      </dgm:prSet>
      <dgm:spPr/>
    </dgm:pt>
  </dgm:ptLst>
  <dgm:cxnLst>
    <dgm:cxn modelId="{E6EDB968-C6B2-4BA7-9963-B0D4DC71E419}" srcId="{4666BAD7-23CB-4E22-B8DA-884622B82EE9}" destId="{E0968573-1112-480B-960E-579FCA5C24BC}" srcOrd="4" destOrd="0" parTransId="{19FE4D7B-EA97-49C6-9411-48A7F32EBC93}" sibTransId="{478AA485-1F1C-45CC-AF28-7CBE3D12F1BF}"/>
    <dgm:cxn modelId="{9B0E84CE-D8E9-4E94-87FA-21FB275E8741}" type="presOf" srcId="{A832E320-D07F-4364-82A4-9E2A73FCB0DC}" destId="{07A6FF11-4D1E-4668-8DD0-EA9F3A0FEB8A}" srcOrd="0" destOrd="0" presId="urn:microsoft.com/office/officeart/2005/8/layout/radial3"/>
    <dgm:cxn modelId="{C74AB926-6FA7-4CDE-ACB4-E831EB0D13D4}" srcId="{4666BAD7-23CB-4E22-B8DA-884622B82EE9}" destId="{C4D02737-3113-453C-B35D-1C0621AFA382}" srcOrd="1" destOrd="0" parTransId="{322C2880-7DAA-4B3F-BE60-B9127EB2C85B}" sibTransId="{F9FE35BA-2A23-465B-850B-2BFD2357BA8A}"/>
    <dgm:cxn modelId="{E3AFE8D2-5779-4102-9E00-9F9E3A1CE659}" srcId="{4666BAD7-23CB-4E22-B8DA-884622B82EE9}" destId="{A390D104-9F98-49A8-A2CB-5B9D476D9D2A}" srcOrd="2" destOrd="0" parTransId="{F3066587-9040-4EA6-8A8A-E7FB8DB9CFF0}" sibTransId="{59BAEC56-6DFF-4769-AA28-D28DEF269120}"/>
    <dgm:cxn modelId="{B99366CB-DA67-4722-AFB1-B6F5AB0BF2D0}" srcId="{4666BAD7-23CB-4E22-B8DA-884622B82EE9}" destId="{753EA7C7-BD26-445A-A3AC-60922C772E2C}" srcOrd="3" destOrd="0" parTransId="{6213A946-7F6E-46F3-9ADB-538C67AA2490}" sibTransId="{F6B69C1F-2BF8-471E-9CB7-E6447380AE43}"/>
    <dgm:cxn modelId="{E4B01917-4E17-48F5-BEBE-F8D643FEC642}" type="presOf" srcId="{E0968573-1112-480B-960E-579FCA5C24BC}" destId="{17D732B7-ACBF-4628-A2E3-8D9B9E46C497}" srcOrd="0" destOrd="0" presId="urn:microsoft.com/office/officeart/2005/8/layout/radial3"/>
    <dgm:cxn modelId="{525A3BAA-07F8-482F-8226-D9EFE81C5F89}" srcId="{4666BAD7-23CB-4E22-B8DA-884622B82EE9}" destId="{BF51A655-EEC7-4999-8B4B-04DF071A0084}" srcOrd="6" destOrd="0" parTransId="{ED90E904-CEFF-43B1-BA65-F9E1020D98DF}" sibTransId="{D660201E-E162-443B-938F-15D4AB694BA4}"/>
    <dgm:cxn modelId="{5911013B-0B53-4383-BC8A-2E527399131E}" type="presOf" srcId="{A390D104-9F98-49A8-A2CB-5B9D476D9D2A}" destId="{6B9A0B8E-F780-4D1F-95F9-AD160C703134}" srcOrd="0" destOrd="0" presId="urn:microsoft.com/office/officeart/2005/8/layout/radial3"/>
    <dgm:cxn modelId="{3884966E-FE9E-4F61-B44F-5148A29E4A28}" type="presOf" srcId="{BF51A655-EEC7-4999-8B4B-04DF071A0084}" destId="{34174FC6-2A57-4ACC-B21C-F25020BA442F}" srcOrd="0" destOrd="0" presId="urn:microsoft.com/office/officeart/2005/8/layout/radial3"/>
    <dgm:cxn modelId="{35F678AE-9354-4078-B348-616F9FD9DEB5}" srcId="{396A2018-491F-426B-9C28-E8F57876ED9C}" destId="{4666BAD7-23CB-4E22-B8DA-884622B82EE9}" srcOrd="0" destOrd="0" parTransId="{16EC7F2B-D6F0-4420-AA5E-13EBDF20C517}" sibTransId="{2F566992-568E-4319-9B51-5F96CAE1E913}"/>
    <dgm:cxn modelId="{992A9832-D907-4685-AD42-8A78DA7CA1B8}" type="presOf" srcId="{753EA7C7-BD26-445A-A3AC-60922C772E2C}" destId="{CE714E38-23BB-445F-B1C4-6125B6F0320C}" srcOrd="0" destOrd="0" presId="urn:microsoft.com/office/officeart/2005/8/layout/radial3"/>
    <dgm:cxn modelId="{9A874D0A-03A2-4B7F-B8C4-672E06F9972D}" srcId="{4666BAD7-23CB-4E22-B8DA-884622B82EE9}" destId="{A832E320-D07F-4364-82A4-9E2A73FCB0DC}" srcOrd="0" destOrd="0" parTransId="{50086F20-91F0-4BD0-A00F-08765C05CEAF}" sibTransId="{4ED2C3DA-6605-4A4B-BBAF-B5050F022FFD}"/>
    <dgm:cxn modelId="{4A014719-C050-4BB5-9AC4-D713A35B8014}" type="presOf" srcId="{C4D02737-3113-453C-B35D-1C0621AFA382}" destId="{C51E96E4-ABE9-4ACD-AAA5-9F2AF8CE2878}" srcOrd="0" destOrd="0" presId="urn:microsoft.com/office/officeart/2005/8/layout/radial3"/>
    <dgm:cxn modelId="{F59510B9-3E82-4E40-B3B0-6101BFCB5B83}" type="presOf" srcId="{C3B28C6B-72A3-4C14-955F-EB3A2AC25510}" destId="{BF723BD8-A284-4502-A168-077A14FB3317}" srcOrd="0" destOrd="0" presId="urn:microsoft.com/office/officeart/2005/8/layout/radial3"/>
    <dgm:cxn modelId="{262C49E2-3533-4002-AE77-8B2CC4C3C9C2}" srcId="{4666BAD7-23CB-4E22-B8DA-884622B82EE9}" destId="{C3B28C6B-72A3-4C14-955F-EB3A2AC25510}" srcOrd="5" destOrd="0" parTransId="{D9BC8E54-96D4-403C-96A4-81F155EB1F84}" sibTransId="{18F5ED2D-E56B-4154-8CDB-3C43B94CF71E}"/>
    <dgm:cxn modelId="{335543F1-009C-45F0-AEF3-7829F8C7E441}" type="presOf" srcId="{396A2018-491F-426B-9C28-E8F57876ED9C}" destId="{7709030A-E870-40DF-B6C5-A5AE423E4E26}" srcOrd="0" destOrd="0" presId="urn:microsoft.com/office/officeart/2005/8/layout/radial3"/>
    <dgm:cxn modelId="{7DAA4065-1457-4905-841D-7A76F6122D85}" type="presOf" srcId="{4666BAD7-23CB-4E22-B8DA-884622B82EE9}" destId="{3695345E-F8B0-4181-AD1D-A3128A53F265}" srcOrd="0" destOrd="0" presId="urn:microsoft.com/office/officeart/2005/8/layout/radial3"/>
    <dgm:cxn modelId="{1298376C-7DA3-4F46-8144-334CC131D3D5}" type="presParOf" srcId="{7709030A-E870-40DF-B6C5-A5AE423E4E26}" destId="{2C1182D1-F8DB-4AF1-9CFD-E212D58BB198}" srcOrd="0" destOrd="0" presId="urn:microsoft.com/office/officeart/2005/8/layout/radial3"/>
    <dgm:cxn modelId="{098E79DA-F902-418E-B6AB-451A41E3F3E7}" type="presParOf" srcId="{2C1182D1-F8DB-4AF1-9CFD-E212D58BB198}" destId="{3695345E-F8B0-4181-AD1D-A3128A53F265}" srcOrd="0" destOrd="0" presId="urn:microsoft.com/office/officeart/2005/8/layout/radial3"/>
    <dgm:cxn modelId="{5C999DBD-34C1-4AB5-AD5D-B0E1BA321A7E}" type="presParOf" srcId="{2C1182D1-F8DB-4AF1-9CFD-E212D58BB198}" destId="{07A6FF11-4D1E-4668-8DD0-EA9F3A0FEB8A}" srcOrd="1" destOrd="0" presId="urn:microsoft.com/office/officeart/2005/8/layout/radial3"/>
    <dgm:cxn modelId="{677E1256-3AB8-4783-8D2A-D20EDAB9A61F}" type="presParOf" srcId="{2C1182D1-F8DB-4AF1-9CFD-E212D58BB198}" destId="{C51E96E4-ABE9-4ACD-AAA5-9F2AF8CE2878}" srcOrd="2" destOrd="0" presId="urn:microsoft.com/office/officeart/2005/8/layout/radial3"/>
    <dgm:cxn modelId="{08258079-75CD-446E-96B4-C264E65FA750}" type="presParOf" srcId="{2C1182D1-F8DB-4AF1-9CFD-E212D58BB198}" destId="{6B9A0B8E-F780-4D1F-95F9-AD160C703134}" srcOrd="3" destOrd="0" presId="urn:microsoft.com/office/officeart/2005/8/layout/radial3"/>
    <dgm:cxn modelId="{75F5C94B-2EF4-405F-A725-45F6B6818669}" type="presParOf" srcId="{2C1182D1-F8DB-4AF1-9CFD-E212D58BB198}" destId="{CE714E38-23BB-445F-B1C4-6125B6F0320C}" srcOrd="4" destOrd="0" presId="urn:microsoft.com/office/officeart/2005/8/layout/radial3"/>
    <dgm:cxn modelId="{CC82BD54-5A6E-449E-B12D-871938EECF27}" type="presParOf" srcId="{2C1182D1-F8DB-4AF1-9CFD-E212D58BB198}" destId="{17D732B7-ACBF-4628-A2E3-8D9B9E46C497}" srcOrd="5" destOrd="0" presId="urn:microsoft.com/office/officeart/2005/8/layout/radial3"/>
    <dgm:cxn modelId="{5227370F-6706-4AAE-96C9-B1F6A3CF9F31}" type="presParOf" srcId="{2C1182D1-F8DB-4AF1-9CFD-E212D58BB198}" destId="{BF723BD8-A284-4502-A168-077A14FB3317}" srcOrd="6" destOrd="0" presId="urn:microsoft.com/office/officeart/2005/8/layout/radial3"/>
    <dgm:cxn modelId="{C6408FAC-A2B8-443C-84DE-8E972C50A5CF}" type="presParOf" srcId="{2C1182D1-F8DB-4AF1-9CFD-E212D58BB198}" destId="{34174FC6-2A57-4ACC-B21C-F25020BA442F}" srcOrd="7" destOrd="0" presId="urn:microsoft.com/office/officeart/2005/8/layout/radial3"/>
  </dgm:cxnLst>
  <dgm:bg>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95345E-F8B0-4181-AD1D-A3128A53F265}">
      <dsp:nvSpPr>
        <dsp:cNvPr id="0" name=""/>
        <dsp:cNvSpPr/>
      </dsp:nvSpPr>
      <dsp:spPr>
        <a:xfrm>
          <a:off x="974090" y="953224"/>
          <a:ext cx="2280020" cy="2280020"/>
        </a:xfrm>
        <a:prstGeom prst="ellipse">
          <a:avLst/>
        </a:prstGeom>
        <a:solidFill>
          <a:schemeClr val="accent2">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2700" tIns="12700" rIns="12700" bIns="12700" numCol="1" spcCol="1270" anchor="ctr" anchorCtr="0">
          <a:noAutofit/>
        </a:bodyPr>
        <a:lstStyle/>
        <a:p>
          <a:pPr marL="0" lvl="0" indent="0" algn="ctr" defTabSz="444500" latinLnBrk="1">
            <a:lnSpc>
              <a:spcPct val="90000"/>
            </a:lnSpc>
            <a:spcBef>
              <a:spcPct val="0"/>
            </a:spcBef>
            <a:spcAft>
              <a:spcPct val="35000"/>
            </a:spcAft>
            <a:buNone/>
          </a:pPr>
          <a:r>
            <a:rPr lang="ko-KR" altLang="en-US" sz="1000" b="1" i="1" kern="1200" dirty="0"/>
            <a:t>백업 및 복구의 기준</a:t>
          </a:r>
          <a:br>
            <a:rPr lang="en-US" altLang="ko-KR" sz="1000" b="1" i="1" kern="1200" dirty="0"/>
          </a:br>
          <a:r>
            <a:rPr lang="en-US" altLang="ko-KR" sz="2400" b="1" kern="1200" dirty="0"/>
            <a:t>Symantec Backup </a:t>
          </a:r>
          <a:r>
            <a:rPr lang="en-US" altLang="ko-KR" sz="2400" b="1" kern="1200" dirty="0" err="1"/>
            <a:t>Exec</a:t>
          </a:r>
          <a:r>
            <a:rPr lang="en-US" altLang="ko-KR" sz="2000" b="1" kern="1200" baseline="40000" dirty="0" err="1"/>
            <a:t>TM</a:t>
          </a:r>
          <a:endParaRPr lang="ko-KR" altLang="en-US" sz="2400" b="1" kern="1200" baseline="40000" dirty="0"/>
        </a:p>
      </dsp:txBody>
      <dsp:txXfrm>
        <a:off x="1307991" y="1287125"/>
        <a:ext cx="1612218" cy="1612218"/>
      </dsp:txXfrm>
    </dsp:sp>
    <dsp:sp modelId="{07A6FF11-4D1E-4668-8DD0-EA9F3A0FEB8A}">
      <dsp:nvSpPr>
        <dsp:cNvPr id="0" name=""/>
        <dsp:cNvSpPr/>
      </dsp:nvSpPr>
      <dsp:spPr>
        <a:xfrm>
          <a:off x="1544095" y="37574"/>
          <a:ext cx="1140010" cy="1140010"/>
        </a:xfrm>
        <a:prstGeom prst="ellipse">
          <a:avLst/>
        </a:prstGeom>
        <a:solidFill>
          <a:schemeClr val="accent3">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latinLnBrk="1">
            <a:lnSpc>
              <a:spcPct val="90000"/>
            </a:lnSpc>
            <a:spcBef>
              <a:spcPct val="0"/>
            </a:spcBef>
            <a:spcAft>
              <a:spcPct val="35000"/>
            </a:spcAft>
            <a:buNone/>
          </a:pPr>
          <a:r>
            <a:rPr lang="ko-KR" altLang="en-US" sz="1400" kern="1200" dirty="0"/>
            <a:t>표준 백업 솔루션</a:t>
          </a:r>
        </a:p>
      </dsp:txBody>
      <dsp:txXfrm>
        <a:off x="1711046" y="204525"/>
        <a:ext cx="806108" cy="806108"/>
      </dsp:txXfrm>
    </dsp:sp>
    <dsp:sp modelId="{C51E96E4-ABE9-4ACD-AAA5-9F2AF8CE2878}">
      <dsp:nvSpPr>
        <dsp:cNvPr id="0" name=""/>
        <dsp:cNvSpPr/>
      </dsp:nvSpPr>
      <dsp:spPr>
        <a:xfrm>
          <a:off x="2705628" y="596938"/>
          <a:ext cx="1140010" cy="1140010"/>
        </a:xfrm>
        <a:prstGeom prst="ellipse">
          <a:avLst/>
        </a:prstGeom>
        <a:solidFill>
          <a:schemeClr val="accent4">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latinLnBrk="1">
            <a:lnSpc>
              <a:spcPct val="90000"/>
            </a:lnSpc>
            <a:spcBef>
              <a:spcPct val="0"/>
            </a:spcBef>
            <a:spcAft>
              <a:spcPct val="35000"/>
            </a:spcAft>
            <a:buNone/>
          </a:pPr>
          <a:r>
            <a:rPr lang="ko-KR" altLang="en-US" sz="1400" kern="1200" dirty="0"/>
            <a:t>통합백업</a:t>
          </a:r>
        </a:p>
      </dsp:txBody>
      <dsp:txXfrm>
        <a:off x="2872579" y="763889"/>
        <a:ext cx="806108" cy="806108"/>
      </dsp:txXfrm>
    </dsp:sp>
    <dsp:sp modelId="{6B9A0B8E-F780-4D1F-95F9-AD160C703134}">
      <dsp:nvSpPr>
        <dsp:cNvPr id="0" name=""/>
        <dsp:cNvSpPr/>
      </dsp:nvSpPr>
      <dsp:spPr>
        <a:xfrm>
          <a:off x="2992502" y="1853819"/>
          <a:ext cx="1140010" cy="1140010"/>
        </a:xfrm>
        <a:prstGeom prst="ellipse">
          <a:avLst/>
        </a:prstGeom>
        <a:solidFill>
          <a:schemeClr val="accent5">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latinLnBrk="1">
            <a:lnSpc>
              <a:spcPct val="90000"/>
            </a:lnSpc>
            <a:spcBef>
              <a:spcPct val="0"/>
            </a:spcBef>
            <a:spcAft>
              <a:spcPct val="35000"/>
            </a:spcAft>
            <a:buNone/>
          </a:pPr>
          <a:r>
            <a:rPr lang="ko-KR" altLang="en-US" sz="1400" kern="1200" dirty="0"/>
            <a:t>중복제거</a:t>
          </a:r>
        </a:p>
      </dsp:txBody>
      <dsp:txXfrm>
        <a:off x="3159453" y="2020770"/>
        <a:ext cx="806108" cy="806108"/>
      </dsp:txXfrm>
    </dsp:sp>
    <dsp:sp modelId="{CE714E38-23BB-445F-B1C4-6125B6F0320C}">
      <dsp:nvSpPr>
        <dsp:cNvPr id="0" name=""/>
        <dsp:cNvSpPr/>
      </dsp:nvSpPr>
      <dsp:spPr>
        <a:xfrm>
          <a:off x="2188697" y="2861759"/>
          <a:ext cx="1140010" cy="1140010"/>
        </a:xfrm>
        <a:prstGeom prst="ellipse">
          <a:avLst/>
        </a:prstGeom>
        <a:solidFill>
          <a:schemeClr val="accent6">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latinLnBrk="1">
            <a:lnSpc>
              <a:spcPct val="90000"/>
            </a:lnSpc>
            <a:spcBef>
              <a:spcPct val="0"/>
            </a:spcBef>
            <a:spcAft>
              <a:spcPct val="35000"/>
            </a:spcAft>
            <a:buNone/>
          </a:pPr>
          <a:r>
            <a:rPr lang="ko-KR" altLang="en-US" sz="1400" kern="1200" dirty="0"/>
            <a:t>편의성</a:t>
          </a:r>
          <a:br>
            <a:rPr lang="en-US" altLang="ko-KR" sz="1400" kern="1200" dirty="0"/>
          </a:br>
          <a:r>
            <a:rPr lang="ko-KR" altLang="en-US" sz="1400" kern="1200" dirty="0"/>
            <a:t>안정성</a:t>
          </a:r>
        </a:p>
      </dsp:txBody>
      <dsp:txXfrm>
        <a:off x="2355648" y="3028710"/>
        <a:ext cx="806108" cy="806108"/>
      </dsp:txXfrm>
    </dsp:sp>
    <dsp:sp modelId="{17D732B7-ACBF-4628-A2E3-8D9B9E46C497}">
      <dsp:nvSpPr>
        <dsp:cNvPr id="0" name=""/>
        <dsp:cNvSpPr/>
      </dsp:nvSpPr>
      <dsp:spPr>
        <a:xfrm>
          <a:off x="899494" y="2861759"/>
          <a:ext cx="1140010" cy="1140010"/>
        </a:xfrm>
        <a:prstGeom prst="ellipse">
          <a:avLst/>
        </a:prstGeom>
        <a:solidFill>
          <a:schemeClr val="accent2">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latinLnBrk="1">
            <a:lnSpc>
              <a:spcPct val="90000"/>
            </a:lnSpc>
            <a:spcBef>
              <a:spcPct val="0"/>
            </a:spcBef>
            <a:spcAft>
              <a:spcPct val="35000"/>
            </a:spcAft>
            <a:buNone/>
          </a:pPr>
          <a:r>
            <a:rPr lang="ko-KR" altLang="en-US" sz="1400" kern="1200" dirty="0"/>
            <a:t>가상화</a:t>
          </a:r>
          <a:br>
            <a:rPr lang="en-US" altLang="ko-KR" sz="1400" kern="1200" dirty="0"/>
          </a:br>
          <a:r>
            <a:rPr lang="ko-KR" altLang="en-US" sz="1400" kern="1200" dirty="0"/>
            <a:t>통합</a:t>
          </a:r>
        </a:p>
      </dsp:txBody>
      <dsp:txXfrm>
        <a:off x="1066445" y="3028710"/>
        <a:ext cx="806108" cy="806108"/>
      </dsp:txXfrm>
    </dsp:sp>
    <dsp:sp modelId="{BF723BD8-A284-4502-A168-077A14FB3317}">
      <dsp:nvSpPr>
        <dsp:cNvPr id="0" name=""/>
        <dsp:cNvSpPr/>
      </dsp:nvSpPr>
      <dsp:spPr>
        <a:xfrm>
          <a:off x="95688" y="1853819"/>
          <a:ext cx="1140010" cy="1140010"/>
        </a:xfrm>
        <a:prstGeom prst="ellipse">
          <a:avLst/>
        </a:prstGeom>
        <a:solidFill>
          <a:schemeClr val="accent3">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latinLnBrk="1">
            <a:lnSpc>
              <a:spcPct val="90000"/>
            </a:lnSpc>
            <a:spcBef>
              <a:spcPct val="0"/>
            </a:spcBef>
            <a:spcAft>
              <a:spcPct val="35000"/>
            </a:spcAft>
            <a:buNone/>
          </a:pPr>
          <a:r>
            <a:rPr lang="ko-KR" altLang="en-US" sz="1400" kern="1200" dirty="0"/>
            <a:t>재해복구 통합</a:t>
          </a:r>
        </a:p>
      </dsp:txBody>
      <dsp:txXfrm>
        <a:off x="262639" y="2020770"/>
        <a:ext cx="806108" cy="806108"/>
      </dsp:txXfrm>
    </dsp:sp>
    <dsp:sp modelId="{34174FC6-2A57-4ACC-B21C-F25020BA442F}">
      <dsp:nvSpPr>
        <dsp:cNvPr id="0" name=""/>
        <dsp:cNvSpPr/>
      </dsp:nvSpPr>
      <dsp:spPr>
        <a:xfrm>
          <a:off x="382563" y="596938"/>
          <a:ext cx="1140010" cy="1140010"/>
        </a:xfrm>
        <a:prstGeom prst="ellipse">
          <a:avLst/>
        </a:prstGeom>
        <a:solidFill>
          <a:schemeClr val="accent4">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latinLnBrk="1">
            <a:lnSpc>
              <a:spcPct val="90000"/>
            </a:lnSpc>
            <a:spcBef>
              <a:spcPct val="0"/>
            </a:spcBef>
            <a:spcAft>
              <a:spcPct val="35000"/>
            </a:spcAft>
            <a:buNone/>
          </a:pPr>
          <a:r>
            <a:rPr lang="ko-KR" altLang="en-US" sz="1400" kern="1200" dirty="0"/>
            <a:t>비용감소</a:t>
          </a:r>
          <a:endParaRPr lang="ko-KR" altLang="en-US" sz="1400" b="1" kern="1200" dirty="0"/>
        </a:p>
      </dsp:txBody>
      <dsp:txXfrm>
        <a:off x="549514" y="763889"/>
        <a:ext cx="806108" cy="806108"/>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0.43415</cdr:x>
      <cdr:y>0.24286</cdr:y>
    </cdr:from>
    <cdr:to>
      <cdr:x>0.97595</cdr:x>
      <cdr:y>0.37834</cdr:y>
    </cdr:to>
    <cdr:sp macro="" textlink="">
      <cdr:nvSpPr>
        <cdr:cNvPr id="2" name="Rectangle 5"/>
        <cdr:cNvSpPr/>
      </cdr:nvSpPr>
      <cdr:spPr bwMode="auto">
        <a:xfrm xmlns:a="http://schemas.openxmlformats.org/drawingml/2006/main">
          <a:off x="1707226" y="937029"/>
          <a:ext cx="2130528" cy="522708"/>
        </a:xfrm>
        <a:prstGeom xmlns:a="http://schemas.openxmlformats.org/drawingml/2006/main" prst="roundRect">
          <a:avLst>
            <a:gd name="adj" fmla="val 9202"/>
          </a:avLst>
        </a:prstGeom>
        <a:solidFill xmlns:a="http://schemas.openxmlformats.org/drawingml/2006/main">
          <a:schemeClr val="bg1">
            <a:lumMod val="95000"/>
            <a:alpha val="70000"/>
          </a:schemeClr>
        </a:solidFill>
        <a:ln xmlns:a="http://schemas.openxmlformats.org/drawingml/2006/main" w="19050" cap="flat" cmpd="sng" algn="ctr">
          <a:solidFill>
            <a:schemeClr val="tx1">
              <a:lumMod val="20000"/>
              <a:lumOff val="80000"/>
            </a:schemeClr>
          </a:solidFill>
          <a:prstDash val="sysDot"/>
          <a:round/>
          <a:headEnd type="none" w="med" len="med"/>
          <a:tailEnd type="none" w="med" len="med"/>
        </a:ln>
        <a:effectLst xmlns:a="http://schemas.openxmlformats.org/drawingml/2006/main"/>
      </cdr:spPr>
      <cdr:txBody>
        <a:bodyPr xmlns:a="http://schemas.openxmlformats.org/drawingml/2006/main" vert="horz" wrap="none" lIns="36000" tIns="45720" rIns="36000" bIns="45720" numCol="1" rtlCol="0" anchor="ctr" anchorCtr="0" compatLnSpc="1">
          <a:prstTxWarp prst="textNoShape">
            <a:avLst/>
          </a:prstTxWarp>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marL="0" marR="0" indent="0" algn="r" defTabSz="914400" rtl="0" eaLnBrk="1" fontAlgn="base" latinLnBrk="0" hangingPunct="1">
            <a:lnSpc>
              <a:spcPct val="110000"/>
            </a:lnSpc>
            <a:spcBef>
              <a:spcPct val="0"/>
            </a:spcBef>
            <a:spcAft>
              <a:spcPct val="0"/>
            </a:spcAft>
            <a:buClrTx/>
            <a:buSzTx/>
            <a:buFontTx/>
            <a:buNone/>
            <a:tabLst/>
          </a:pPr>
          <a:r>
            <a:rPr kumimoji="0" lang="ko-KR" altLang="en-US" sz="900" b="1" i="0" u="none" strike="noStrike" cap="none" normalizeH="0" baseline="0" dirty="0">
              <a:ln>
                <a:noFill/>
              </a:ln>
              <a:effectLst/>
            </a:rPr>
            <a:t>연간 스토리지 확장 비율</a:t>
          </a:r>
          <a:r>
            <a:rPr kumimoji="0" lang="en-US" altLang="ko-KR" sz="900" b="1" i="0" u="none" strike="noStrike" cap="none" normalizeH="0" baseline="0" dirty="0">
              <a:ln>
                <a:noFill/>
              </a:ln>
              <a:effectLst/>
            </a:rPr>
            <a:t>: </a:t>
          </a:r>
          <a:r>
            <a:rPr kumimoji="0" lang="ko-KR" altLang="en-US" sz="900" b="1" i="0" u="none" strike="noStrike" cap="none" normalizeH="0" baseline="0" dirty="0">
              <a:ln>
                <a:noFill/>
              </a:ln>
              <a:effectLst/>
            </a:rPr>
            <a:t>약 </a:t>
          </a:r>
          <a:r>
            <a:rPr kumimoji="0" lang="en-US" altLang="ko-KR" sz="1200" b="1" i="0" u="none" strike="noStrike" cap="none" normalizeH="0" baseline="0" dirty="0">
              <a:ln>
                <a:noFill/>
              </a:ln>
              <a:solidFill>
                <a:schemeClr val="accent1"/>
              </a:solidFill>
              <a:effectLst/>
            </a:rPr>
            <a:t>38%</a:t>
          </a:r>
          <a:endParaRPr kumimoji="0" lang="en-US" altLang="ko-KR" sz="900" b="1" i="0" u="none" strike="noStrike" cap="none" normalizeH="0" baseline="0" dirty="0">
            <a:ln>
              <a:noFill/>
            </a:ln>
            <a:solidFill>
              <a:schemeClr val="accent1"/>
            </a:solidFill>
            <a:effectLst/>
          </a:endParaRPr>
        </a:p>
        <a:p xmlns:a="http://schemas.openxmlformats.org/drawingml/2006/main">
          <a:pPr marL="0" marR="0" indent="0" algn="r" defTabSz="914400" rtl="0" eaLnBrk="1" fontAlgn="base" latinLnBrk="0" hangingPunct="1">
            <a:lnSpc>
              <a:spcPct val="110000"/>
            </a:lnSpc>
            <a:spcBef>
              <a:spcPct val="0"/>
            </a:spcBef>
            <a:spcAft>
              <a:spcPct val="0"/>
            </a:spcAft>
            <a:buClrTx/>
            <a:buSzTx/>
            <a:buFontTx/>
            <a:buNone/>
            <a:tabLst/>
          </a:pPr>
          <a:r>
            <a:rPr lang="ko-KR" altLang="en-US" sz="900" b="1" dirty="0"/>
            <a:t>연간 </a:t>
          </a:r>
          <a:r>
            <a:rPr lang="ko-KR" altLang="en-US" sz="900" b="1" dirty="0">
              <a:solidFill>
                <a:srgbClr val="FF0000"/>
              </a:solidFill>
            </a:rPr>
            <a:t>백업 스토리지 </a:t>
          </a:r>
          <a:r>
            <a:rPr lang="ko-KR" altLang="en-US" sz="900" b="1" dirty="0"/>
            <a:t>확장 비율</a:t>
          </a:r>
          <a:r>
            <a:rPr lang="en-US" altLang="ko-KR" sz="900" b="1" dirty="0"/>
            <a:t>: </a:t>
          </a:r>
          <a:r>
            <a:rPr lang="ko-KR" altLang="en-US" sz="900" b="1" dirty="0"/>
            <a:t>약 </a:t>
          </a:r>
          <a:r>
            <a:rPr lang="en-US" altLang="ko-KR" sz="1200" b="1" dirty="0">
              <a:solidFill>
                <a:schemeClr val="accent1"/>
              </a:solidFill>
            </a:rPr>
            <a:t>42%</a:t>
          </a:r>
          <a:endParaRPr kumimoji="0" lang="en-US" sz="1200" b="1" i="0" u="none" strike="noStrike" cap="none" normalizeH="0" baseline="0" dirty="0">
            <a:ln>
              <a:noFill/>
            </a:ln>
            <a:solidFill>
              <a:schemeClr val="accent1"/>
            </a:solidFill>
            <a:effectLst/>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0.06209</cdr:x>
      <cdr:y>0.27733</cdr:y>
    </cdr:from>
    <cdr:to>
      <cdr:x>0.3351</cdr:x>
      <cdr:y>0.39141</cdr:y>
    </cdr:to>
    <cdr:sp macro="" textlink="">
      <cdr:nvSpPr>
        <cdr:cNvPr id="2" name="모서리가 둥근 직사각형 1"/>
        <cdr:cNvSpPr/>
      </cdr:nvSpPr>
      <cdr:spPr bwMode="auto">
        <a:xfrm xmlns:a="http://schemas.openxmlformats.org/drawingml/2006/main">
          <a:off x="277822" y="1240058"/>
          <a:ext cx="1221453" cy="510069"/>
        </a:xfrm>
        <a:prstGeom xmlns:a="http://schemas.openxmlformats.org/drawingml/2006/main" prst="roundRect">
          <a:avLst>
            <a:gd name="adj" fmla="val 8166"/>
          </a:avLst>
        </a:prstGeom>
        <a:noFill xmlns:a="http://schemas.openxmlformats.org/drawingml/2006/main"/>
        <a:ln xmlns:a="http://schemas.openxmlformats.org/drawingml/2006/main" w="22225" cap="flat" cmpd="sng" algn="ctr">
          <a:solidFill>
            <a:srgbClr val="FF0000"/>
          </a:solidFill>
          <a:prstDash val="solid"/>
          <a:miter lim="800000"/>
          <a:headEnd type="none" w="med" len="med"/>
          <a:tailEnd type="none" w="med" len="med"/>
        </a:ln>
        <a:effectLst xmlns:a="http://schemas.openxmlformats.org/drawingml/2006/main"/>
      </cdr:spPr>
      <cdr:txBody>
        <a:bodyPr xmlns:a="http://schemas.openxmlformats.org/drawingml/2006/main" vert="horz" wrap="square" lIns="91440" tIns="45720" rIns="91440" bIns="45720" numCol="1" rtlCol="0" anchor="ctr" anchorCtr="0" compatLnSpc="1">
          <a:prstTxWarp prst="textNoShape">
            <a:avLst/>
          </a:prstTxWarp>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gn="ctr">
            <a:lnSpc>
              <a:spcPct val="90000"/>
            </a:lnSpc>
          </a:pPr>
          <a:endParaRPr lang="ko-KR" altLang="en-US" sz="1800" b="1" dirty="0">
            <a:solidFill>
              <a:schemeClr val="bg1"/>
            </a:solidFill>
            <a:latin typeface="+mn-lt"/>
            <a:ea typeface="맑은 고딕" panose="020B0503020000020004" pitchFamily="50" charset="-127"/>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03EF1D6-B82A-4775-82A4-7CB2CBE82433}" type="datetimeFigureOut">
              <a:rPr lang="en-US"/>
              <a:t>10/10/2016</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9715937-64E4-4DE2-8145-A48FE0E96676}" type="slidenum">
              <a:rPr/>
              <a:t>‹#›</a:t>
            </a:fld>
            <a:endParaRPr/>
          </a:p>
        </p:txBody>
      </p:sp>
    </p:spTree>
    <p:extLst>
      <p:ext uri="{BB962C8B-B14F-4D97-AF65-F5344CB8AC3E}">
        <p14:creationId xmlns:p14="http://schemas.microsoft.com/office/powerpoint/2010/main" val="366827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239713" y="381000"/>
            <a:ext cx="3714750" cy="2573338"/>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381000" y="3124200"/>
            <a:ext cx="6096000" cy="5334000"/>
          </a:xfrm>
          <a:prstGeom prst="rect">
            <a:avLst/>
          </a:prstGeom>
        </p:spPr>
        <p:txBody>
          <a:bodyPr vert="horz" lIns="0" tIns="0" rIns="0" bIns="0" rtlCol="0">
            <a:normAutofit/>
          </a:body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381000" y="8610600"/>
            <a:ext cx="4648200" cy="227013"/>
          </a:xfrm>
          <a:prstGeom prst="rect">
            <a:avLst/>
          </a:prstGeom>
        </p:spPr>
        <p:txBody>
          <a:bodyPr vert="horz" lIns="0" tIns="0" rIns="0" bIns="0" rtlCol="0" anchor="b"/>
          <a:lstStyle>
            <a:lvl1pPr algn="l">
              <a:defRPr sz="900">
                <a:solidFill>
                  <a:schemeClr val="tx1"/>
                </a:solidFill>
              </a:defRPr>
            </a:lvl1pPr>
          </a:lstStyle>
          <a:p>
            <a:endParaRPr/>
          </a:p>
        </p:txBody>
      </p:sp>
      <p:sp>
        <p:nvSpPr>
          <p:cNvPr id="7" name="Slide Number Placeholder 6"/>
          <p:cNvSpPr>
            <a:spLocks noGrp="1"/>
          </p:cNvSpPr>
          <p:nvPr>
            <p:ph type="sldNum" sz="quarter" idx="5"/>
          </p:nvPr>
        </p:nvSpPr>
        <p:spPr>
          <a:xfrm>
            <a:off x="5715000" y="8610600"/>
            <a:ext cx="762000" cy="227013"/>
          </a:xfrm>
          <a:prstGeom prst="rect">
            <a:avLst/>
          </a:prstGeom>
        </p:spPr>
        <p:txBody>
          <a:bodyPr vert="horz" lIns="0" tIns="0" rIns="0" bIns="0" rtlCol="0" anchor="b"/>
          <a:lstStyle>
            <a:lvl1pPr algn="r">
              <a:defRPr sz="900">
                <a:solidFill>
                  <a:schemeClr val="tx1"/>
                </a:solidFill>
              </a:defRPr>
            </a:lvl1pPr>
          </a:lstStyle>
          <a:p>
            <a:fld id="{9E5FB9C2-41B7-4DBB-822C-1B753165C241}" type="slidenum">
              <a:rPr/>
              <a:pPr/>
              <a:t>‹#›</a:t>
            </a:fld>
            <a:endParaRPr/>
          </a:p>
        </p:txBody>
      </p:sp>
      <p:grpSp>
        <p:nvGrpSpPr>
          <p:cNvPr id="2" name="Group 1"/>
          <p:cNvGrpSpPr/>
          <p:nvPr/>
        </p:nvGrpSpPr>
        <p:grpSpPr>
          <a:xfrm>
            <a:off x="5457827" y="381000"/>
            <a:ext cx="1019173" cy="201695"/>
            <a:chOff x="5457827" y="381000"/>
            <a:chExt cx="1019173" cy="201695"/>
          </a:xfrm>
        </p:grpSpPr>
        <p:sp>
          <p:nvSpPr>
            <p:cNvPr id="9" name="Freeform 5"/>
            <p:cNvSpPr>
              <a:spLocks/>
            </p:cNvSpPr>
            <p:nvPr/>
          </p:nvSpPr>
          <p:spPr bwMode="auto">
            <a:xfrm>
              <a:off x="5792736" y="394375"/>
              <a:ext cx="157022" cy="188320"/>
            </a:xfrm>
            <a:custGeom>
              <a:avLst/>
              <a:gdLst>
                <a:gd name="T0" fmla="*/ 43 w 248"/>
                <a:gd name="T1" fmla="*/ 65 h 295"/>
                <a:gd name="T2" fmla="*/ 64 w 248"/>
                <a:gd name="T3" fmla="*/ 44 h 295"/>
                <a:gd name="T4" fmla="*/ 158 w 248"/>
                <a:gd name="T5" fmla="*/ 44 h 295"/>
                <a:gd name="T6" fmla="*/ 192 w 248"/>
                <a:gd name="T7" fmla="*/ 67 h 295"/>
                <a:gd name="T8" fmla="*/ 171 w 248"/>
                <a:gd name="T9" fmla="*/ 113 h 295"/>
                <a:gd name="T10" fmla="*/ 98 w 248"/>
                <a:gd name="T11" fmla="*/ 140 h 295"/>
                <a:gd name="T12" fmla="*/ 67 w 248"/>
                <a:gd name="T13" fmla="*/ 204 h 295"/>
                <a:gd name="T14" fmla="*/ 94 w 248"/>
                <a:gd name="T15" fmla="*/ 234 h 295"/>
                <a:gd name="T16" fmla="*/ 230 w 248"/>
                <a:gd name="T17" fmla="*/ 295 h 295"/>
                <a:gd name="T18" fmla="*/ 230 w 248"/>
                <a:gd name="T19" fmla="*/ 248 h 295"/>
                <a:gd name="T20" fmla="*/ 111 w 248"/>
                <a:gd name="T21" fmla="*/ 195 h 295"/>
                <a:gd name="T22" fmla="*/ 107 w 248"/>
                <a:gd name="T23" fmla="*/ 190 h 295"/>
                <a:gd name="T24" fmla="*/ 112 w 248"/>
                <a:gd name="T25" fmla="*/ 179 h 295"/>
                <a:gd name="T26" fmla="*/ 186 w 248"/>
                <a:gd name="T27" fmla="*/ 154 h 295"/>
                <a:gd name="T28" fmla="*/ 232 w 248"/>
                <a:gd name="T29" fmla="*/ 51 h 295"/>
                <a:gd name="T30" fmla="*/ 158 w 248"/>
                <a:gd name="T31" fmla="*/ 0 h 295"/>
                <a:gd name="T32" fmla="*/ 64 w 248"/>
                <a:gd name="T33" fmla="*/ 0 h 295"/>
                <a:gd name="T34" fmla="*/ 0 w 248"/>
                <a:gd name="T35" fmla="*/ 65 h 295"/>
                <a:gd name="T36" fmla="*/ 0 w 248"/>
                <a:gd name="T37" fmla="*/ 288 h 295"/>
                <a:gd name="T38" fmla="*/ 43 w 248"/>
                <a:gd name="T39" fmla="*/ 288 h 295"/>
                <a:gd name="T40" fmla="*/ 43 w 248"/>
                <a:gd name="T41" fmla="*/ 6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8" h="295">
                  <a:moveTo>
                    <a:pt x="43" y="65"/>
                  </a:moveTo>
                  <a:cubicBezTo>
                    <a:pt x="43" y="53"/>
                    <a:pt x="52" y="44"/>
                    <a:pt x="64" y="44"/>
                  </a:cubicBezTo>
                  <a:cubicBezTo>
                    <a:pt x="158" y="44"/>
                    <a:pt x="158" y="44"/>
                    <a:pt x="158" y="44"/>
                  </a:cubicBezTo>
                  <a:cubicBezTo>
                    <a:pt x="172" y="44"/>
                    <a:pt x="186" y="52"/>
                    <a:pt x="192" y="67"/>
                  </a:cubicBezTo>
                  <a:cubicBezTo>
                    <a:pt x="199" y="85"/>
                    <a:pt x="189" y="106"/>
                    <a:pt x="171" y="113"/>
                  </a:cubicBezTo>
                  <a:cubicBezTo>
                    <a:pt x="98" y="140"/>
                    <a:pt x="98" y="140"/>
                    <a:pt x="98" y="140"/>
                  </a:cubicBezTo>
                  <a:cubicBezTo>
                    <a:pt x="72" y="149"/>
                    <a:pt x="58" y="178"/>
                    <a:pt x="67" y="204"/>
                  </a:cubicBezTo>
                  <a:cubicBezTo>
                    <a:pt x="72" y="218"/>
                    <a:pt x="82" y="228"/>
                    <a:pt x="94" y="234"/>
                  </a:cubicBezTo>
                  <a:cubicBezTo>
                    <a:pt x="230" y="295"/>
                    <a:pt x="230" y="295"/>
                    <a:pt x="230" y="295"/>
                  </a:cubicBezTo>
                  <a:cubicBezTo>
                    <a:pt x="230" y="248"/>
                    <a:pt x="230" y="248"/>
                    <a:pt x="230" y="248"/>
                  </a:cubicBezTo>
                  <a:cubicBezTo>
                    <a:pt x="111" y="195"/>
                    <a:pt x="111" y="195"/>
                    <a:pt x="111" y="195"/>
                  </a:cubicBezTo>
                  <a:cubicBezTo>
                    <a:pt x="109" y="195"/>
                    <a:pt x="107" y="193"/>
                    <a:pt x="107" y="190"/>
                  </a:cubicBezTo>
                  <a:cubicBezTo>
                    <a:pt x="105" y="186"/>
                    <a:pt x="107" y="181"/>
                    <a:pt x="112" y="179"/>
                  </a:cubicBezTo>
                  <a:cubicBezTo>
                    <a:pt x="186" y="154"/>
                    <a:pt x="186" y="154"/>
                    <a:pt x="186" y="154"/>
                  </a:cubicBezTo>
                  <a:cubicBezTo>
                    <a:pt x="227" y="138"/>
                    <a:pt x="248" y="92"/>
                    <a:pt x="232" y="51"/>
                  </a:cubicBezTo>
                  <a:cubicBezTo>
                    <a:pt x="220" y="20"/>
                    <a:pt x="190" y="0"/>
                    <a:pt x="158" y="0"/>
                  </a:cubicBezTo>
                  <a:cubicBezTo>
                    <a:pt x="64" y="0"/>
                    <a:pt x="64" y="0"/>
                    <a:pt x="64" y="0"/>
                  </a:cubicBezTo>
                  <a:cubicBezTo>
                    <a:pt x="29" y="0"/>
                    <a:pt x="0" y="29"/>
                    <a:pt x="0" y="65"/>
                  </a:cubicBezTo>
                  <a:cubicBezTo>
                    <a:pt x="0" y="288"/>
                    <a:pt x="0" y="288"/>
                    <a:pt x="0" y="288"/>
                  </a:cubicBezTo>
                  <a:cubicBezTo>
                    <a:pt x="43" y="288"/>
                    <a:pt x="43" y="288"/>
                    <a:pt x="43" y="288"/>
                  </a:cubicBezTo>
                  <a:lnTo>
                    <a:pt x="43" y="65"/>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a:p>
          </p:txBody>
        </p:sp>
        <p:sp>
          <p:nvSpPr>
            <p:cNvPr id="10" name="Rectangle 6"/>
            <p:cNvSpPr>
              <a:spLocks noChangeArrowheads="1"/>
            </p:cNvSpPr>
            <p:nvPr/>
          </p:nvSpPr>
          <p:spPr bwMode="auto">
            <a:xfrm>
              <a:off x="5970623" y="394375"/>
              <a:ext cx="27018" cy="183773"/>
            </a:xfrm>
            <a:prstGeom prst="rect">
              <a:avLst/>
            </a:prstGeom>
            <a:solidFill>
              <a:srgbClr val="B1181E"/>
            </a:solidFill>
            <a:ln>
              <a:noFill/>
            </a:ln>
            <a:extLst/>
          </p:spPr>
          <p:txBody>
            <a:bodyPr vert="horz" wrap="square" lIns="91440" tIns="45720" rIns="91440" bIns="45720" numCol="1" anchor="t" anchorCtr="0" compatLnSpc="1">
              <a:prstTxWarp prst="textNoShape">
                <a:avLst/>
              </a:prstTxWarp>
            </a:bodyPr>
            <a:lstStyle/>
            <a:p>
              <a:endParaRPr/>
            </a:p>
          </p:txBody>
        </p:sp>
        <p:sp>
          <p:nvSpPr>
            <p:cNvPr id="11" name="Freeform 7"/>
            <p:cNvSpPr>
              <a:spLocks/>
            </p:cNvSpPr>
            <p:nvPr/>
          </p:nvSpPr>
          <p:spPr bwMode="auto">
            <a:xfrm>
              <a:off x="5457827" y="394375"/>
              <a:ext cx="163977" cy="183773"/>
            </a:xfrm>
            <a:custGeom>
              <a:avLst/>
              <a:gdLst>
                <a:gd name="T0" fmla="*/ 214 w 259"/>
                <a:gd name="T1" fmla="*/ 0 h 288"/>
                <a:gd name="T2" fmla="*/ 137 w 259"/>
                <a:gd name="T3" fmla="*/ 240 h 288"/>
                <a:gd name="T4" fmla="*/ 130 w 259"/>
                <a:gd name="T5" fmla="*/ 245 h 288"/>
                <a:gd name="T6" fmla="*/ 123 w 259"/>
                <a:gd name="T7" fmla="*/ 240 h 288"/>
                <a:gd name="T8" fmla="*/ 45 w 259"/>
                <a:gd name="T9" fmla="*/ 0 h 288"/>
                <a:gd name="T10" fmla="*/ 0 w 259"/>
                <a:gd name="T11" fmla="*/ 0 h 288"/>
                <a:gd name="T12" fmla="*/ 82 w 259"/>
                <a:gd name="T13" fmla="*/ 254 h 288"/>
                <a:gd name="T14" fmla="*/ 130 w 259"/>
                <a:gd name="T15" fmla="*/ 288 h 288"/>
                <a:gd name="T16" fmla="*/ 178 w 259"/>
                <a:gd name="T17" fmla="*/ 254 h 288"/>
                <a:gd name="T18" fmla="*/ 259 w 259"/>
                <a:gd name="T19" fmla="*/ 0 h 288"/>
                <a:gd name="T20" fmla="*/ 214 w 259"/>
                <a:gd name="T2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214" y="0"/>
                  </a:moveTo>
                  <a:cubicBezTo>
                    <a:pt x="137" y="240"/>
                    <a:pt x="137" y="240"/>
                    <a:pt x="137" y="240"/>
                  </a:cubicBezTo>
                  <a:cubicBezTo>
                    <a:pt x="136" y="243"/>
                    <a:pt x="133" y="245"/>
                    <a:pt x="130" y="245"/>
                  </a:cubicBezTo>
                  <a:cubicBezTo>
                    <a:pt x="127" y="245"/>
                    <a:pt x="124" y="243"/>
                    <a:pt x="123" y="240"/>
                  </a:cubicBezTo>
                  <a:cubicBezTo>
                    <a:pt x="45" y="0"/>
                    <a:pt x="45" y="0"/>
                    <a:pt x="45" y="0"/>
                  </a:cubicBezTo>
                  <a:cubicBezTo>
                    <a:pt x="0" y="0"/>
                    <a:pt x="0" y="0"/>
                    <a:pt x="0" y="0"/>
                  </a:cubicBezTo>
                  <a:cubicBezTo>
                    <a:pt x="82" y="254"/>
                    <a:pt x="82" y="254"/>
                    <a:pt x="82" y="254"/>
                  </a:cubicBezTo>
                  <a:cubicBezTo>
                    <a:pt x="89" y="275"/>
                    <a:pt x="108" y="288"/>
                    <a:pt x="130" y="288"/>
                  </a:cubicBezTo>
                  <a:cubicBezTo>
                    <a:pt x="151" y="288"/>
                    <a:pt x="171" y="275"/>
                    <a:pt x="178" y="254"/>
                  </a:cubicBezTo>
                  <a:cubicBezTo>
                    <a:pt x="259" y="0"/>
                    <a:pt x="259" y="0"/>
                    <a:pt x="259" y="0"/>
                  </a:cubicBezTo>
                  <a:lnTo>
                    <a:pt x="214" y="0"/>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a:p>
          </p:txBody>
        </p:sp>
        <p:sp>
          <p:nvSpPr>
            <p:cNvPr id="12" name="Freeform 8"/>
            <p:cNvSpPr>
              <a:spLocks/>
            </p:cNvSpPr>
            <p:nvPr/>
          </p:nvSpPr>
          <p:spPr bwMode="auto">
            <a:xfrm>
              <a:off x="6133263" y="394375"/>
              <a:ext cx="163977" cy="183773"/>
            </a:xfrm>
            <a:custGeom>
              <a:avLst/>
              <a:gdLst>
                <a:gd name="T0" fmla="*/ 46 w 259"/>
                <a:gd name="T1" fmla="*/ 288 h 288"/>
                <a:gd name="T2" fmla="*/ 123 w 259"/>
                <a:gd name="T3" fmla="*/ 49 h 288"/>
                <a:gd name="T4" fmla="*/ 130 w 259"/>
                <a:gd name="T5" fmla="*/ 44 h 288"/>
                <a:gd name="T6" fmla="*/ 137 w 259"/>
                <a:gd name="T7" fmla="*/ 49 h 288"/>
                <a:gd name="T8" fmla="*/ 214 w 259"/>
                <a:gd name="T9" fmla="*/ 288 h 288"/>
                <a:gd name="T10" fmla="*/ 259 w 259"/>
                <a:gd name="T11" fmla="*/ 288 h 288"/>
                <a:gd name="T12" fmla="*/ 178 w 259"/>
                <a:gd name="T13" fmla="*/ 35 h 288"/>
                <a:gd name="T14" fmla="*/ 130 w 259"/>
                <a:gd name="T15" fmla="*/ 0 h 288"/>
                <a:gd name="T16" fmla="*/ 82 w 259"/>
                <a:gd name="T17" fmla="*/ 35 h 288"/>
                <a:gd name="T18" fmla="*/ 0 w 259"/>
                <a:gd name="T19" fmla="*/ 288 h 288"/>
                <a:gd name="T20" fmla="*/ 46 w 259"/>
                <a:gd name="T21"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46" y="288"/>
                  </a:moveTo>
                  <a:cubicBezTo>
                    <a:pt x="123" y="49"/>
                    <a:pt x="123" y="49"/>
                    <a:pt x="123" y="49"/>
                  </a:cubicBezTo>
                  <a:cubicBezTo>
                    <a:pt x="124" y="46"/>
                    <a:pt x="127" y="44"/>
                    <a:pt x="130" y="44"/>
                  </a:cubicBezTo>
                  <a:cubicBezTo>
                    <a:pt x="133" y="44"/>
                    <a:pt x="136" y="45"/>
                    <a:pt x="137" y="49"/>
                  </a:cubicBezTo>
                  <a:cubicBezTo>
                    <a:pt x="214" y="288"/>
                    <a:pt x="214" y="288"/>
                    <a:pt x="214" y="288"/>
                  </a:cubicBezTo>
                  <a:cubicBezTo>
                    <a:pt x="259" y="288"/>
                    <a:pt x="259" y="288"/>
                    <a:pt x="259" y="288"/>
                  </a:cubicBezTo>
                  <a:cubicBezTo>
                    <a:pt x="178" y="35"/>
                    <a:pt x="178" y="35"/>
                    <a:pt x="178" y="35"/>
                  </a:cubicBezTo>
                  <a:cubicBezTo>
                    <a:pt x="171" y="14"/>
                    <a:pt x="151" y="0"/>
                    <a:pt x="130" y="0"/>
                  </a:cubicBezTo>
                  <a:cubicBezTo>
                    <a:pt x="108" y="0"/>
                    <a:pt x="89" y="14"/>
                    <a:pt x="82" y="35"/>
                  </a:cubicBezTo>
                  <a:cubicBezTo>
                    <a:pt x="0" y="288"/>
                    <a:pt x="0" y="288"/>
                    <a:pt x="0" y="288"/>
                  </a:cubicBezTo>
                  <a:lnTo>
                    <a:pt x="46" y="288"/>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a:p>
          </p:txBody>
        </p:sp>
        <p:sp>
          <p:nvSpPr>
            <p:cNvPr id="13" name="Freeform 9"/>
            <p:cNvSpPr>
              <a:spLocks/>
            </p:cNvSpPr>
            <p:nvPr/>
          </p:nvSpPr>
          <p:spPr bwMode="auto">
            <a:xfrm>
              <a:off x="5632504" y="394375"/>
              <a:ext cx="131610" cy="183773"/>
            </a:xfrm>
            <a:custGeom>
              <a:avLst/>
              <a:gdLst>
                <a:gd name="T0" fmla="*/ 72 w 208"/>
                <a:gd name="T1" fmla="*/ 44 h 288"/>
                <a:gd name="T2" fmla="*/ 208 w 208"/>
                <a:gd name="T3" fmla="*/ 44 h 288"/>
                <a:gd name="T4" fmla="*/ 208 w 208"/>
                <a:gd name="T5" fmla="*/ 0 h 288"/>
                <a:gd name="T6" fmla="*/ 72 w 208"/>
                <a:gd name="T7" fmla="*/ 0 h 288"/>
                <a:gd name="T8" fmla="*/ 0 w 208"/>
                <a:gd name="T9" fmla="*/ 72 h 288"/>
                <a:gd name="T10" fmla="*/ 0 w 208"/>
                <a:gd name="T11" fmla="*/ 216 h 288"/>
                <a:gd name="T12" fmla="*/ 72 w 208"/>
                <a:gd name="T13" fmla="*/ 288 h 288"/>
                <a:gd name="T14" fmla="*/ 208 w 208"/>
                <a:gd name="T15" fmla="*/ 288 h 288"/>
                <a:gd name="T16" fmla="*/ 208 w 208"/>
                <a:gd name="T17" fmla="*/ 245 h 288"/>
                <a:gd name="T18" fmla="*/ 72 w 208"/>
                <a:gd name="T19" fmla="*/ 245 h 288"/>
                <a:gd name="T20" fmla="*/ 43 w 208"/>
                <a:gd name="T21" fmla="*/ 216 h 288"/>
                <a:gd name="T22" fmla="*/ 43 w 208"/>
                <a:gd name="T23" fmla="*/ 166 h 288"/>
                <a:gd name="T24" fmla="*/ 180 w 208"/>
                <a:gd name="T25" fmla="*/ 166 h 288"/>
                <a:gd name="T26" fmla="*/ 180 w 208"/>
                <a:gd name="T27" fmla="*/ 123 h 288"/>
                <a:gd name="T28" fmla="*/ 43 w 208"/>
                <a:gd name="T29" fmla="*/ 123 h 288"/>
                <a:gd name="T30" fmla="*/ 43 w 208"/>
                <a:gd name="T31" fmla="*/ 72 h 288"/>
                <a:gd name="T32" fmla="*/ 72 w 208"/>
                <a:gd name="T33" fmla="*/ 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288">
                  <a:moveTo>
                    <a:pt x="72" y="44"/>
                  </a:moveTo>
                  <a:cubicBezTo>
                    <a:pt x="208" y="44"/>
                    <a:pt x="208" y="44"/>
                    <a:pt x="208" y="44"/>
                  </a:cubicBezTo>
                  <a:cubicBezTo>
                    <a:pt x="208" y="0"/>
                    <a:pt x="208" y="0"/>
                    <a:pt x="208" y="0"/>
                  </a:cubicBezTo>
                  <a:cubicBezTo>
                    <a:pt x="72" y="0"/>
                    <a:pt x="72" y="0"/>
                    <a:pt x="72" y="0"/>
                  </a:cubicBezTo>
                  <a:cubicBezTo>
                    <a:pt x="32" y="0"/>
                    <a:pt x="0" y="33"/>
                    <a:pt x="0" y="72"/>
                  </a:cubicBezTo>
                  <a:cubicBezTo>
                    <a:pt x="0" y="216"/>
                    <a:pt x="0" y="216"/>
                    <a:pt x="0" y="216"/>
                  </a:cubicBezTo>
                  <a:cubicBezTo>
                    <a:pt x="0" y="256"/>
                    <a:pt x="32" y="288"/>
                    <a:pt x="72" y="288"/>
                  </a:cubicBezTo>
                  <a:cubicBezTo>
                    <a:pt x="208" y="288"/>
                    <a:pt x="208" y="288"/>
                    <a:pt x="208" y="288"/>
                  </a:cubicBezTo>
                  <a:cubicBezTo>
                    <a:pt x="208" y="245"/>
                    <a:pt x="208" y="245"/>
                    <a:pt x="208" y="245"/>
                  </a:cubicBezTo>
                  <a:cubicBezTo>
                    <a:pt x="72" y="245"/>
                    <a:pt x="72" y="245"/>
                    <a:pt x="72" y="245"/>
                  </a:cubicBezTo>
                  <a:cubicBezTo>
                    <a:pt x="56" y="245"/>
                    <a:pt x="43" y="232"/>
                    <a:pt x="43" y="216"/>
                  </a:cubicBezTo>
                  <a:cubicBezTo>
                    <a:pt x="43" y="166"/>
                    <a:pt x="43" y="166"/>
                    <a:pt x="43" y="166"/>
                  </a:cubicBezTo>
                  <a:cubicBezTo>
                    <a:pt x="180" y="166"/>
                    <a:pt x="180" y="166"/>
                    <a:pt x="180" y="166"/>
                  </a:cubicBezTo>
                  <a:cubicBezTo>
                    <a:pt x="180" y="123"/>
                    <a:pt x="180" y="123"/>
                    <a:pt x="180" y="123"/>
                  </a:cubicBezTo>
                  <a:cubicBezTo>
                    <a:pt x="43" y="123"/>
                    <a:pt x="43" y="123"/>
                    <a:pt x="43" y="123"/>
                  </a:cubicBezTo>
                  <a:cubicBezTo>
                    <a:pt x="43" y="72"/>
                    <a:pt x="43" y="72"/>
                    <a:pt x="43" y="72"/>
                  </a:cubicBezTo>
                  <a:cubicBezTo>
                    <a:pt x="43" y="56"/>
                    <a:pt x="56" y="44"/>
                    <a:pt x="72" y="44"/>
                  </a:cubicBez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a:p>
          </p:txBody>
        </p:sp>
        <p:sp>
          <p:nvSpPr>
            <p:cNvPr id="14" name="Freeform 10"/>
            <p:cNvSpPr>
              <a:spLocks/>
            </p:cNvSpPr>
            <p:nvPr/>
          </p:nvSpPr>
          <p:spPr bwMode="auto">
            <a:xfrm>
              <a:off x="6020646" y="394375"/>
              <a:ext cx="132947" cy="183773"/>
            </a:xfrm>
            <a:custGeom>
              <a:avLst/>
              <a:gdLst>
                <a:gd name="T0" fmla="*/ 497 w 497"/>
                <a:gd name="T1" fmla="*/ 0 h 687"/>
                <a:gd name="T2" fmla="*/ 0 w 497"/>
                <a:gd name="T3" fmla="*/ 0 h 687"/>
                <a:gd name="T4" fmla="*/ 0 w 497"/>
                <a:gd name="T5" fmla="*/ 105 h 687"/>
                <a:gd name="T6" fmla="*/ 198 w 497"/>
                <a:gd name="T7" fmla="*/ 105 h 687"/>
                <a:gd name="T8" fmla="*/ 198 w 497"/>
                <a:gd name="T9" fmla="*/ 687 h 687"/>
                <a:gd name="T10" fmla="*/ 300 w 497"/>
                <a:gd name="T11" fmla="*/ 687 h 687"/>
                <a:gd name="T12" fmla="*/ 300 w 497"/>
                <a:gd name="T13" fmla="*/ 105 h 687"/>
                <a:gd name="T14" fmla="*/ 497 w 497"/>
                <a:gd name="T15" fmla="*/ 105 h 687"/>
                <a:gd name="T16" fmla="*/ 497 w 497"/>
                <a:gd name="T17" fmla="*/ 0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7" h="687">
                  <a:moveTo>
                    <a:pt x="497" y="0"/>
                  </a:moveTo>
                  <a:lnTo>
                    <a:pt x="0" y="0"/>
                  </a:lnTo>
                  <a:lnTo>
                    <a:pt x="0" y="105"/>
                  </a:lnTo>
                  <a:lnTo>
                    <a:pt x="198" y="105"/>
                  </a:lnTo>
                  <a:lnTo>
                    <a:pt x="198" y="687"/>
                  </a:lnTo>
                  <a:lnTo>
                    <a:pt x="300" y="687"/>
                  </a:lnTo>
                  <a:lnTo>
                    <a:pt x="300" y="105"/>
                  </a:lnTo>
                  <a:lnTo>
                    <a:pt x="497" y="105"/>
                  </a:lnTo>
                  <a:lnTo>
                    <a:pt x="497" y="0"/>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a:p>
          </p:txBody>
        </p:sp>
        <p:sp>
          <p:nvSpPr>
            <p:cNvPr id="15" name="Freeform 11"/>
            <p:cNvSpPr>
              <a:spLocks/>
            </p:cNvSpPr>
            <p:nvPr/>
          </p:nvSpPr>
          <p:spPr bwMode="auto">
            <a:xfrm>
              <a:off x="6300985" y="394375"/>
              <a:ext cx="150602" cy="183773"/>
            </a:xfrm>
            <a:custGeom>
              <a:avLst/>
              <a:gdLst>
                <a:gd name="T0" fmla="*/ 155 w 238"/>
                <a:gd name="T1" fmla="*/ 288 h 288"/>
                <a:gd name="T2" fmla="*/ 238 w 238"/>
                <a:gd name="T3" fmla="*/ 206 h 288"/>
                <a:gd name="T4" fmla="*/ 155 w 238"/>
                <a:gd name="T5" fmla="*/ 123 h 288"/>
                <a:gd name="T6" fmla="*/ 83 w 238"/>
                <a:gd name="T7" fmla="*/ 123 h 288"/>
                <a:gd name="T8" fmla="*/ 43 w 238"/>
                <a:gd name="T9" fmla="*/ 83 h 288"/>
                <a:gd name="T10" fmla="*/ 83 w 238"/>
                <a:gd name="T11" fmla="*/ 44 h 288"/>
                <a:gd name="T12" fmla="*/ 223 w 238"/>
                <a:gd name="T13" fmla="*/ 44 h 288"/>
                <a:gd name="T14" fmla="*/ 223 w 238"/>
                <a:gd name="T15" fmla="*/ 0 h 288"/>
                <a:gd name="T16" fmla="*/ 83 w 238"/>
                <a:gd name="T17" fmla="*/ 0 h 288"/>
                <a:gd name="T18" fmla="*/ 0 w 238"/>
                <a:gd name="T19" fmla="*/ 83 h 288"/>
                <a:gd name="T20" fmla="*/ 83 w 238"/>
                <a:gd name="T21" fmla="*/ 166 h 288"/>
                <a:gd name="T22" fmla="*/ 155 w 238"/>
                <a:gd name="T23" fmla="*/ 166 h 288"/>
                <a:gd name="T24" fmla="*/ 194 w 238"/>
                <a:gd name="T25" fmla="*/ 206 h 288"/>
                <a:gd name="T26" fmla="*/ 155 w 238"/>
                <a:gd name="T27" fmla="*/ 245 h 288"/>
                <a:gd name="T28" fmla="*/ 14 w 238"/>
                <a:gd name="T29" fmla="*/ 245 h 288"/>
                <a:gd name="T30" fmla="*/ 14 w 238"/>
                <a:gd name="T31" fmla="*/ 288 h 288"/>
                <a:gd name="T32" fmla="*/ 155 w 238"/>
                <a:gd name="T33"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8" h="288">
                  <a:moveTo>
                    <a:pt x="155" y="288"/>
                  </a:moveTo>
                  <a:cubicBezTo>
                    <a:pt x="201" y="288"/>
                    <a:pt x="238" y="251"/>
                    <a:pt x="238" y="206"/>
                  </a:cubicBezTo>
                  <a:cubicBezTo>
                    <a:pt x="238" y="160"/>
                    <a:pt x="201" y="123"/>
                    <a:pt x="155" y="123"/>
                  </a:cubicBezTo>
                  <a:cubicBezTo>
                    <a:pt x="83" y="123"/>
                    <a:pt x="83" y="123"/>
                    <a:pt x="83" y="123"/>
                  </a:cubicBezTo>
                  <a:cubicBezTo>
                    <a:pt x="61" y="123"/>
                    <a:pt x="43" y="105"/>
                    <a:pt x="43" y="83"/>
                  </a:cubicBezTo>
                  <a:cubicBezTo>
                    <a:pt x="43" y="61"/>
                    <a:pt x="61" y="44"/>
                    <a:pt x="83" y="44"/>
                  </a:cubicBezTo>
                  <a:cubicBezTo>
                    <a:pt x="223" y="44"/>
                    <a:pt x="223" y="44"/>
                    <a:pt x="223" y="44"/>
                  </a:cubicBezTo>
                  <a:cubicBezTo>
                    <a:pt x="223" y="0"/>
                    <a:pt x="223" y="0"/>
                    <a:pt x="223" y="0"/>
                  </a:cubicBezTo>
                  <a:cubicBezTo>
                    <a:pt x="83" y="0"/>
                    <a:pt x="83" y="0"/>
                    <a:pt x="83" y="0"/>
                  </a:cubicBezTo>
                  <a:cubicBezTo>
                    <a:pt x="37" y="0"/>
                    <a:pt x="0" y="37"/>
                    <a:pt x="0" y="83"/>
                  </a:cubicBezTo>
                  <a:cubicBezTo>
                    <a:pt x="0" y="129"/>
                    <a:pt x="37" y="166"/>
                    <a:pt x="83" y="166"/>
                  </a:cubicBezTo>
                  <a:cubicBezTo>
                    <a:pt x="155" y="166"/>
                    <a:pt x="155" y="166"/>
                    <a:pt x="155" y="166"/>
                  </a:cubicBezTo>
                  <a:cubicBezTo>
                    <a:pt x="177" y="166"/>
                    <a:pt x="194" y="184"/>
                    <a:pt x="194" y="206"/>
                  </a:cubicBezTo>
                  <a:cubicBezTo>
                    <a:pt x="194" y="227"/>
                    <a:pt x="177" y="245"/>
                    <a:pt x="155" y="245"/>
                  </a:cubicBezTo>
                  <a:cubicBezTo>
                    <a:pt x="14" y="245"/>
                    <a:pt x="14" y="245"/>
                    <a:pt x="14" y="245"/>
                  </a:cubicBezTo>
                  <a:cubicBezTo>
                    <a:pt x="14" y="288"/>
                    <a:pt x="14" y="288"/>
                    <a:pt x="14" y="288"/>
                  </a:cubicBezTo>
                  <a:lnTo>
                    <a:pt x="155" y="288"/>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a:p>
          </p:txBody>
        </p:sp>
        <p:sp>
          <p:nvSpPr>
            <p:cNvPr id="16" name="Freeform 12"/>
            <p:cNvSpPr>
              <a:spLocks noEditPoints="1"/>
            </p:cNvSpPr>
            <p:nvPr/>
          </p:nvSpPr>
          <p:spPr bwMode="auto">
            <a:xfrm>
              <a:off x="6451587" y="381000"/>
              <a:ext cx="25413" cy="13375"/>
            </a:xfrm>
            <a:custGeom>
              <a:avLst/>
              <a:gdLst>
                <a:gd name="T0" fmla="*/ 24 w 95"/>
                <a:gd name="T1" fmla="*/ 50 h 50"/>
                <a:gd name="T2" fmla="*/ 14 w 95"/>
                <a:gd name="T3" fmla="*/ 50 h 50"/>
                <a:gd name="T4" fmla="*/ 14 w 95"/>
                <a:gd name="T5" fmla="*/ 9 h 50"/>
                <a:gd name="T6" fmla="*/ 0 w 95"/>
                <a:gd name="T7" fmla="*/ 9 h 50"/>
                <a:gd name="T8" fmla="*/ 0 w 95"/>
                <a:gd name="T9" fmla="*/ 0 h 50"/>
                <a:gd name="T10" fmla="*/ 38 w 95"/>
                <a:gd name="T11" fmla="*/ 0 h 50"/>
                <a:gd name="T12" fmla="*/ 38 w 95"/>
                <a:gd name="T13" fmla="*/ 9 h 50"/>
                <a:gd name="T14" fmla="*/ 24 w 95"/>
                <a:gd name="T15" fmla="*/ 9 h 50"/>
                <a:gd name="T16" fmla="*/ 24 w 95"/>
                <a:gd name="T17" fmla="*/ 50 h 50"/>
                <a:gd name="T18" fmla="*/ 69 w 95"/>
                <a:gd name="T19" fmla="*/ 38 h 50"/>
                <a:gd name="T20" fmla="*/ 73 w 95"/>
                <a:gd name="T21" fmla="*/ 28 h 50"/>
                <a:gd name="T22" fmla="*/ 85 w 95"/>
                <a:gd name="T23" fmla="*/ 0 h 50"/>
                <a:gd name="T24" fmla="*/ 95 w 95"/>
                <a:gd name="T25" fmla="*/ 0 h 50"/>
                <a:gd name="T26" fmla="*/ 95 w 95"/>
                <a:gd name="T27" fmla="*/ 50 h 50"/>
                <a:gd name="T28" fmla="*/ 85 w 95"/>
                <a:gd name="T29" fmla="*/ 50 h 50"/>
                <a:gd name="T30" fmla="*/ 85 w 95"/>
                <a:gd name="T31" fmla="*/ 26 h 50"/>
                <a:gd name="T32" fmla="*/ 85 w 95"/>
                <a:gd name="T33" fmla="*/ 16 h 50"/>
                <a:gd name="T34" fmla="*/ 83 w 95"/>
                <a:gd name="T35" fmla="*/ 23 h 50"/>
                <a:gd name="T36" fmla="*/ 73 w 95"/>
                <a:gd name="T37" fmla="*/ 50 h 50"/>
                <a:gd name="T38" fmla="*/ 66 w 95"/>
                <a:gd name="T39" fmla="*/ 50 h 50"/>
                <a:gd name="T40" fmla="*/ 57 w 95"/>
                <a:gd name="T41" fmla="*/ 23 h 50"/>
                <a:gd name="T42" fmla="*/ 54 w 95"/>
                <a:gd name="T43" fmla="*/ 16 h 50"/>
                <a:gd name="T44" fmla="*/ 54 w 95"/>
                <a:gd name="T45" fmla="*/ 26 h 50"/>
                <a:gd name="T46" fmla="*/ 54 w 95"/>
                <a:gd name="T47" fmla="*/ 50 h 50"/>
                <a:gd name="T48" fmla="*/ 45 w 95"/>
                <a:gd name="T49" fmla="*/ 50 h 50"/>
                <a:gd name="T50" fmla="*/ 45 w 95"/>
                <a:gd name="T51" fmla="*/ 0 h 50"/>
                <a:gd name="T52" fmla="*/ 54 w 95"/>
                <a:gd name="T53" fmla="*/ 0 h 50"/>
                <a:gd name="T54" fmla="*/ 66 w 95"/>
                <a:gd name="T55" fmla="*/ 28 h 50"/>
                <a:gd name="T56" fmla="*/ 69 w 95"/>
                <a:gd name="T57"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5" h="50">
                  <a:moveTo>
                    <a:pt x="24" y="50"/>
                  </a:moveTo>
                  <a:lnTo>
                    <a:pt x="14" y="50"/>
                  </a:lnTo>
                  <a:lnTo>
                    <a:pt x="14" y="9"/>
                  </a:lnTo>
                  <a:lnTo>
                    <a:pt x="0" y="9"/>
                  </a:lnTo>
                  <a:lnTo>
                    <a:pt x="0" y="0"/>
                  </a:lnTo>
                  <a:lnTo>
                    <a:pt x="38" y="0"/>
                  </a:lnTo>
                  <a:lnTo>
                    <a:pt x="38" y="9"/>
                  </a:lnTo>
                  <a:lnTo>
                    <a:pt x="24" y="9"/>
                  </a:lnTo>
                  <a:lnTo>
                    <a:pt x="24" y="50"/>
                  </a:lnTo>
                  <a:close/>
                  <a:moveTo>
                    <a:pt x="69" y="38"/>
                  </a:moveTo>
                  <a:lnTo>
                    <a:pt x="73" y="28"/>
                  </a:lnTo>
                  <a:lnTo>
                    <a:pt x="85" y="0"/>
                  </a:lnTo>
                  <a:lnTo>
                    <a:pt x="95" y="0"/>
                  </a:lnTo>
                  <a:lnTo>
                    <a:pt x="95" y="50"/>
                  </a:lnTo>
                  <a:lnTo>
                    <a:pt x="85" y="50"/>
                  </a:lnTo>
                  <a:lnTo>
                    <a:pt x="85" y="26"/>
                  </a:lnTo>
                  <a:lnTo>
                    <a:pt x="85" y="16"/>
                  </a:lnTo>
                  <a:lnTo>
                    <a:pt x="83" y="23"/>
                  </a:lnTo>
                  <a:lnTo>
                    <a:pt x="73" y="50"/>
                  </a:lnTo>
                  <a:lnTo>
                    <a:pt x="66" y="50"/>
                  </a:lnTo>
                  <a:lnTo>
                    <a:pt x="57" y="23"/>
                  </a:lnTo>
                  <a:lnTo>
                    <a:pt x="54" y="16"/>
                  </a:lnTo>
                  <a:lnTo>
                    <a:pt x="54" y="26"/>
                  </a:lnTo>
                  <a:lnTo>
                    <a:pt x="54" y="50"/>
                  </a:lnTo>
                  <a:lnTo>
                    <a:pt x="45" y="50"/>
                  </a:lnTo>
                  <a:lnTo>
                    <a:pt x="45" y="0"/>
                  </a:lnTo>
                  <a:lnTo>
                    <a:pt x="54" y="0"/>
                  </a:lnTo>
                  <a:lnTo>
                    <a:pt x="66" y="28"/>
                  </a:lnTo>
                  <a:lnTo>
                    <a:pt x="69" y="38"/>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a:p>
          </p:txBody>
        </p:sp>
      </p:grpSp>
    </p:spTree>
    <p:extLst>
      <p:ext uri="{BB962C8B-B14F-4D97-AF65-F5344CB8AC3E}">
        <p14:creationId xmlns:p14="http://schemas.microsoft.com/office/powerpoint/2010/main" val="1784731401"/>
      </p:ext>
    </p:extLst>
  </p:cSld>
  <p:clrMap bg1="lt1" tx1="dk1" bg2="lt2" tx2="dk2" accent1="accent1" accent2="accent2" accent3="accent3" accent4="accent4" accent5="accent5" accent6="accent6" hlink="hlink" folHlink="folHlink"/>
  <p:notesStyle>
    <a:lvl1pPr marL="36576" indent="-36576" algn="l" defTabSz="914400" rtl="0" eaLnBrk="1" latinLnBrk="0" hangingPunct="1">
      <a:spcBef>
        <a:spcPts val="600"/>
      </a:spcBef>
      <a:buSzPct val="25000"/>
      <a:buFont typeface="Arial" panose="020B0604020202020204" pitchFamily="34" charset="0"/>
      <a:buChar char=" "/>
      <a:defRPr sz="1100" kern="1200">
        <a:solidFill>
          <a:schemeClr val="tx1"/>
        </a:solidFill>
        <a:latin typeface="+mn-lt"/>
        <a:ea typeface="+mn-ea"/>
        <a:cs typeface="+mn-cs"/>
      </a:defRPr>
    </a:lvl1pPr>
    <a:lvl2pPr marL="228600" indent="-118872" algn="l" defTabSz="914400" rtl="0" eaLnBrk="1" latinLnBrk="0" hangingPunct="1">
      <a:spcBef>
        <a:spcPts val="600"/>
      </a:spcBef>
      <a:buFont typeface="Arial" panose="020B0604020202020204" pitchFamily="34" charset="0"/>
      <a:buChar char="•"/>
      <a:defRPr sz="1050" kern="1200">
        <a:solidFill>
          <a:schemeClr val="tx1"/>
        </a:solidFill>
        <a:latin typeface="+mn-lt"/>
        <a:ea typeface="+mn-ea"/>
        <a:cs typeface="+mn-cs"/>
      </a:defRPr>
    </a:lvl2pPr>
    <a:lvl3pPr marL="402336" indent="-118872" algn="l" defTabSz="914400" rtl="0" eaLnBrk="1" latinLnBrk="0" hangingPunct="1">
      <a:spcBef>
        <a:spcPts val="600"/>
      </a:spcBef>
      <a:buFont typeface="Arial" panose="020B0604020202020204" pitchFamily="34" charset="0"/>
      <a:buChar char="–"/>
      <a:defRPr sz="900" kern="1200">
        <a:solidFill>
          <a:schemeClr val="tx1"/>
        </a:solidFill>
        <a:latin typeface="+mn-lt"/>
        <a:ea typeface="+mn-ea"/>
        <a:cs typeface="+mn-cs"/>
      </a:defRPr>
    </a:lvl3pPr>
    <a:lvl4pPr marL="576072" indent="-118872" algn="l" defTabSz="914400" rtl="0" eaLnBrk="1" latinLnBrk="0" hangingPunct="1">
      <a:spcBef>
        <a:spcPts val="600"/>
      </a:spcBef>
      <a:buFont typeface="Arial" panose="020B0604020202020204" pitchFamily="34" charset="0"/>
      <a:buChar char="•"/>
      <a:defRPr sz="900" kern="1200">
        <a:solidFill>
          <a:schemeClr val="tx1"/>
        </a:solidFill>
        <a:latin typeface="+mn-lt"/>
        <a:ea typeface="+mn-ea"/>
        <a:cs typeface="+mn-cs"/>
      </a:defRPr>
    </a:lvl4pPr>
    <a:lvl5pPr marL="740664" indent="-118872" algn="l" defTabSz="914400" rtl="0" eaLnBrk="1" latinLnBrk="0" hangingPunct="1">
      <a:spcBef>
        <a:spcPts val="600"/>
      </a:spcBef>
      <a:buFont typeface="Arial" panose="020B0604020202020204" pitchFamily="34" charset="0"/>
      <a:buChar char="–"/>
      <a:defRPr sz="8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제목 슬라이드">
    <p:spTree>
      <p:nvGrpSpPr>
        <p:cNvPr id="1" name=""/>
        <p:cNvGrpSpPr/>
        <p:nvPr/>
      </p:nvGrpSpPr>
      <p:grpSpPr>
        <a:xfrm>
          <a:off x="0" y="0"/>
          <a:ext cx="0" cy="0"/>
          <a:chOff x="0" y="0"/>
          <a:chExt cx="0" cy="0"/>
        </a:xfrm>
      </p:grpSpPr>
      <p:sp>
        <p:nvSpPr>
          <p:cNvPr id="17" name="Right Triangle 16"/>
          <p:cNvSpPr/>
          <p:nvPr/>
        </p:nvSpPr>
        <p:spPr bwMode="auto">
          <a:xfrm>
            <a:off x="0" y="4943476"/>
            <a:ext cx="6449219" cy="1914525"/>
          </a:xfrm>
          <a:prstGeom prst="rtTriangle">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8" name="Right Triangle 17"/>
          <p:cNvSpPr/>
          <p:nvPr/>
        </p:nvSpPr>
        <p:spPr bwMode="auto">
          <a:xfrm flipH="1">
            <a:off x="1612009" y="4395834"/>
            <a:ext cx="8293991" cy="2462167"/>
          </a:xfrm>
          <a:prstGeom prst="rtTriangle">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9" name="Right Triangle 97"/>
          <p:cNvSpPr/>
          <p:nvPr/>
        </p:nvSpPr>
        <p:spPr bwMode="auto">
          <a:xfrm>
            <a:off x="1612009" y="6140009"/>
            <a:ext cx="4837210" cy="717991"/>
          </a:xfrm>
          <a:custGeom>
            <a:avLst/>
            <a:gdLst/>
            <a:ahLst/>
            <a:cxnLst/>
            <a:rect l="l" t="t" r="r" b="b"/>
            <a:pathLst>
              <a:path w="4465117" h="717991">
                <a:moveTo>
                  <a:pt x="2232559" y="0"/>
                </a:moveTo>
                <a:lnTo>
                  <a:pt x="4465117" y="717991"/>
                </a:lnTo>
                <a:lnTo>
                  <a:pt x="0" y="717991"/>
                </a:lnTo>
                <a:close/>
              </a:path>
            </a:pathLst>
          </a:custGeom>
          <a:solidFill>
            <a:srgbClr val="E9F2F5"/>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20" name="Right Triangle 19"/>
          <p:cNvSpPr/>
          <p:nvPr/>
        </p:nvSpPr>
        <p:spPr bwMode="ltGray">
          <a:xfrm flipH="1">
            <a:off x="3456782" y="4943476"/>
            <a:ext cx="6449219" cy="1914525"/>
          </a:xfrm>
          <a:prstGeom prst="rtTriangle">
            <a:avLst/>
          </a:prstGeom>
          <a:solidFill>
            <a:srgbClr val="B1181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21" name="Right Triangle 89"/>
          <p:cNvSpPr/>
          <p:nvPr/>
        </p:nvSpPr>
        <p:spPr bwMode="ltGray">
          <a:xfrm>
            <a:off x="3456782" y="6413832"/>
            <a:ext cx="2992434" cy="444169"/>
          </a:xfrm>
          <a:custGeom>
            <a:avLst/>
            <a:gdLst/>
            <a:ahLst/>
            <a:cxnLst/>
            <a:rect l="l" t="t" r="r" b="b"/>
            <a:pathLst>
              <a:path w="2762247" h="444169">
                <a:moveTo>
                  <a:pt x="1381124" y="0"/>
                </a:moveTo>
                <a:lnTo>
                  <a:pt x="2762247" y="444169"/>
                </a:lnTo>
                <a:lnTo>
                  <a:pt x="0" y="444169"/>
                </a:lnTo>
                <a:close/>
              </a:path>
            </a:pathLst>
          </a:custGeom>
          <a:solidFill>
            <a:srgbClr val="C4484D"/>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grpSp>
        <p:nvGrpSpPr>
          <p:cNvPr id="4" name="Group 3"/>
          <p:cNvGrpSpPr/>
          <p:nvPr/>
        </p:nvGrpSpPr>
        <p:grpSpPr>
          <a:xfrm>
            <a:off x="991048" y="923926"/>
            <a:ext cx="2346346" cy="428625"/>
            <a:chOff x="914813" y="923925"/>
            <a:chExt cx="2165858" cy="428625"/>
          </a:xfrm>
        </p:grpSpPr>
        <p:sp>
          <p:nvSpPr>
            <p:cNvPr id="8" name="Freeform 5"/>
            <p:cNvSpPr>
              <a:spLocks/>
            </p:cNvSpPr>
            <p:nvPr/>
          </p:nvSpPr>
          <p:spPr bwMode="auto">
            <a:xfrm>
              <a:off x="1626533" y="952348"/>
              <a:ext cx="333690" cy="400202"/>
            </a:xfrm>
            <a:custGeom>
              <a:avLst/>
              <a:gdLst>
                <a:gd name="T0" fmla="*/ 43 w 248"/>
                <a:gd name="T1" fmla="*/ 65 h 295"/>
                <a:gd name="T2" fmla="*/ 64 w 248"/>
                <a:gd name="T3" fmla="*/ 44 h 295"/>
                <a:gd name="T4" fmla="*/ 158 w 248"/>
                <a:gd name="T5" fmla="*/ 44 h 295"/>
                <a:gd name="T6" fmla="*/ 192 w 248"/>
                <a:gd name="T7" fmla="*/ 67 h 295"/>
                <a:gd name="T8" fmla="*/ 171 w 248"/>
                <a:gd name="T9" fmla="*/ 113 h 295"/>
                <a:gd name="T10" fmla="*/ 98 w 248"/>
                <a:gd name="T11" fmla="*/ 140 h 295"/>
                <a:gd name="T12" fmla="*/ 67 w 248"/>
                <a:gd name="T13" fmla="*/ 204 h 295"/>
                <a:gd name="T14" fmla="*/ 94 w 248"/>
                <a:gd name="T15" fmla="*/ 234 h 295"/>
                <a:gd name="T16" fmla="*/ 230 w 248"/>
                <a:gd name="T17" fmla="*/ 295 h 295"/>
                <a:gd name="T18" fmla="*/ 230 w 248"/>
                <a:gd name="T19" fmla="*/ 248 h 295"/>
                <a:gd name="T20" fmla="*/ 111 w 248"/>
                <a:gd name="T21" fmla="*/ 195 h 295"/>
                <a:gd name="T22" fmla="*/ 107 w 248"/>
                <a:gd name="T23" fmla="*/ 190 h 295"/>
                <a:gd name="T24" fmla="*/ 112 w 248"/>
                <a:gd name="T25" fmla="*/ 179 h 295"/>
                <a:gd name="T26" fmla="*/ 186 w 248"/>
                <a:gd name="T27" fmla="*/ 154 h 295"/>
                <a:gd name="T28" fmla="*/ 232 w 248"/>
                <a:gd name="T29" fmla="*/ 51 h 295"/>
                <a:gd name="T30" fmla="*/ 158 w 248"/>
                <a:gd name="T31" fmla="*/ 0 h 295"/>
                <a:gd name="T32" fmla="*/ 64 w 248"/>
                <a:gd name="T33" fmla="*/ 0 h 295"/>
                <a:gd name="T34" fmla="*/ 0 w 248"/>
                <a:gd name="T35" fmla="*/ 65 h 295"/>
                <a:gd name="T36" fmla="*/ 0 w 248"/>
                <a:gd name="T37" fmla="*/ 288 h 295"/>
                <a:gd name="T38" fmla="*/ 43 w 248"/>
                <a:gd name="T39" fmla="*/ 288 h 295"/>
                <a:gd name="T40" fmla="*/ 43 w 248"/>
                <a:gd name="T41" fmla="*/ 6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8" h="295">
                  <a:moveTo>
                    <a:pt x="43" y="65"/>
                  </a:moveTo>
                  <a:cubicBezTo>
                    <a:pt x="43" y="53"/>
                    <a:pt x="52" y="44"/>
                    <a:pt x="64" y="44"/>
                  </a:cubicBezTo>
                  <a:cubicBezTo>
                    <a:pt x="158" y="44"/>
                    <a:pt x="158" y="44"/>
                    <a:pt x="158" y="44"/>
                  </a:cubicBezTo>
                  <a:cubicBezTo>
                    <a:pt x="172" y="44"/>
                    <a:pt x="186" y="52"/>
                    <a:pt x="192" y="67"/>
                  </a:cubicBezTo>
                  <a:cubicBezTo>
                    <a:pt x="199" y="85"/>
                    <a:pt x="189" y="106"/>
                    <a:pt x="171" y="113"/>
                  </a:cubicBezTo>
                  <a:cubicBezTo>
                    <a:pt x="98" y="140"/>
                    <a:pt x="98" y="140"/>
                    <a:pt x="98" y="140"/>
                  </a:cubicBezTo>
                  <a:cubicBezTo>
                    <a:pt x="72" y="149"/>
                    <a:pt x="58" y="178"/>
                    <a:pt x="67" y="204"/>
                  </a:cubicBezTo>
                  <a:cubicBezTo>
                    <a:pt x="72" y="218"/>
                    <a:pt x="82" y="228"/>
                    <a:pt x="94" y="234"/>
                  </a:cubicBezTo>
                  <a:cubicBezTo>
                    <a:pt x="230" y="295"/>
                    <a:pt x="230" y="295"/>
                    <a:pt x="230" y="295"/>
                  </a:cubicBezTo>
                  <a:cubicBezTo>
                    <a:pt x="230" y="248"/>
                    <a:pt x="230" y="248"/>
                    <a:pt x="230" y="248"/>
                  </a:cubicBezTo>
                  <a:cubicBezTo>
                    <a:pt x="111" y="195"/>
                    <a:pt x="111" y="195"/>
                    <a:pt x="111" y="195"/>
                  </a:cubicBezTo>
                  <a:cubicBezTo>
                    <a:pt x="109" y="195"/>
                    <a:pt x="107" y="193"/>
                    <a:pt x="107" y="190"/>
                  </a:cubicBezTo>
                  <a:cubicBezTo>
                    <a:pt x="105" y="186"/>
                    <a:pt x="107" y="181"/>
                    <a:pt x="112" y="179"/>
                  </a:cubicBezTo>
                  <a:cubicBezTo>
                    <a:pt x="186" y="154"/>
                    <a:pt x="186" y="154"/>
                    <a:pt x="186" y="154"/>
                  </a:cubicBezTo>
                  <a:cubicBezTo>
                    <a:pt x="227" y="138"/>
                    <a:pt x="248" y="92"/>
                    <a:pt x="232" y="51"/>
                  </a:cubicBezTo>
                  <a:cubicBezTo>
                    <a:pt x="220" y="20"/>
                    <a:pt x="190" y="0"/>
                    <a:pt x="158" y="0"/>
                  </a:cubicBezTo>
                  <a:cubicBezTo>
                    <a:pt x="64" y="0"/>
                    <a:pt x="64" y="0"/>
                    <a:pt x="64" y="0"/>
                  </a:cubicBezTo>
                  <a:cubicBezTo>
                    <a:pt x="29" y="0"/>
                    <a:pt x="0" y="29"/>
                    <a:pt x="0" y="65"/>
                  </a:cubicBezTo>
                  <a:cubicBezTo>
                    <a:pt x="0" y="288"/>
                    <a:pt x="0" y="288"/>
                    <a:pt x="0" y="288"/>
                  </a:cubicBezTo>
                  <a:cubicBezTo>
                    <a:pt x="43" y="288"/>
                    <a:pt x="43" y="288"/>
                    <a:pt x="43" y="288"/>
                  </a:cubicBezTo>
                  <a:lnTo>
                    <a:pt x="43" y="65"/>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9" name="Rectangle 6"/>
            <p:cNvSpPr>
              <a:spLocks noChangeArrowheads="1"/>
            </p:cNvSpPr>
            <p:nvPr/>
          </p:nvSpPr>
          <p:spPr bwMode="auto">
            <a:xfrm>
              <a:off x="2004564" y="952348"/>
              <a:ext cx="57415" cy="390538"/>
            </a:xfrm>
            <a:prstGeom prst="rect">
              <a:avLst/>
            </a:pr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10" name="Freeform 7"/>
            <p:cNvSpPr>
              <a:spLocks/>
            </p:cNvSpPr>
            <p:nvPr/>
          </p:nvSpPr>
          <p:spPr bwMode="auto">
            <a:xfrm>
              <a:off x="914813" y="952348"/>
              <a:ext cx="348470" cy="390538"/>
            </a:xfrm>
            <a:custGeom>
              <a:avLst/>
              <a:gdLst>
                <a:gd name="T0" fmla="*/ 214 w 259"/>
                <a:gd name="T1" fmla="*/ 0 h 288"/>
                <a:gd name="T2" fmla="*/ 137 w 259"/>
                <a:gd name="T3" fmla="*/ 240 h 288"/>
                <a:gd name="T4" fmla="*/ 130 w 259"/>
                <a:gd name="T5" fmla="*/ 245 h 288"/>
                <a:gd name="T6" fmla="*/ 123 w 259"/>
                <a:gd name="T7" fmla="*/ 240 h 288"/>
                <a:gd name="T8" fmla="*/ 45 w 259"/>
                <a:gd name="T9" fmla="*/ 0 h 288"/>
                <a:gd name="T10" fmla="*/ 0 w 259"/>
                <a:gd name="T11" fmla="*/ 0 h 288"/>
                <a:gd name="T12" fmla="*/ 82 w 259"/>
                <a:gd name="T13" fmla="*/ 254 h 288"/>
                <a:gd name="T14" fmla="*/ 130 w 259"/>
                <a:gd name="T15" fmla="*/ 288 h 288"/>
                <a:gd name="T16" fmla="*/ 178 w 259"/>
                <a:gd name="T17" fmla="*/ 254 h 288"/>
                <a:gd name="T18" fmla="*/ 259 w 259"/>
                <a:gd name="T19" fmla="*/ 0 h 288"/>
                <a:gd name="T20" fmla="*/ 214 w 259"/>
                <a:gd name="T2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214" y="0"/>
                  </a:moveTo>
                  <a:cubicBezTo>
                    <a:pt x="137" y="240"/>
                    <a:pt x="137" y="240"/>
                    <a:pt x="137" y="240"/>
                  </a:cubicBezTo>
                  <a:cubicBezTo>
                    <a:pt x="136" y="243"/>
                    <a:pt x="133" y="245"/>
                    <a:pt x="130" y="245"/>
                  </a:cubicBezTo>
                  <a:cubicBezTo>
                    <a:pt x="127" y="245"/>
                    <a:pt x="124" y="243"/>
                    <a:pt x="123" y="240"/>
                  </a:cubicBezTo>
                  <a:cubicBezTo>
                    <a:pt x="45" y="0"/>
                    <a:pt x="45" y="0"/>
                    <a:pt x="45" y="0"/>
                  </a:cubicBezTo>
                  <a:cubicBezTo>
                    <a:pt x="0" y="0"/>
                    <a:pt x="0" y="0"/>
                    <a:pt x="0" y="0"/>
                  </a:cubicBezTo>
                  <a:cubicBezTo>
                    <a:pt x="82" y="254"/>
                    <a:pt x="82" y="254"/>
                    <a:pt x="82" y="254"/>
                  </a:cubicBezTo>
                  <a:cubicBezTo>
                    <a:pt x="89" y="275"/>
                    <a:pt x="108" y="288"/>
                    <a:pt x="130" y="288"/>
                  </a:cubicBezTo>
                  <a:cubicBezTo>
                    <a:pt x="151" y="288"/>
                    <a:pt x="171" y="275"/>
                    <a:pt x="178" y="254"/>
                  </a:cubicBezTo>
                  <a:cubicBezTo>
                    <a:pt x="259" y="0"/>
                    <a:pt x="259" y="0"/>
                    <a:pt x="259" y="0"/>
                  </a:cubicBezTo>
                  <a:lnTo>
                    <a:pt x="214" y="0"/>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11" name="Freeform 8"/>
            <p:cNvSpPr>
              <a:spLocks/>
            </p:cNvSpPr>
            <p:nvPr/>
          </p:nvSpPr>
          <p:spPr bwMode="auto">
            <a:xfrm>
              <a:off x="2350191" y="952348"/>
              <a:ext cx="348470" cy="390538"/>
            </a:xfrm>
            <a:custGeom>
              <a:avLst/>
              <a:gdLst>
                <a:gd name="T0" fmla="*/ 46 w 259"/>
                <a:gd name="T1" fmla="*/ 288 h 288"/>
                <a:gd name="T2" fmla="*/ 123 w 259"/>
                <a:gd name="T3" fmla="*/ 49 h 288"/>
                <a:gd name="T4" fmla="*/ 130 w 259"/>
                <a:gd name="T5" fmla="*/ 44 h 288"/>
                <a:gd name="T6" fmla="*/ 137 w 259"/>
                <a:gd name="T7" fmla="*/ 49 h 288"/>
                <a:gd name="T8" fmla="*/ 214 w 259"/>
                <a:gd name="T9" fmla="*/ 288 h 288"/>
                <a:gd name="T10" fmla="*/ 259 w 259"/>
                <a:gd name="T11" fmla="*/ 288 h 288"/>
                <a:gd name="T12" fmla="*/ 178 w 259"/>
                <a:gd name="T13" fmla="*/ 35 h 288"/>
                <a:gd name="T14" fmla="*/ 130 w 259"/>
                <a:gd name="T15" fmla="*/ 0 h 288"/>
                <a:gd name="T16" fmla="*/ 82 w 259"/>
                <a:gd name="T17" fmla="*/ 35 h 288"/>
                <a:gd name="T18" fmla="*/ 0 w 259"/>
                <a:gd name="T19" fmla="*/ 288 h 288"/>
                <a:gd name="T20" fmla="*/ 46 w 259"/>
                <a:gd name="T21"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46" y="288"/>
                  </a:moveTo>
                  <a:cubicBezTo>
                    <a:pt x="123" y="49"/>
                    <a:pt x="123" y="49"/>
                    <a:pt x="123" y="49"/>
                  </a:cubicBezTo>
                  <a:cubicBezTo>
                    <a:pt x="124" y="46"/>
                    <a:pt x="127" y="44"/>
                    <a:pt x="130" y="44"/>
                  </a:cubicBezTo>
                  <a:cubicBezTo>
                    <a:pt x="133" y="44"/>
                    <a:pt x="136" y="45"/>
                    <a:pt x="137" y="49"/>
                  </a:cubicBezTo>
                  <a:cubicBezTo>
                    <a:pt x="214" y="288"/>
                    <a:pt x="214" y="288"/>
                    <a:pt x="214" y="288"/>
                  </a:cubicBezTo>
                  <a:cubicBezTo>
                    <a:pt x="259" y="288"/>
                    <a:pt x="259" y="288"/>
                    <a:pt x="259" y="288"/>
                  </a:cubicBezTo>
                  <a:cubicBezTo>
                    <a:pt x="178" y="35"/>
                    <a:pt x="178" y="35"/>
                    <a:pt x="178" y="35"/>
                  </a:cubicBezTo>
                  <a:cubicBezTo>
                    <a:pt x="171" y="14"/>
                    <a:pt x="151" y="0"/>
                    <a:pt x="130" y="0"/>
                  </a:cubicBezTo>
                  <a:cubicBezTo>
                    <a:pt x="108" y="0"/>
                    <a:pt x="89" y="14"/>
                    <a:pt x="82" y="35"/>
                  </a:cubicBezTo>
                  <a:cubicBezTo>
                    <a:pt x="0" y="288"/>
                    <a:pt x="0" y="288"/>
                    <a:pt x="0" y="288"/>
                  </a:cubicBezTo>
                  <a:lnTo>
                    <a:pt x="46" y="28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12" name="Freeform 9"/>
            <p:cNvSpPr>
              <a:spLocks/>
            </p:cNvSpPr>
            <p:nvPr/>
          </p:nvSpPr>
          <p:spPr bwMode="auto">
            <a:xfrm>
              <a:off x="1286022" y="952348"/>
              <a:ext cx="279686" cy="390538"/>
            </a:xfrm>
            <a:custGeom>
              <a:avLst/>
              <a:gdLst>
                <a:gd name="T0" fmla="*/ 72 w 208"/>
                <a:gd name="T1" fmla="*/ 44 h 288"/>
                <a:gd name="T2" fmla="*/ 208 w 208"/>
                <a:gd name="T3" fmla="*/ 44 h 288"/>
                <a:gd name="T4" fmla="*/ 208 w 208"/>
                <a:gd name="T5" fmla="*/ 0 h 288"/>
                <a:gd name="T6" fmla="*/ 72 w 208"/>
                <a:gd name="T7" fmla="*/ 0 h 288"/>
                <a:gd name="T8" fmla="*/ 0 w 208"/>
                <a:gd name="T9" fmla="*/ 72 h 288"/>
                <a:gd name="T10" fmla="*/ 0 w 208"/>
                <a:gd name="T11" fmla="*/ 216 h 288"/>
                <a:gd name="T12" fmla="*/ 72 w 208"/>
                <a:gd name="T13" fmla="*/ 288 h 288"/>
                <a:gd name="T14" fmla="*/ 208 w 208"/>
                <a:gd name="T15" fmla="*/ 288 h 288"/>
                <a:gd name="T16" fmla="*/ 208 w 208"/>
                <a:gd name="T17" fmla="*/ 245 h 288"/>
                <a:gd name="T18" fmla="*/ 72 w 208"/>
                <a:gd name="T19" fmla="*/ 245 h 288"/>
                <a:gd name="T20" fmla="*/ 43 w 208"/>
                <a:gd name="T21" fmla="*/ 216 h 288"/>
                <a:gd name="T22" fmla="*/ 43 w 208"/>
                <a:gd name="T23" fmla="*/ 166 h 288"/>
                <a:gd name="T24" fmla="*/ 180 w 208"/>
                <a:gd name="T25" fmla="*/ 166 h 288"/>
                <a:gd name="T26" fmla="*/ 180 w 208"/>
                <a:gd name="T27" fmla="*/ 123 h 288"/>
                <a:gd name="T28" fmla="*/ 43 w 208"/>
                <a:gd name="T29" fmla="*/ 123 h 288"/>
                <a:gd name="T30" fmla="*/ 43 w 208"/>
                <a:gd name="T31" fmla="*/ 72 h 288"/>
                <a:gd name="T32" fmla="*/ 72 w 208"/>
                <a:gd name="T33" fmla="*/ 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288">
                  <a:moveTo>
                    <a:pt x="72" y="44"/>
                  </a:moveTo>
                  <a:cubicBezTo>
                    <a:pt x="208" y="44"/>
                    <a:pt x="208" y="44"/>
                    <a:pt x="208" y="44"/>
                  </a:cubicBezTo>
                  <a:cubicBezTo>
                    <a:pt x="208" y="0"/>
                    <a:pt x="208" y="0"/>
                    <a:pt x="208" y="0"/>
                  </a:cubicBezTo>
                  <a:cubicBezTo>
                    <a:pt x="72" y="0"/>
                    <a:pt x="72" y="0"/>
                    <a:pt x="72" y="0"/>
                  </a:cubicBezTo>
                  <a:cubicBezTo>
                    <a:pt x="32" y="0"/>
                    <a:pt x="0" y="33"/>
                    <a:pt x="0" y="72"/>
                  </a:cubicBezTo>
                  <a:cubicBezTo>
                    <a:pt x="0" y="216"/>
                    <a:pt x="0" y="216"/>
                    <a:pt x="0" y="216"/>
                  </a:cubicBezTo>
                  <a:cubicBezTo>
                    <a:pt x="0" y="256"/>
                    <a:pt x="32" y="288"/>
                    <a:pt x="72" y="288"/>
                  </a:cubicBezTo>
                  <a:cubicBezTo>
                    <a:pt x="208" y="288"/>
                    <a:pt x="208" y="288"/>
                    <a:pt x="208" y="288"/>
                  </a:cubicBezTo>
                  <a:cubicBezTo>
                    <a:pt x="208" y="245"/>
                    <a:pt x="208" y="245"/>
                    <a:pt x="208" y="245"/>
                  </a:cubicBezTo>
                  <a:cubicBezTo>
                    <a:pt x="72" y="245"/>
                    <a:pt x="72" y="245"/>
                    <a:pt x="72" y="245"/>
                  </a:cubicBezTo>
                  <a:cubicBezTo>
                    <a:pt x="56" y="245"/>
                    <a:pt x="43" y="232"/>
                    <a:pt x="43" y="216"/>
                  </a:cubicBezTo>
                  <a:cubicBezTo>
                    <a:pt x="43" y="166"/>
                    <a:pt x="43" y="166"/>
                    <a:pt x="43" y="166"/>
                  </a:cubicBezTo>
                  <a:cubicBezTo>
                    <a:pt x="180" y="166"/>
                    <a:pt x="180" y="166"/>
                    <a:pt x="180" y="166"/>
                  </a:cubicBezTo>
                  <a:cubicBezTo>
                    <a:pt x="180" y="123"/>
                    <a:pt x="180" y="123"/>
                    <a:pt x="180" y="123"/>
                  </a:cubicBezTo>
                  <a:cubicBezTo>
                    <a:pt x="43" y="123"/>
                    <a:pt x="43" y="123"/>
                    <a:pt x="43" y="123"/>
                  </a:cubicBezTo>
                  <a:cubicBezTo>
                    <a:pt x="43" y="72"/>
                    <a:pt x="43" y="72"/>
                    <a:pt x="43" y="72"/>
                  </a:cubicBezTo>
                  <a:cubicBezTo>
                    <a:pt x="43" y="56"/>
                    <a:pt x="56" y="44"/>
                    <a:pt x="72" y="44"/>
                  </a:cubicBez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13" name="Freeform 10"/>
            <p:cNvSpPr>
              <a:spLocks/>
            </p:cNvSpPr>
            <p:nvPr/>
          </p:nvSpPr>
          <p:spPr bwMode="auto">
            <a:xfrm>
              <a:off x="2110867" y="952348"/>
              <a:ext cx="282528" cy="390538"/>
            </a:xfrm>
            <a:custGeom>
              <a:avLst/>
              <a:gdLst>
                <a:gd name="T0" fmla="*/ 497 w 497"/>
                <a:gd name="T1" fmla="*/ 0 h 687"/>
                <a:gd name="T2" fmla="*/ 0 w 497"/>
                <a:gd name="T3" fmla="*/ 0 h 687"/>
                <a:gd name="T4" fmla="*/ 0 w 497"/>
                <a:gd name="T5" fmla="*/ 105 h 687"/>
                <a:gd name="T6" fmla="*/ 198 w 497"/>
                <a:gd name="T7" fmla="*/ 105 h 687"/>
                <a:gd name="T8" fmla="*/ 198 w 497"/>
                <a:gd name="T9" fmla="*/ 687 h 687"/>
                <a:gd name="T10" fmla="*/ 300 w 497"/>
                <a:gd name="T11" fmla="*/ 687 h 687"/>
                <a:gd name="T12" fmla="*/ 300 w 497"/>
                <a:gd name="T13" fmla="*/ 105 h 687"/>
                <a:gd name="T14" fmla="*/ 497 w 497"/>
                <a:gd name="T15" fmla="*/ 105 h 687"/>
                <a:gd name="T16" fmla="*/ 497 w 497"/>
                <a:gd name="T17" fmla="*/ 0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7" h="687">
                  <a:moveTo>
                    <a:pt x="497" y="0"/>
                  </a:moveTo>
                  <a:lnTo>
                    <a:pt x="0" y="0"/>
                  </a:lnTo>
                  <a:lnTo>
                    <a:pt x="0" y="105"/>
                  </a:lnTo>
                  <a:lnTo>
                    <a:pt x="198" y="105"/>
                  </a:lnTo>
                  <a:lnTo>
                    <a:pt x="198" y="687"/>
                  </a:lnTo>
                  <a:lnTo>
                    <a:pt x="300" y="687"/>
                  </a:lnTo>
                  <a:lnTo>
                    <a:pt x="300" y="105"/>
                  </a:lnTo>
                  <a:lnTo>
                    <a:pt x="497" y="105"/>
                  </a:lnTo>
                  <a:lnTo>
                    <a:pt x="497" y="0"/>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14" name="Freeform 11"/>
            <p:cNvSpPr>
              <a:spLocks/>
            </p:cNvSpPr>
            <p:nvPr/>
          </p:nvSpPr>
          <p:spPr bwMode="auto">
            <a:xfrm>
              <a:off x="2706620" y="952348"/>
              <a:ext cx="320047" cy="390538"/>
            </a:xfrm>
            <a:custGeom>
              <a:avLst/>
              <a:gdLst>
                <a:gd name="T0" fmla="*/ 155 w 238"/>
                <a:gd name="T1" fmla="*/ 288 h 288"/>
                <a:gd name="T2" fmla="*/ 238 w 238"/>
                <a:gd name="T3" fmla="*/ 206 h 288"/>
                <a:gd name="T4" fmla="*/ 155 w 238"/>
                <a:gd name="T5" fmla="*/ 123 h 288"/>
                <a:gd name="T6" fmla="*/ 83 w 238"/>
                <a:gd name="T7" fmla="*/ 123 h 288"/>
                <a:gd name="T8" fmla="*/ 43 w 238"/>
                <a:gd name="T9" fmla="*/ 83 h 288"/>
                <a:gd name="T10" fmla="*/ 83 w 238"/>
                <a:gd name="T11" fmla="*/ 44 h 288"/>
                <a:gd name="T12" fmla="*/ 223 w 238"/>
                <a:gd name="T13" fmla="*/ 44 h 288"/>
                <a:gd name="T14" fmla="*/ 223 w 238"/>
                <a:gd name="T15" fmla="*/ 0 h 288"/>
                <a:gd name="T16" fmla="*/ 83 w 238"/>
                <a:gd name="T17" fmla="*/ 0 h 288"/>
                <a:gd name="T18" fmla="*/ 0 w 238"/>
                <a:gd name="T19" fmla="*/ 83 h 288"/>
                <a:gd name="T20" fmla="*/ 83 w 238"/>
                <a:gd name="T21" fmla="*/ 166 h 288"/>
                <a:gd name="T22" fmla="*/ 155 w 238"/>
                <a:gd name="T23" fmla="*/ 166 h 288"/>
                <a:gd name="T24" fmla="*/ 194 w 238"/>
                <a:gd name="T25" fmla="*/ 206 h 288"/>
                <a:gd name="T26" fmla="*/ 155 w 238"/>
                <a:gd name="T27" fmla="*/ 245 h 288"/>
                <a:gd name="T28" fmla="*/ 14 w 238"/>
                <a:gd name="T29" fmla="*/ 245 h 288"/>
                <a:gd name="T30" fmla="*/ 14 w 238"/>
                <a:gd name="T31" fmla="*/ 288 h 288"/>
                <a:gd name="T32" fmla="*/ 155 w 238"/>
                <a:gd name="T33"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8" h="288">
                  <a:moveTo>
                    <a:pt x="155" y="288"/>
                  </a:moveTo>
                  <a:cubicBezTo>
                    <a:pt x="201" y="288"/>
                    <a:pt x="238" y="251"/>
                    <a:pt x="238" y="206"/>
                  </a:cubicBezTo>
                  <a:cubicBezTo>
                    <a:pt x="238" y="160"/>
                    <a:pt x="201" y="123"/>
                    <a:pt x="155" y="123"/>
                  </a:cubicBezTo>
                  <a:cubicBezTo>
                    <a:pt x="83" y="123"/>
                    <a:pt x="83" y="123"/>
                    <a:pt x="83" y="123"/>
                  </a:cubicBezTo>
                  <a:cubicBezTo>
                    <a:pt x="61" y="123"/>
                    <a:pt x="43" y="105"/>
                    <a:pt x="43" y="83"/>
                  </a:cubicBezTo>
                  <a:cubicBezTo>
                    <a:pt x="43" y="61"/>
                    <a:pt x="61" y="44"/>
                    <a:pt x="83" y="44"/>
                  </a:cubicBezTo>
                  <a:cubicBezTo>
                    <a:pt x="223" y="44"/>
                    <a:pt x="223" y="44"/>
                    <a:pt x="223" y="44"/>
                  </a:cubicBezTo>
                  <a:cubicBezTo>
                    <a:pt x="223" y="0"/>
                    <a:pt x="223" y="0"/>
                    <a:pt x="223" y="0"/>
                  </a:cubicBezTo>
                  <a:cubicBezTo>
                    <a:pt x="83" y="0"/>
                    <a:pt x="83" y="0"/>
                    <a:pt x="83" y="0"/>
                  </a:cubicBezTo>
                  <a:cubicBezTo>
                    <a:pt x="37" y="0"/>
                    <a:pt x="0" y="37"/>
                    <a:pt x="0" y="83"/>
                  </a:cubicBezTo>
                  <a:cubicBezTo>
                    <a:pt x="0" y="129"/>
                    <a:pt x="37" y="166"/>
                    <a:pt x="83" y="166"/>
                  </a:cubicBezTo>
                  <a:cubicBezTo>
                    <a:pt x="155" y="166"/>
                    <a:pt x="155" y="166"/>
                    <a:pt x="155" y="166"/>
                  </a:cubicBezTo>
                  <a:cubicBezTo>
                    <a:pt x="177" y="166"/>
                    <a:pt x="194" y="184"/>
                    <a:pt x="194" y="206"/>
                  </a:cubicBezTo>
                  <a:cubicBezTo>
                    <a:pt x="194" y="227"/>
                    <a:pt x="177" y="245"/>
                    <a:pt x="155" y="245"/>
                  </a:cubicBezTo>
                  <a:cubicBezTo>
                    <a:pt x="14" y="245"/>
                    <a:pt x="14" y="245"/>
                    <a:pt x="14" y="245"/>
                  </a:cubicBezTo>
                  <a:cubicBezTo>
                    <a:pt x="14" y="288"/>
                    <a:pt x="14" y="288"/>
                    <a:pt x="14" y="288"/>
                  </a:cubicBezTo>
                  <a:lnTo>
                    <a:pt x="155" y="28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15" name="Freeform 12"/>
            <p:cNvSpPr>
              <a:spLocks noEditPoints="1"/>
            </p:cNvSpPr>
            <p:nvPr/>
          </p:nvSpPr>
          <p:spPr bwMode="auto">
            <a:xfrm>
              <a:off x="3026666" y="923925"/>
              <a:ext cx="54005" cy="28423"/>
            </a:xfrm>
            <a:custGeom>
              <a:avLst/>
              <a:gdLst>
                <a:gd name="T0" fmla="*/ 24 w 95"/>
                <a:gd name="T1" fmla="*/ 50 h 50"/>
                <a:gd name="T2" fmla="*/ 14 w 95"/>
                <a:gd name="T3" fmla="*/ 50 h 50"/>
                <a:gd name="T4" fmla="*/ 14 w 95"/>
                <a:gd name="T5" fmla="*/ 9 h 50"/>
                <a:gd name="T6" fmla="*/ 0 w 95"/>
                <a:gd name="T7" fmla="*/ 9 h 50"/>
                <a:gd name="T8" fmla="*/ 0 w 95"/>
                <a:gd name="T9" fmla="*/ 0 h 50"/>
                <a:gd name="T10" fmla="*/ 38 w 95"/>
                <a:gd name="T11" fmla="*/ 0 h 50"/>
                <a:gd name="T12" fmla="*/ 38 w 95"/>
                <a:gd name="T13" fmla="*/ 9 h 50"/>
                <a:gd name="T14" fmla="*/ 24 w 95"/>
                <a:gd name="T15" fmla="*/ 9 h 50"/>
                <a:gd name="T16" fmla="*/ 24 w 95"/>
                <a:gd name="T17" fmla="*/ 50 h 50"/>
                <a:gd name="T18" fmla="*/ 69 w 95"/>
                <a:gd name="T19" fmla="*/ 38 h 50"/>
                <a:gd name="T20" fmla="*/ 73 w 95"/>
                <a:gd name="T21" fmla="*/ 28 h 50"/>
                <a:gd name="T22" fmla="*/ 85 w 95"/>
                <a:gd name="T23" fmla="*/ 0 h 50"/>
                <a:gd name="T24" fmla="*/ 95 w 95"/>
                <a:gd name="T25" fmla="*/ 0 h 50"/>
                <a:gd name="T26" fmla="*/ 95 w 95"/>
                <a:gd name="T27" fmla="*/ 50 h 50"/>
                <a:gd name="T28" fmla="*/ 85 w 95"/>
                <a:gd name="T29" fmla="*/ 50 h 50"/>
                <a:gd name="T30" fmla="*/ 85 w 95"/>
                <a:gd name="T31" fmla="*/ 26 h 50"/>
                <a:gd name="T32" fmla="*/ 85 w 95"/>
                <a:gd name="T33" fmla="*/ 16 h 50"/>
                <a:gd name="T34" fmla="*/ 83 w 95"/>
                <a:gd name="T35" fmla="*/ 23 h 50"/>
                <a:gd name="T36" fmla="*/ 73 w 95"/>
                <a:gd name="T37" fmla="*/ 50 h 50"/>
                <a:gd name="T38" fmla="*/ 66 w 95"/>
                <a:gd name="T39" fmla="*/ 50 h 50"/>
                <a:gd name="T40" fmla="*/ 57 w 95"/>
                <a:gd name="T41" fmla="*/ 23 h 50"/>
                <a:gd name="T42" fmla="*/ 54 w 95"/>
                <a:gd name="T43" fmla="*/ 16 h 50"/>
                <a:gd name="T44" fmla="*/ 54 w 95"/>
                <a:gd name="T45" fmla="*/ 26 h 50"/>
                <a:gd name="T46" fmla="*/ 54 w 95"/>
                <a:gd name="T47" fmla="*/ 50 h 50"/>
                <a:gd name="T48" fmla="*/ 45 w 95"/>
                <a:gd name="T49" fmla="*/ 50 h 50"/>
                <a:gd name="T50" fmla="*/ 45 w 95"/>
                <a:gd name="T51" fmla="*/ 0 h 50"/>
                <a:gd name="T52" fmla="*/ 54 w 95"/>
                <a:gd name="T53" fmla="*/ 0 h 50"/>
                <a:gd name="T54" fmla="*/ 66 w 95"/>
                <a:gd name="T55" fmla="*/ 28 h 50"/>
                <a:gd name="T56" fmla="*/ 69 w 95"/>
                <a:gd name="T57"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5" h="50">
                  <a:moveTo>
                    <a:pt x="24" y="50"/>
                  </a:moveTo>
                  <a:lnTo>
                    <a:pt x="14" y="50"/>
                  </a:lnTo>
                  <a:lnTo>
                    <a:pt x="14" y="9"/>
                  </a:lnTo>
                  <a:lnTo>
                    <a:pt x="0" y="9"/>
                  </a:lnTo>
                  <a:lnTo>
                    <a:pt x="0" y="0"/>
                  </a:lnTo>
                  <a:lnTo>
                    <a:pt x="38" y="0"/>
                  </a:lnTo>
                  <a:lnTo>
                    <a:pt x="38" y="9"/>
                  </a:lnTo>
                  <a:lnTo>
                    <a:pt x="24" y="9"/>
                  </a:lnTo>
                  <a:lnTo>
                    <a:pt x="24" y="50"/>
                  </a:lnTo>
                  <a:close/>
                  <a:moveTo>
                    <a:pt x="69" y="38"/>
                  </a:moveTo>
                  <a:lnTo>
                    <a:pt x="73" y="28"/>
                  </a:lnTo>
                  <a:lnTo>
                    <a:pt x="85" y="0"/>
                  </a:lnTo>
                  <a:lnTo>
                    <a:pt x="95" y="0"/>
                  </a:lnTo>
                  <a:lnTo>
                    <a:pt x="95" y="50"/>
                  </a:lnTo>
                  <a:lnTo>
                    <a:pt x="85" y="50"/>
                  </a:lnTo>
                  <a:lnTo>
                    <a:pt x="85" y="26"/>
                  </a:lnTo>
                  <a:lnTo>
                    <a:pt x="85" y="16"/>
                  </a:lnTo>
                  <a:lnTo>
                    <a:pt x="83" y="23"/>
                  </a:lnTo>
                  <a:lnTo>
                    <a:pt x="73" y="50"/>
                  </a:lnTo>
                  <a:lnTo>
                    <a:pt x="66" y="50"/>
                  </a:lnTo>
                  <a:lnTo>
                    <a:pt x="57" y="23"/>
                  </a:lnTo>
                  <a:lnTo>
                    <a:pt x="54" y="16"/>
                  </a:lnTo>
                  <a:lnTo>
                    <a:pt x="54" y="26"/>
                  </a:lnTo>
                  <a:lnTo>
                    <a:pt x="54" y="50"/>
                  </a:lnTo>
                  <a:lnTo>
                    <a:pt x="45" y="50"/>
                  </a:lnTo>
                  <a:lnTo>
                    <a:pt x="45" y="0"/>
                  </a:lnTo>
                  <a:lnTo>
                    <a:pt x="54" y="0"/>
                  </a:lnTo>
                  <a:lnTo>
                    <a:pt x="66" y="28"/>
                  </a:lnTo>
                  <a:lnTo>
                    <a:pt x="69" y="3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grpSp>
      <p:sp>
        <p:nvSpPr>
          <p:cNvPr id="2" name="Title 1"/>
          <p:cNvSpPr>
            <a:spLocks noGrp="1"/>
          </p:cNvSpPr>
          <p:nvPr>
            <p:ph type="ctrTitle"/>
          </p:nvPr>
        </p:nvSpPr>
        <p:spPr>
          <a:xfrm>
            <a:off x="990600" y="1984249"/>
            <a:ext cx="7924802" cy="1393825"/>
          </a:xfrm>
        </p:spPr>
        <p:txBody>
          <a:bodyPr>
            <a:noAutofit/>
          </a:bodyPr>
          <a:lstStyle>
            <a:lvl1pPr>
              <a:defRPr sz="3200"/>
            </a:lvl1pPr>
          </a:lstStyle>
          <a:p>
            <a:r>
              <a:rPr lang="ko-KR" altLang="en-US"/>
              <a:t>마스터 제목 스타일 편집</a:t>
            </a:r>
            <a:endParaRPr/>
          </a:p>
        </p:txBody>
      </p:sp>
      <p:sp>
        <p:nvSpPr>
          <p:cNvPr id="3" name="Subtitle 2"/>
          <p:cNvSpPr>
            <a:spLocks noGrp="1"/>
          </p:cNvSpPr>
          <p:nvPr>
            <p:ph type="subTitle" idx="1" hasCustomPrompt="1"/>
          </p:nvPr>
        </p:nvSpPr>
        <p:spPr>
          <a:xfrm>
            <a:off x="990600" y="3675888"/>
            <a:ext cx="5943601" cy="381000"/>
          </a:xfrm>
        </p:spPr>
        <p:txBody>
          <a:bodyPr>
            <a:noAutofit/>
          </a:bodyPr>
          <a:lstStyle>
            <a:lvl1pPr marL="0" indent="0" algn="l">
              <a:spcBef>
                <a:spcPts val="0"/>
              </a:spcBef>
              <a:buNone/>
              <a:defRPr>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a:t>Click to add presenter’s name</a:t>
            </a:r>
          </a:p>
        </p:txBody>
      </p:sp>
    </p:spTree>
    <p:extLst>
      <p:ext uri="{BB962C8B-B14F-4D97-AF65-F5344CB8AC3E}">
        <p14:creationId xmlns:p14="http://schemas.microsoft.com/office/powerpoint/2010/main" val="2831139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le Slide with Name">
    <p:spTree>
      <p:nvGrpSpPr>
        <p:cNvPr id="1" name=""/>
        <p:cNvGrpSpPr/>
        <p:nvPr/>
      </p:nvGrpSpPr>
      <p:grpSpPr>
        <a:xfrm>
          <a:off x="0" y="0"/>
          <a:ext cx="0" cy="0"/>
          <a:chOff x="0" y="0"/>
          <a:chExt cx="0" cy="0"/>
        </a:xfrm>
      </p:grpSpPr>
      <p:sp>
        <p:nvSpPr>
          <p:cNvPr id="17" name="Right Triangle 16"/>
          <p:cNvSpPr/>
          <p:nvPr/>
        </p:nvSpPr>
        <p:spPr bwMode="auto">
          <a:xfrm>
            <a:off x="0" y="4943476"/>
            <a:ext cx="6449219" cy="1914525"/>
          </a:xfrm>
          <a:prstGeom prst="rtTriangle">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8" name="Right Triangle 17"/>
          <p:cNvSpPr/>
          <p:nvPr/>
        </p:nvSpPr>
        <p:spPr bwMode="auto">
          <a:xfrm flipH="1">
            <a:off x="1612009" y="4395834"/>
            <a:ext cx="8293991" cy="2462167"/>
          </a:xfrm>
          <a:prstGeom prst="rtTriangle">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9" name="Right Triangle 97"/>
          <p:cNvSpPr/>
          <p:nvPr/>
        </p:nvSpPr>
        <p:spPr bwMode="auto">
          <a:xfrm>
            <a:off x="1612009" y="6140009"/>
            <a:ext cx="4837210" cy="717991"/>
          </a:xfrm>
          <a:custGeom>
            <a:avLst/>
            <a:gdLst/>
            <a:ahLst/>
            <a:cxnLst/>
            <a:rect l="l" t="t" r="r" b="b"/>
            <a:pathLst>
              <a:path w="4465117" h="717991">
                <a:moveTo>
                  <a:pt x="2232559" y="0"/>
                </a:moveTo>
                <a:lnTo>
                  <a:pt x="4465117" y="717991"/>
                </a:lnTo>
                <a:lnTo>
                  <a:pt x="0" y="717991"/>
                </a:lnTo>
                <a:close/>
              </a:path>
            </a:pathLst>
          </a:custGeom>
          <a:solidFill>
            <a:srgbClr val="E9F2F5"/>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20" name="Right Triangle 19"/>
          <p:cNvSpPr/>
          <p:nvPr/>
        </p:nvSpPr>
        <p:spPr bwMode="ltGray">
          <a:xfrm flipH="1">
            <a:off x="3456782" y="4943476"/>
            <a:ext cx="6449219" cy="1914525"/>
          </a:xfrm>
          <a:prstGeom prst="rtTriangle">
            <a:avLst/>
          </a:prstGeom>
          <a:solidFill>
            <a:srgbClr val="B1181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21" name="Right Triangle 89"/>
          <p:cNvSpPr/>
          <p:nvPr/>
        </p:nvSpPr>
        <p:spPr bwMode="ltGray">
          <a:xfrm>
            <a:off x="3456782" y="6413832"/>
            <a:ext cx="2992434" cy="444169"/>
          </a:xfrm>
          <a:custGeom>
            <a:avLst/>
            <a:gdLst/>
            <a:ahLst/>
            <a:cxnLst/>
            <a:rect l="l" t="t" r="r" b="b"/>
            <a:pathLst>
              <a:path w="2762247" h="444169">
                <a:moveTo>
                  <a:pt x="1381124" y="0"/>
                </a:moveTo>
                <a:lnTo>
                  <a:pt x="2762247" y="444169"/>
                </a:lnTo>
                <a:lnTo>
                  <a:pt x="0" y="444169"/>
                </a:lnTo>
                <a:close/>
              </a:path>
            </a:pathLst>
          </a:custGeom>
          <a:solidFill>
            <a:srgbClr val="C4484D"/>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grpSp>
        <p:nvGrpSpPr>
          <p:cNvPr id="22" name="Group 21"/>
          <p:cNvGrpSpPr/>
          <p:nvPr/>
        </p:nvGrpSpPr>
        <p:grpSpPr>
          <a:xfrm>
            <a:off x="991048" y="923926"/>
            <a:ext cx="2346346" cy="428625"/>
            <a:chOff x="914813" y="923925"/>
            <a:chExt cx="2165858" cy="428625"/>
          </a:xfrm>
        </p:grpSpPr>
        <p:sp>
          <p:nvSpPr>
            <p:cNvPr id="23" name="Freeform 5"/>
            <p:cNvSpPr>
              <a:spLocks/>
            </p:cNvSpPr>
            <p:nvPr/>
          </p:nvSpPr>
          <p:spPr bwMode="auto">
            <a:xfrm>
              <a:off x="1626533" y="952348"/>
              <a:ext cx="333690" cy="400202"/>
            </a:xfrm>
            <a:custGeom>
              <a:avLst/>
              <a:gdLst>
                <a:gd name="T0" fmla="*/ 43 w 248"/>
                <a:gd name="T1" fmla="*/ 65 h 295"/>
                <a:gd name="T2" fmla="*/ 64 w 248"/>
                <a:gd name="T3" fmla="*/ 44 h 295"/>
                <a:gd name="T4" fmla="*/ 158 w 248"/>
                <a:gd name="T5" fmla="*/ 44 h 295"/>
                <a:gd name="T6" fmla="*/ 192 w 248"/>
                <a:gd name="T7" fmla="*/ 67 h 295"/>
                <a:gd name="T8" fmla="*/ 171 w 248"/>
                <a:gd name="T9" fmla="*/ 113 h 295"/>
                <a:gd name="T10" fmla="*/ 98 w 248"/>
                <a:gd name="T11" fmla="*/ 140 h 295"/>
                <a:gd name="T12" fmla="*/ 67 w 248"/>
                <a:gd name="T13" fmla="*/ 204 h 295"/>
                <a:gd name="T14" fmla="*/ 94 w 248"/>
                <a:gd name="T15" fmla="*/ 234 h 295"/>
                <a:gd name="T16" fmla="*/ 230 w 248"/>
                <a:gd name="T17" fmla="*/ 295 h 295"/>
                <a:gd name="T18" fmla="*/ 230 w 248"/>
                <a:gd name="T19" fmla="*/ 248 h 295"/>
                <a:gd name="T20" fmla="*/ 111 w 248"/>
                <a:gd name="T21" fmla="*/ 195 h 295"/>
                <a:gd name="T22" fmla="*/ 107 w 248"/>
                <a:gd name="T23" fmla="*/ 190 h 295"/>
                <a:gd name="T24" fmla="*/ 112 w 248"/>
                <a:gd name="T25" fmla="*/ 179 h 295"/>
                <a:gd name="T26" fmla="*/ 186 w 248"/>
                <a:gd name="T27" fmla="*/ 154 h 295"/>
                <a:gd name="T28" fmla="*/ 232 w 248"/>
                <a:gd name="T29" fmla="*/ 51 h 295"/>
                <a:gd name="T30" fmla="*/ 158 w 248"/>
                <a:gd name="T31" fmla="*/ 0 h 295"/>
                <a:gd name="T32" fmla="*/ 64 w 248"/>
                <a:gd name="T33" fmla="*/ 0 h 295"/>
                <a:gd name="T34" fmla="*/ 0 w 248"/>
                <a:gd name="T35" fmla="*/ 65 h 295"/>
                <a:gd name="T36" fmla="*/ 0 w 248"/>
                <a:gd name="T37" fmla="*/ 288 h 295"/>
                <a:gd name="T38" fmla="*/ 43 w 248"/>
                <a:gd name="T39" fmla="*/ 288 h 295"/>
                <a:gd name="T40" fmla="*/ 43 w 248"/>
                <a:gd name="T41" fmla="*/ 6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8" h="295">
                  <a:moveTo>
                    <a:pt x="43" y="65"/>
                  </a:moveTo>
                  <a:cubicBezTo>
                    <a:pt x="43" y="53"/>
                    <a:pt x="52" y="44"/>
                    <a:pt x="64" y="44"/>
                  </a:cubicBezTo>
                  <a:cubicBezTo>
                    <a:pt x="158" y="44"/>
                    <a:pt x="158" y="44"/>
                    <a:pt x="158" y="44"/>
                  </a:cubicBezTo>
                  <a:cubicBezTo>
                    <a:pt x="172" y="44"/>
                    <a:pt x="186" y="52"/>
                    <a:pt x="192" y="67"/>
                  </a:cubicBezTo>
                  <a:cubicBezTo>
                    <a:pt x="199" y="85"/>
                    <a:pt x="189" y="106"/>
                    <a:pt x="171" y="113"/>
                  </a:cubicBezTo>
                  <a:cubicBezTo>
                    <a:pt x="98" y="140"/>
                    <a:pt x="98" y="140"/>
                    <a:pt x="98" y="140"/>
                  </a:cubicBezTo>
                  <a:cubicBezTo>
                    <a:pt x="72" y="149"/>
                    <a:pt x="58" y="178"/>
                    <a:pt x="67" y="204"/>
                  </a:cubicBezTo>
                  <a:cubicBezTo>
                    <a:pt x="72" y="218"/>
                    <a:pt x="82" y="228"/>
                    <a:pt x="94" y="234"/>
                  </a:cubicBezTo>
                  <a:cubicBezTo>
                    <a:pt x="230" y="295"/>
                    <a:pt x="230" y="295"/>
                    <a:pt x="230" y="295"/>
                  </a:cubicBezTo>
                  <a:cubicBezTo>
                    <a:pt x="230" y="248"/>
                    <a:pt x="230" y="248"/>
                    <a:pt x="230" y="248"/>
                  </a:cubicBezTo>
                  <a:cubicBezTo>
                    <a:pt x="111" y="195"/>
                    <a:pt x="111" y="195"/>
                    <a:pt x="111" y="195"/>
                  </a:cubicBezTo>
                  <a:cubicBezTo>
                    <a:pt x="109" y="195"/>
                    <a:pt x="107" y="193"/>
                    <a:pt x="107" y="190"/>
                  </a:cubicBezTo>
                  <a:cubicBezTo>
                    <a:pt x="105" y="186"/>
                    <a:pt x="107" y="181"/>
                    <a:pt x="112" y="179"/>
                  </a:cubicBezTo>
                  <a:cubicBezTo>
                    <a:pt x="186" y="154"/>
                    <a:pt x="186" y="154"/>
                    <a:pt x="186" y="154"/>
                  </a:cubicBezTo>
                  <a:cubicBezTo>
                    <a:pt x="227" y="138"/>
                    <a:pt x="248" y="92"/>
                    <a:pt x="232" y="51"/>
                  </a:cubicBezTo>
                  <a:cubicBezTo>
                    <a:pt x="220" y="20"/>
                    <a:pt x="190" y="0"/>
                    <a:pt x="158" y="0"/>
                  </a:cubicBezTo>
                  <a:cubicBezTo>
                    <a:pt x="64" y="0"/>
                    <a:pt x="64" y="0"/>
                    <a:pt x="64" y="0"/>
                  </a:cubicBezTo>
                  <a:cubicBezTo>
                    <a:pt x="29" y="0"/>
                    <a:pt x="0" y="29"/>
                    <a:pt x="0" y="65"/>
                  </a:cubicBezTo>
                  <a:cubicBezTo>
                    <a:pt x="0" y="288"/>
                    <a:pt x="0" y="288"/>
                    <a:pt x="0" y="288"/>
                  </a:cubicBezTo>
                  <a:cubicBezTo>
                    <a:pt x="43" y="288"/>
                    <a:pt x="43" y="288"/>
                    <a:pt x="43" y="288"/>
                  </a:cubicBezTo>
                  <a:lnTo>
                    <a:pt x="43" y="65"/>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4" name="Rectangle 6"/>
            <p:cNvSpPr>
              <a:spLocks noChangeArrowheads="1"/>
            </p:cNvSpPr>
            <p:nvPr/>
          </p:nvSpPr>
          <p:spPr bwMode="auto">
            <a:xfrm>
              <a:off x="2004564" y="952348"/>
              <a:ext cx="57415" cy="390538"/>
            </a:xfrm>
            <a:prstGeom prst="rect">
              <a:avLst/>
            </a:pr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5" name="Freeform 7"/>
            <p:cNvSpPr>
              <a:spLocks/>
            </p:cNvSpPr>
            <p:nvPr/>
          </p:nvSpPr>
          <p:spPr bwMode="auto">
            <a:xfrm>
              <a:off x="914813" y="952348"/>
              <a:ext cx="348470" cy="390538"/>
            </a:xfrm>
            <a:custGeom>
              <a:avLst/>
              <a:gdLst>
                <a:gd name="T0" fmla="*/ 214 w 259"/>
                <a:gd name="T1" fmla="*/ 0 h 288"/>
                <a:gd name="T2" fmla="*/ 137 w 259"/>
                <a:gd name="T3" fmla="*/ 240 h 288"/>
                <a:gd name="T4" fmla="*/ 130 w 259"/>
                <a:gd name="T5" fmla="*/ 245 h 288"/>
                <a:gd name="T6" fmla="*/ 123 w 259"/>
                <a:gd name="T7" fmla="*/ 240 h 288"/>
                <a:gd name="T8" fmla="*/ 45 w 259"/>
                <a:gd name="T9" fmla="*/ 0 h 288"/>
                <a:gd name="T10" fmla="*/ 0 w 259"/>
                <a:gd name="T11" fmla="*/ 0 h 288"/>
                <a:gd name="T12" fmla="*/ 82 w 259"/>
                <a:gd name="T13" fmla="*/ 254 h 288"/>
                <a:gd name="T14" fmla="*/ 130 w 259"/>
                <a:gd name="T15" fmla="*/ 288 h 288"/>
                <a:gd name="T16" fmla="*/ 178 w 259"/>
                <a:gd name="T17" fmla="*/ 254 h 288"/>
                <a:gd name="T18" fmla="*/ 259 w 259"/>
                <a:gd name="T19" fmla="*/ 0 h 288"/>
                <a:gd name="T20" fmla="*/ 214 w 259"/>
                <a:gd name="T2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214" y="0"/>
                  </a:moveTo>
                  <a:cubicBezTo>
                    <a:pt x="137" y="240"/>
                    <a:pt x="137" y="240"/>
                    <a:pt x="137" y="240"/>
                  </a:cubicBezTo>
                  <a:cubicBezTo>
                    <a:pt x="136" y="243"/>
                    <a:pt x="133" y="245"/>
                    <a:pt x="130" y="245"/>
                  </a:cubicBezTo>
                  <a:cubicBezTo>
                    <a:pt x="127" y="245"/>
                    <a:pt x="124" y="243"/>
                    <a:pt x="123" y="240"/>
                  </a:cubicBezTo>
                  <a:cubicBezTo>
                    <a:pt x="45" y="0"/>
                    <a:pt x="45" y="0"/>
                    <a:pt x="45" y="0"/>
                  </a:cubicBezTo>
                  <a:cubicBezTo>
                    <a:pt x="0" y="0"/>
                    <a:pt x="0" y="0"/>
                    <a:pt x="0" y="0"/>
                  </a:cubicBezTo>
                  <a:cubicBezTo>
                    <a:pt x="82" y="254"/>
                    <a:pt x="82" y="254"/>
                    <a:pt x="82" y="254"/>
                  </a:cubicBezTo>
                  <a:cubicBezTo>
                    <a:pt x="89" y="275"/>
                    <a:pt x="108" y="288"/>
                    <a:pt x="130" y="288"/>
                  </a:cubicBezTo>
                  <a:cubicBezTo>
                    <a:pt x="151" y="288"/>
                    <a:pt x="171" y="275"/>
                    <a:pt x="178" y="254"/>
                  </a:cubicBezTo>
                  <a:cubicBezTo>
                    <a:pt x="259" y="0"/>
                    <a:pt x="259" y="0"/>
                    <a:pt x="259" y="0"/>
                  </a:cubicBezTo>
                  <a:lnTo>
                    <a:pt x="214" y="0"/>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6" name="Freeform 8"/>
            <p:cNvSpPr>
              <a:spLocks/>
            </p:cNvSpPr>
            <p:nvPr/>
          </p:nvSpPr>
          <p:spPr bwMode="auto">
            <a:xfrm>
              <a:off x="2350191" y="952348"/>
              <a:ext cx="348470" cy="390538"/>
            </a:xfrm>
            <a:custGeom>
              <a:avLst/>
              <a:gdLst>
                <a:gd name="T0" fmla="*/ 46 w 259"/>
                <a:gd name="T1" fmla="*/ 288 h 288"/>
                <a:gd name="T2" fmla="*/ 123 w 259"/>
                <a:gd name="T3" fmla="*/ 49 h 288"/>
                <a:gd name="T4" fmla="*/ 130 w 259"/>
                <a:gd name="T5" fmla="*/ 44 h 288"/>
                <a:gd name="T6" fmla="*/ 137 w 259"/>
                <a:gd name="T7" fmla="*/ 49 h 288"/>
                <a:gd name="T8" fmla="*/ 214 w 259"/>
                <a:gd name="T9" fmla="*/ 288 h 288"/>
                <a:gd name="T10" fmla="*/ 259 w 259"/>
                <a:gd name="T11" fmla="*/ 288 h 288"/>
                <a:gd name="T12" fmla="*/ 178 w 259"/>
                <a:gd name="T13" fmla="*/ 35 h 288"/>
                <a:gd name="T14" fmla="*/ 130 w 259"/>
                <a:gd name="T15" fmla="*/ 0 h 288"/>
                <a:gd name="T16" fmla="*/ 82 w 259"/>
                <a:gd name="T17" fmla="*/ 35 h 288"/>
                <a:gd name="T18" fmla="*/ 0 w 259"/>
                <a:gd name="T19" fmla="*/ 288 h 288"/>
                <a:gd name="T20" fmla="*/ 46 w 259"/>
                <a:gd name="T21"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46" y="288"/>
                  </a:moveTo>
                  <a:cubicBezTo>
                    <a:pt x="123" y="49"/>
                    <a:pt x="123" y="49"/>
                    <a:pt x="123" y="49"/>
                  </a:cubicBezTo>
                  <a:cubicBezTo>
                    <a:pt x="124" y="46"/>
                    <a:pt x="127" y="44"/>
                    <a:pt x="130" y="44"/>
                  </a:cubicBezTo>
                  <a:cubicBezTo>
                    <a:pt x="133" y="44"/>
                    <a:pt x="136" y="45"/>
                    <a:pt x="137" y="49"/>
                  </a:cubicBezTo>
                  <a:cubicBezTo>
                    <a:pt x="214" y="288"/>
                    <a:pt x="214" y="288"/>
                    <a:pt x="214" y="288"/>
                  </a:cubicBezTo>
                  <a:cubicBezTo>
                    <a:pt x="259" y="288"/>
                    <a:pt x="259" y="288"/>
                    <a:pt x="259" y="288"/>
                  </a:cubicBezTo>
                  <a:cubicBezTo>
                    <a:pt x="178" y="35"/>
                    <a:pt x="178" y="35"/>
                    <a:pt x="178" y="35"/>
                  </a:cubicBezTo>
                  <a:cubicBezTo>
                    <a:pt x="171" y="14"/>
                    <a:pt x="151" y="0"/>
                    <a:pt x="130" y="0"/>
                  </a:cubicBezTo>
                  <a:cubicBezTo>
                    <a:pt x="108" y="0"/>
                    <a:pt x="89" y="14"/>
                    <a:pt x="82" y="35"/>
                  </a:cubicBezTo>
                  <a:cubicBezTo>
                    <a:pt x="0" y="288"/>
                    <a:pt x="0" y="288"/>
                    <a:pt x="0" y="288"/>
                  </a:cubicBezTo>
                  <a:lnTo>
                    <a:pt x="46" y="28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7" name="Freeform 9"/>
            <p:cNvSpPr>
              <a:spLocks/>
            </p:cNvSpPr>
            <p:nvPr/>
          </p:nvSpPr>
          <p:spPr bwMode="auto">
            <a:xfrm>
              <a:off x="1286022" y="952348"/>
              <a:ext cx="279686" cy="390538"/>
            </a:xfrm>
            <a:custGeom>
              <a:avLst/>
              <a:gdLst>
                <a:gd name="T0" fmla="*/ 72 w 208"/>
                <a:gd name="T1" fmla="*/ 44 h 288"/>
                <a:gd name="T2" fmla="*/ 208 w 208"/>
                <a:gd name="T3" fmla="*/ 44 h 288"/>
                <a:gd name="T4" fmla="*/ 208 w 208"/>
                <a:gd name="T5" fmla="*/ 0 h 288"/>
                <a:gd name="T6" fmla="*/ 72 w 208"/>
                <a:gd name="T7" fmla="*/ 0 h 288"/>
                <a:gd name="T8" fmla="*/ 0 w 208"/>
                <a:gd name="T9" fmla="*/ 72 h 288"/>
                <a:gd name="T10" fmla="*/ 0 w 208"/>
                <a:gd name="T11" fmla="*/ 216 h 288"/>
                <a:gd name="T12" fmla="*/ 72 w 208"/>
                <a:gd name="T13" fmla="*/ 288 h 288"/>
                <a:gd name="T14" fmla="*/ 208 w 208"/>
                <a:gd name="T15" fmla="*/ 288 h 288"/>
                <a:gd name="T16" fmla="*/ 208 w 208"/>
                <a:gd name="T17" fmla="*/ 245 h 288"/>
                <a:gd name="T18" fmla="*/ 72 w 208"/>
                <a:gd name="T19" fmla="*/ 245 h 288"/>
                <a:gd name="T20" fmla="*/ 43 w 208"/>
                <a:gd name="T21" fmla="*/ 216 h 288"/>
                <a:gd name="T22" fmla="*/ 43 w 208"/>
                <a:gd name="T23" fmla="*/ 166 h 288"/>
                <a:gd name="T24" fmla="*/ 180 w 208"/>
                <a:gd name="T25" fmla="*/ 166 h 288"/>
                <a:gd name="T26" fmla="*/ 180 w 208"/>
                <a:gd name="T27" fmla="*/ 123 h 288"/>
                <a:gd name="T28" fmla="*/ 43 w 208"/>
                <a:gd name="T29" fmla="*/ 123 h 288"/>
                <a:gd name="T30" fmla="*/ 43 w 208"/>
                <a:gd name="T31" fmla="*/ 72 h 288"/>
                <a:gd name="T32" fmla="*/ 72 w 208"/>
                <a:gd name="T33" fmla="*/ 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288">
                  <a:moveTo>
                    <a:pt x="72" y="44"/>
                  </a:moveTo>
                  <a:cubicBezTo>
                    <a:pt x="208" y="44"/>
                    <a:pt x="208" y="44"/>
                    <a:pt x="208" y="44"/>
                  </a:cubicBezTo>
                  <a:cubicBezTo>
                    <a:pt x="208" y="0"/>
                    <a:pt x="208" y="0"/>
                    <a:pt x="208" y="0"/>
                  </a:cubicBezTo>
                  <a:cubicBezTo>
                    <a:pt x="72" y="0"/>
                    <a:pt x="72" y="0"/>
                    <a:pt x="72" y="0"/>
                  </a:cubicBezTo>
                  <a:cubicBezTo>
                    <a:pt x="32" y="0"/>
                    <a:pt x="0" y="33"/>
                    <a:pt x="0" y="72"/>
                  </a:cubicBezTo>
                  <a:cubicBezTo>
                    <a:pt x="0" y="216"/>
                    <a:pt x="0" y="216"/>
                    <a:pt x="0" y="216"/>
                  </a:cubicBezTo>
                  <a:cubicBezTo>
                    <a:pt x="0" y="256"/>
                    <a:pt x="32" y="288"/>
                    <a:pt x="72" y="288"/>
                  </a:cubicBezTo>
                  <a:cubicBezTo>
                    <a:pt x="208" y="288"/>
                    <a:pt x="208" y="288"/>
                    <a:pt x="208" y="288"/>
                  </a:cubicBezTo>
                  <a:cubicBezTo>
                    <a:pt x="208" y="245"/>
                    <a:pt x="208" y="245"/>
                    <a:pt x="208" y="245"/>
                  </a:cubicBezTo>
                  <a:cubicBezTo>
                    <a:pt x="72" y="245"/>
                    <a:pt x="72" y="245"/>
                    <a:pt x="72" y="245"/>
                  </a:cubicBezTo>
                  <a:cubicBezTo>
                    <a:pt x="56" y="245"/>
                    <a:pt x="43" y="232"/>
                    <a:pt x="43" y="216"/>
                  </a:cubicBezTo>
                  <a:cubicBezTo>
                    <a:pt x="43" y="166"/>
                    <a:pt x="43" y="166"/>
                    <a:pt x="43" y="166"/>
                  </a:cubicBezTo>
                  <a:cubicBezTo>
                    <a:pt x="180" y="166"/>
                    <a:pt x="180" y="166"/>
                    <a:pt x="180" y="166"/>
                  </a:cubicBezTo>
                  <a:cubicBezTo>
                    <a:pt x="180" y="123"/>
                    <a:pt x="180" y="123"/>
                    <a:pt x="180" y="123"/>
                  </a:cubicBezTo>
                  <a:cubicBezTo>
                    <a:pt x="43" y="123"/>
                    <a:pt x="43" y="123"/>
                    <a:pt x="43" y="123"/>
                  </a:cubicBezTo>
                  <a:cubicBezTo>
                    <a:pt x="43" y="72"/>
                    <a:pt x="43" y="72"/>
                    <a:pt x="43" y="72"/>
                  </a:cubicBezTo>
                  <a:cubicBezTo>
                    <a:pt x="43" y="56"/>
                    <a:pt x="56" y="44"/>
                    <a:pt x="72" y="44"/>
                  </a:cubicBez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8" name="Freeform 10"/>
            <p:cNvSpPr>
              <a:spLocks/>
            </p:cNvSpPr>
            <p:nvPr/>
          </p:nvSpPr>
          <p:spPr bwMode="auto">
            <a:xfrm>
              <a:off x="2110867" y="952348"/>
              <a:ext cx="282528" cy="390538"/>
            </a:xfrm>
            <a:custGeom>
              <a:avLst/>
              <a:gdLst>
                <a:gd name="T0" fmla="*/ 497 w 497"/>
                <a:gd name="T1" fmla="*/ 0 h 687"/>
                <a:gd name="T2" fmla="*/ 0 w 497"/>
                <a:gd name="T3" fmla="*/ 0 h 687"/>
                <a:gd name="T4" fmla="*/ 0 w 497"/>
                <a:gd name="T5" fmla="*/ 105 h 687"/>
                <a:gd name="T6" fmla="*/ 198 w 497"/>
                <a:gd name="T7" fmla="*/ 105 h 687"/>
                <a:gd name="T8" fmla="*/ 198 w 497"/>
                <a:gd name="T9" fmla="*/ 687 h 687"/>
                <a:gd name="T10" fmla="*/ 300 w 497"/>
                <a:gd name="T11" fmla="*/ 687 h 687"/>
                <a:gd name="T12" fmla="*/ 300 w 497"/>
                <a:gd name="T13" fmla="*/ 105 h 687"/>
                <a:gd name="T14" fmla="*/ 497 w 497"/>
                <a:gd name="T15" fmla="*/ 105 h 687"/>
                <a:gd name="T16" fmla="*/ 497 w 497"/>
                <a:gd name="T17" fmla="*/ 0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7" h="687">
                  <a:moveTo>
                    <a:pt x="497" y="0"/>
                  </a:moveTo>
                  <a:lnTo>
                    <a:pt x="0" y="0"/>
                  </a:lnTo>
                  <a:lnTo>
                    <a:pt x="0" y="105"/>
                  </a:lnTo>
                  <a:lnTo>
                    <a:pt x="198" y="105"/>
                  </a:lnTo>
                  <a:lnTo>
                    <a:pt x="198" y="687"/>
                  </a:lnTo>
                  <a:lnTo>
                    <a:pt x="300" y="687"/>
                  </a:lnTo>
                  <a:lnTo>
                    <a:pt x="300" y="105"/>
                  </a:lnTo>
                  <a:lnTo>
                    <a:pt x="497" y="105"/>
                  </a:lnTo>
                  <a:lnTo>
                    <a:pt x="497" y="0"/>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9" name="Freeform 11"/>
            <p:cNvSpPr>
              <a:spLocks/>
            </p:cNvSpPr>
            <p:nvPr/>
          </p:nvSpPr>
          <p:spPr bwMode="auto">
            <a:xfrm>
              <a:off x="2706620" y="952348"/>
              <a:ext cx="320047" cy="390538"/>
            </a:xfrm>
            <a:custGeom>
              <a:avLst/>
              <a:gdLst>
                <a:gd name="T0" fmla="*/ 155 w 238"/>
                <a:gd name="T1" fmla="*/ 288 h 288"/>
                <a:gd name="T2" fmla="*/ 238 w 238"/>
                <a:gd name="T3" fmla="*/ 206 h 288"/>
                <a:gd name="T4" fmla="*/ 155 w 238"/>
                <a:gd name="T5" fmla="*/ 123 h 288"/>
                <a:gd name="T6" fmla="*/ 83 w 238"/>
                <a:gd name="T7" fmla="*/ 123 h 288"/>
                <a:gd name="T8" fmla="*/ 43 w 238"/>
                <a:gd name="T9" fmla="*/ 83 h 288"/>
                <a:gd name="T10" fmla="*/ 83 w 238"/>
                <a:gd name="T11" fmla="*/ 44 h 288"/>
                <a:gd name="T12" fmla="*/ 223 w 238"/>
                <a:gd name="T13" fmla="*/ 44 h 288"/>
                <a:gd name="T14" fmla="*/ 223 w 238"/>
                <a:gd name="T15" fmla="*/ 0 h 288"/>
                <a:gd name="T16" fmla="*/ 83 w 238"/>
                <a:gd name="T17" fmla="*/ 0 h 288"/>
                <a:gd name="T18" fmla="*/ 0 w 238"/>
                <a:gd name="T19" fmla="*/ 83 h 288"/>
                <a:gd name="T20" fmla="*/ 83 w 238"/>
                <a:gd name="T21" fmla="*/ 166 h 288"/>
                <a:gd name="T22" fmla="*/ 155 w 238"/>
                <a:gd name="T23" fmla="*/ 166 h 288"/>
                <a:gd name="T24" fmla="*/ 194 w 238"/>
                <a:gd name="T25" fmla="*/ 206 h 288"/>
                <a:gd name="T26" fmla="*/ 155 w 238"/>
                <a:gd name="T27" fmla="*/ 245 h 288"/>
                <a:gd name="T28" fmla="*/ 14 w 238"/>
                <a:gd name="T29" fmla="*/ 245 h 288"/>
                <a:gd name="T30" fmla="*/ 14 w 238"/>
                <a:gd name="T31" fmla="*/ 288 h 288"/>
                <a:gd name="T32" fmla="*/ 155 w 238"/>
                <a:gd name="T33"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8" h="288">
                  <a:moveTo>
                    <a:pt x="155" y="288"/>
                  </a:moveTo>
                  <a:cubicBezTo>
                    <a:pt x="201" y="288"/>
                    <a:pt x="238" y="251"/>
                    <a:pt x="238" y="206"/>
                  </a:cubicBezTo>
                  <a:cubicBezTo>
                    <a:pt x="238" y="160"/>
                    <a:pt x="201" y="123"/>
                    <a:pt x="155" y="123"/>
                  </a:cubicBezTo>
                  <a:cubicBezTo>
                    <a:pt x="83" y="123"/>
                    <a:pt x="83" y="123"/>
                    <a:pt x="83" y="123"/>
                  </a:cubicBezTo>
                  <a:cubicBezTo>
                    <a:pt x="61" y="123"/>
                    <a:pt x="43" y="105"/>
                    <a:pt x="43" y="83"/>
                  </a:cubicBezTo>
                  <a:cubicBezTo>
                    <a:pt x="43" y="61"/>
                    <a:pt x="61" y="44"/>
                    <a:pt x="83" y="44"/>
                  </a:cubicBezTo>
                  <a:cubicBezTo>
                    <a:pt x="223" y="44"/>
                    <a:pt x="223" y="44"/>
                    <a:pt x="223" y="44"/>
                  </a:cubicBezTo>
                  <a:cubicBezTo>
                    <a:pt x="223" y="0"/>
                    <a:pt x="223" y="0"/>
                    <a:pt x="223" y="0"/>
                  </a:cubicBezTo>
                  <a:cubicBezTo>
                    <a:pt x="83" y="0"/>
                    <a:pt x="83" y="0"/>
                    <a:pt x="83" y="0"/>
                  </a:cubicBezTo>
                  <a:cubicBezTo>
                    <a:pt x="37" y="0"/>
                    <a:pt x="0" y="37"/>
                    <a:pt x="0" y="83"/>
                  </a:cubicBezTo>
                  <a:cubicBezTo>
                    <a:pt x="0" y="129"/>
                    <a:pt x="37" y="166"/>
                    <a:pt x="83" y="166"/>
                  </a:cubicBezTo>
                  <a:cubicBezTo>
                    <a:pt x="155" y="166"/>
                    <a:pt x="155" y="166"/>
                    <a:pt x="155" y="166"/>
                  </a:cubicBezTo>
                  <a:cubicBezTo>
                    <a:pt x="177" y="166"/>
                    <a:pt x="194" y="184"/>
                    <a:pt x="194" y="206"/>
                  </a:cubicBezTo>
                  <a:cubicBezTo>
                    <a:pt x="194" y="227"/>
                    <a:pt x="177" y="245"/>
                    <a:pt x="155" y="245"/>
                  </a:cubicBezTo>
                  <a:cubicBezTo>
                    <a:pt x="14" y="245"/>
                    <a:pt x="14" y="245"/>
                    <a:pt x="14" y="245"/>
                  </a:cubicBezTo>
                  <a:cubicBezTo>
                    <a:pt x="14" y="288"/>
                    <a:pt x="14" y="288"/>
                    <a:pt x="14" y="288"/>
                  </a:cubicBezTo>
                  <a:lnTo>
                    <a:pt x="155" y="28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0" name="Freeform 12"/>
            <p:cNvSpPr>
              <a:spLocks noEditPoints="1"/>
            </p:cNvSpPr>
            <p:nvPr/>
          </p:nvSpPr>
          <p:spPr bwMode="auto">
            <a:xfrm>
              <a:off x="3026666" y="923925"/>
              <a:ext cx="54005" cy="28423"/>
            </a:xfrm>
            <a:custGeom>
              <a:avLst/>
              <a:gdLst>
                <a:gd name="T0" fmla="*/ 24 w 95"/>
                <a:gd name="T1" fmla="*/ 50 h 50"/>
                <a:gd name="T2" fmla="*/ 14 w 95"/>
                <a:gd name="T3" fmla="*/ 50 h 50"/>
                <a:gd name="T4" fmla="*/ 14 w 95"/>
                <a:gd name="T5" fmla="*/ 9 h 50"/>
                <a:gd name="T6" fmla="*/ 0 w 95"/>
                <a:gd name="T7" fmla="*/ 9 h 50"/>
                <a:gd name="T8" fmla="*/ 0 w 95"/>
                <a:gd name="T9" fmla="*/ 0 h 50"/>
                <a:gd name="T10" fmla="*/ 38 w 95"/>
                <a:gd name="T11" fmla="*/ 0 h 50"/>
                <a:gd name="T12" fmla="*/ 38 w 95"/>
                <a:gd name="T13" fmla="*/ 9 h 50"/>
                <a:gd name="T14" fmla="*/ 24 w 95"/>
                <a:gd name="T15" fmla="*/ 9 h 50"/>
                <a:gd name="T16" fmla="*/ 24 w 95"/>
                <a:gd name="T17" fmla="*/ 50 h 50"/>
                <a:gd name="T18" fmla="*/ 69 w 95"/>
                <a:gd name="T19" fmla="*/ 38 h 50"/>
                <a:gd name="T20" fmla="*/ 73 w 95"/>
                <a:gd name="T21" fmla="*/ 28 h 50"/>
                <a:gd name="T22" fmla="*/ 85 w 95"/>
                <a:gd name="T23" fmla="*/ 0 h 50"/>
                <a:gd name="T24" fmla="*/ 95 w 95"/>
                <a:gd name="T25" fmla="*/ 0 h 50"/>
                <a:gd name="T26" fmla="*/ 95 w 95"/>
                <a:gd name="T27" fmla="*/ 50 h 50"/>
                <a:gd name="T28" fmla="*/ 85 w 95"/>
                <a:gd name="T29" fmla="*/ 50 h 50"/>
                <a:gd name="T30" fmla="*/ 85 w 95"/>
                <a:gd name="T31" fmla="*/ 26 h 50"/>
                <a:gd name="T32" fmla="*/ 85 w 95"/>
                <a:gd name="T33" fmla="*/ 16 h 50"/>
                <a:gd name="T34" fmla="*/ 83 w 95"/>
                <a:gd name="T35" fmla="*/ 23 h 50"/>
                <a:gd name="T36" fmla="*/ 73 w 95"/>
                <a:gd name="T37" fmla="*/ 50 h 50"/>
                <a:gd name="T38" fmla="*/ 66 w 95"/>
                <a:gd name="T39" fmla="*/ 50 h 50"/>
                <a:gd name="T40" fmla="*/ 57 w 95"/>
                <a:gd name="T41" fmla="*/ 23 h 50"/>
                <a:gd name="T42" fmla="*/ 54 w 95"/>
                <a:gd name="T43" fmla="*/ 16 h 50"/>
                <a:gd name="T44" fmla="*/ 54 w 95"/>
                <a:gd name="T45" fmla="*/ 26 h 50"/>
                <a:gd name="T46" fmla="*/ 54 w 95"/>
                <a:gd name="T47" fmla="*/ 50 h 50"/>
                <a:gd name="T48" fmla="*/ 45 w 95"/>
                <a:gd name="T49" fmla="*/ 50 h 50"/>
                <a:gd name="T50" fmla="*/ 45 w 95"/>
                <a:gd name="T51" fmla="*/ 0 h 50"/>
                <a:gd name="T52" fmla="*/ 54 w 95"/>
                <a:gd name="T53" fmla="*/ 0 h 50"/>
                <a:gd name="T54" fmla="*/ 66 w 95"/>
                <a:gd name="T55" fmla="*/ 28 h 50"/>
                <a:gd name="T56" fmla="*/ 69 w 95"/>
                <a:gd name="T57"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5" h="50">
                  <a:moveTo>
                    <a:pt x="24" y="50"/>
                  </a:moveTo>
                  <a:lnTo>
                    <a:pt x="14" y="50"/>
                  </a:lnTo>
                  <a:lnTo>
                    <a:pt x="14" y="9"/>
                  </a:lnTo>
                  <a:lnTo>
                    <a:pt x="0" y="9"/>
                  </a:lnTo>
                  <a:lnTo>
                    <a:pt x="0" y="0"/>
                  </a:lnTo>
                  <a:lnTo>
                    <a:pt x="38" y="0"/>
                  </a:lnTo>
                  <a:lnTo>
                    <a:pt x="38" y="9"/>
                  </a:lnTo>
                  <a:lnTo>
                    <a:pt x="24" y="9"/>
                  </a:lnTo>
                  <a:lnTo>
                    <a:pt x="24" y="50"/>
                  </a:lnTo>
                  <a:close/>
                  <a:moveTo>
                    <a:pt x="69" y="38"/>
                  </a:moveTo>
                  <a:lnTo>
                    <a:pt x="73" y="28"/>
                  </a:lnTo>
                  <a:lnTo>
                    <a:pt x="85" y="0"/>
                  </a:lnTo>
                  <a:lnTo>
                    <a:pt x="95" y="0"/>
                  </a:lnTo>
                  <a:lnTo>
                    <a:pt x="95" y="50"/>
                  </a:lnTo>
                  <a:lnTo>
                    <a:pt x="85" y="50"/>
                  </a:lnTo>
                  <a:lnTo>
                    <a:pt x="85" y="26"/>
                  </a:lnTo>
                  <a:lnTo>
                    <a:pt x="85" y="16"/>
                  </a:lnTo>
                  <a:lnTo>
                    <a:pt x="83" y="23"/>
                  </a:lnTo>
                  <a:lnTo>
                    <a:pt x="73" y="50"/>
                  </a:lnTo>
                  <a:lnTo>
                    <a:pt x="66" y="50"/>
                  </a:lnTo>
                  <a:lnTo>
                    <a:pt x="57" y="23"/>
                  </a:lnTo>
                  <a:lnTo>
                    <a:pt x="54" y="16"/>
                  </a:lnTo>
                  <a:lnTo>
                    <a:pt x="54" y="26"/>
                  </a:lnTo>
                  <a:lnTo>
                    <a:pt x="54" y="50"/>
                  </a:lnTo>
                  <a:lnTo>
                    <a:pt x="45" y="50"/>
                  </a:lnTo>
                  <a:lnTo>
                    <a:pt x="45" y="0"/>
                  </a:lnTo>
                  <a:lnTo>
                    <a:pt x="54" y="0"/>
                  </a:lnTo>
                  <a:lnTo>
                    <a:pt x="66" y="28"/>
                  </a:lnTo>
                  <a:lnTo>
                    <a:pt x="69" y="3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grpSp>
      <p:sp>
        <p:nvSpPr>
          <p:cNvPr id="2" name="Title 1"/>
          <p:cNvSpPr>
            <a:spLocks noGrp="1"/>
          </p:cNvSpPr>
          <p:nvPr>
            <p:ph type="ctrTitle"/>
          </p:nvPr>
        </p:nvSpPr>
        <p:spPr>
          <a:xfrm>
            <a:off x="990600" y="1984249"/>
            <a:ext cx="7924802" cy="1393825"/>
          </a:xfrm>
        </p:spPr>
        <p:txBody>
          <a:bodyPr>
            <a:noAutofit/>
          </a:bodyPr>
          <a:lstStyle>
            <a:lvl1pPr>
              <a:defRPr sz="3200"/>
            </a:lvl1pPr>
          </a:lstStyle>
          <a:p>
            <a:r>
              <a:rPr lang="ko-KR" altLang="en-US"/>
              <a:t>마스터 제목 스타일 편집</a:t>
            </a:r>
            <a:endParaRPr/>
          </a:p>
        </p:txBody>
      </p:sp>
      <p:sp>
        <p:nvSpPr>
          <p:cNvPr id="3" name="Subtitle 2"/>
          <p:cNvSpPr>
            <a:spLocks noGrp="1"/>
          </p:cNvSpPr>
          <p:nvPr>
            <p:ph type="subTitle" idx="1" hasCustomPrompt="1"/>
          </p:nvPr>
        </p:nvSpPr>
        <p:spPr>
          <a:xfrm>
            <a:off x="990600" y="3675888"/>
            <a:ext cx="5943601" cy="381000"/>
          </a:xfrm>
        </p:spPr>
        <p:txBody>
          <a:bodyPr>
            <a:noAutofit/>
          </a:bodyPr>
          <a:lstStyle>
            <a:lvl1pPr marL="0" indent="0" algn="l">
              <a:spcBef>
                <a:spcPts val="0"/>
              </a:spcBef>
              <a:buNone/>
              <a:defRPr>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a:t>Click to add presenter’s name</a:t>
            </a:r>
          </a:p>
        </p:txBody>
      </p:sp>
      <p:sp>
        <p:nvSpPr>
          <p:cNvPr id="5" name="Text Placeholder 4"/>
          <p:cNvSpPr>
            <a:spLocks noGrp="1"/>
          </p:cNvSpPr>
          <p:nvPr>
            <p:ph type="body" sz="quarter" idx="10" hasCustomPrompt="1"/>
          </p:nvPr>
        </p:nvSpPr>
        <p:spPr>
          <a:xfrm>
            <a:off x="990601" y="4105657"/>
            <a:ext cx="5943600" cy="301925"/>
          </a:xfrm>
        </p:spPr>
        <p:txBody>
          <a:bodyPr>
            <a:noAutofit/>
          </a:bodyPr>
          <a:lstStyle>
            <a:lvl1pPr marL="0" indent="0">
              <a:spcBef>
                <a:spcPts val="0"/>
              </a:spcBef>
              <a:buNone/>
              <a:defRPr sz="2000"/>
            </a:lvl1pPr>
            <a:lvl2pPr marL="0" indent="0">
              <a:spcBef>
                <a:spcPts val="0"/>
              </a:spcBef>
              <a:buNone/>
              <a:defRPr sz="2000"/>
            </a:lvl2pPr>
            <a:lvl3pPr marL="0" indent="0">
              <a:spcBef>
                <a:spcPts val="0"/>
              </a:spcBef>
              <a:buNone/>
              <a:defRPr sz="2000"/>
            </a:lvl3pPr>
            <a:lvl4pPr marL="0" indent="0">
              <a:spcBef>
                <a:spcPts val="0"/>
              </a:spcBef>
              <a:buNone/>
              <a:defRPr sz="2000"/>
            </a:lvl4pPr>
            <a:lvl5pPr marL="0" indent="0">
              <a:spcBef>
                <a:spcPts val="0"/>
              </a:spcBef>
              <a:buNone/>
              <a:defRPr sz="2000"/>
            </a:lvl5pPr>
            <a:lvl6pPr marL="0" indent="0">
              <a:spcBef>
                <a:spcPts val="0"/>
              </a:spcBef>
              <a:buNone/>
              <a:defRPr sz="2000"/>
            </a:lvl6pPr>
            <a:lvl7pPr marL="0" indent="0">
              <a:spcBef>
                <a:spcPts val="0"/>
              </a:spcBef>
              <a:buNone/>
              <a:defRPr sz="2000"/>
            </a:lvl7pPr>
            <a:lvl8pPr marL="0" indent="0">
              <a:spcBef>
                <a:spcPts val="0"/>
              </a:spcBef>
              <a:buNone/>
              <a:defRPr sz="2000"/>
            </a:lvl8pPr>
            <a:lvl9pPr marL="0" indent="0">
              <a:spcBef>
                <a:spcPts val="0"/>
              </a:spcBef>
              <a:buNone/>
              <a:defRPr sz="2000"/>
            </a:lvl9pPr>
          </a:lstStyle>
          <a:p>
            <a:r>
              <a:rPr/>
              <a:t>Click to add presenter’s title</a:t>
            </a:r>
          </a:p>
        </p:txBody>
      </p:sp>
    </p:spTree>
    <p:extLst>
      <p:ext uri="{BB962C8B-B14F-4D97-AF65-F5344CB8AC3E}">
        <p14:creationId xmlns:p14="http://schemas.microsoft.com/office/powerpoint/2010/main" val="511257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Blue with Name">
    <p:spTree>
      <p:nvGrpSpPr>
        <p:cNvPr id="1" name=""/>
        <p:cNvGrpSpPr/>
        <p:nvPr/>
      </p:nvGrpSpPr>
      <p:grpSpPr>
        <a:xfrm>
          <a:off x="0" y="0"/>
          <a:ext cx="0" cy="0"/>
          <a:chOff x="0" y="0"/>
          <a:chExt cx="0" cy="0"/>
        </a:xfrm>
      </p:grpSpPr>
      <p:grpSp>
        <p:nvGrpSpPr>
          <p:cNvPr id="22" name="Group 21"/>
          <p:cNvGrpSpPr/>
          <p:nvPr/>
        </p:nvGrpSpPr>
        <p:grpSpPr>
          <a:xfrm>
            <a:off x="0" y="4395834"/>
            <a:ext cx="9906000" cy="2462167"/>
            <a:chOff x="0" y="4395833"/>
            <a:chExt cx="9144000" cy="2462167"/>
          </a:xfrm>
        </p:grpSpPr>
        <p:sp>
          <p:nvSpPr>
            <p:cNvPr id="23" name="Right Triangle 22"/>
            <p:cNvSpPr/>
            <p:nvPr/>
          </p:nvSpPr>
          <p:spPr bwMode="auto">
            <a:xfrm>
              <a:off x="0" y="4943475"/>
              <a:ext cx="5953125" cy="1914525"/>
            </a:xfrm>
            <a:prstGeom prst="rtTriangle">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24" name="Right Triangle 23"/>
            <p:cNvSpPr/>
            <p:nvPr/>
          </p:nvSpPr>
          <p:spPr bwMode="auto">
            <a:xfrm flipH="1">
              <a:off x="1488008" y="4395833"/>
              <a:ext cx="7655992" cy="2462167"/>
            </a:xfrm>
            <a:prstGeom prst="rtTriangle">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25" name="Right Triangle 97"/>
            <p:cNvSpPr/>
            <p:nvPr/>
          </p:nvSpPr>
          <p:spPr bwMode="auto">
            <a:xfrm>
              <a:off x="1488008" y="6140008"/>
              <a:ext cx="4465117" cy="717991"/>
            </a:xfrm>
            <a:custGeom>
              <a:avLst/>
              <a:gdLst/>
              <a:ahLst/>
              <a:cxnLst/>
              <a:rect l="l" t="t" r="r" b="b"/>
              <a:pathLst>
                <a:path w="4465117" h="717991">
                  <a:moveTo>
                    <a:pt x="2232559" y="0"/>
                  </a:moveTo>
                  <a:lnTo>
                    <a:pt x="4465117" y="717991"/>
                  </a:lnTo>
                  <a:lnTo>
                    <a:pt x="0" y="717991"/>
                  </a:lnTo>
                  <a:close/>
                </a:path>
              </a:pathLst>
            </a:custGeom>
            <a:solidFill>
              <a:srgbClr val="E9F2F5"/>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26" name="Right Triangle 25"/>
            <p:cNvSpPr/>
            <p:nvPr/>
          </p:nvSpPr>
          <p:spPr bwMode="auto">
            <a:xfrm flipH="1">
              <a:off x="3190875" y="4943474"/>
              <a:ext cx="5953125" cy="1914525"/>
            </a:xfrm>
            <a:prstGeom prst="rtTriangle">
              <a:avLst/>
            </a:prstGeom>
            <a:solidFill>
              <a:srgbClr val="A3C9CD"/>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27" name="Right Triangle 89"/>
            <p:cNvSpPr/>
            <p:nvPr/>
          </p:nvSpPr>
          <p:spPr bwMode="auto">
            <a:xfrm>
              <a:off x="3190875" y="6413831"/>
              <a:ext cx="2762247" cy="444169"/>
            </a:xfrm>
            <a:custGeom>
              <a:avLst/>
              <a:gdLst/>
              <a:ahLst/>
              <a:cxnLst/>
              <a:rect l="l" t="t" r="r" b="b"/>
              <a:pathLst>
                <a:path w="2762247" h="444169">
                  <a:moveTo>
                    <a:pt x="1381124" y="0"/>
                  </a:moveTo>
                  <a:lnTo>
                    <a:pt x="2762247" y="444169"/>
                  </a:lnTo>
                  <a:lnTo>
                    <a:pt x="0" y="444169"/>
                  </a:lnTo>
                  <a:close/>
                </a:path>
              </a:pathLst>
            </a:custGeom>
            <a:solidFill>
              <a:srgbClr val="BCD4D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grpSp>
      <p:grpSp>
        <p:nvGrpSpPr>
          <p:cNvPr id="20" name="Group 19"/>
          <p:cNvGrpSpPr/>
          <p:nvPr/>
        </p:nvGrpSpPr>
        <p:grpSpPr>
          <a:xfrm>
            <a:off x="991048" y="923926"/>
            <a:ext cx="2346346" cy="428625"/>
            <a:chOff x="914813" y="923925"/>
            <a:chExt cx="2165858" cy="428625"/>
          </a:xfrm>
        </p:grpSpPr>
        <p:sp>
          <p:nvSpPr>
            <p:cNvPr id="21" name="Freeform 5"/>
            <p:cNvSpPr>
              <a:spLocks/>
            </p:cNvSpPr>
            <p:nvPr/>
          </p:nvSpPr>
          <p:spPr bwMode="auto">
            <a:xfrm>
              <a:off x="1626533" y="952348"/>
              <a:ext cx="333690" cy="400202"/>
            </a:xfrm>
            <a:custGeom>
              <a:avLst/>
              <a:gdLst>
                <a:gd name="T0" fmla="*/ 43 w 248"/>
                <a:gd name="T1" fmla="*/ 65 h 295"/>
                <a:gd name="T2" fmla="*/ 64 w 248"/>
                <a:gd name="T3" fmla="*/ 44 h 295"/>
                <a:gd name="T4" fmla="*/ 158 w 248"/>
                <a:gd name="T5" fmla="*/ 44 h 295"/>
                <a:gd name="T6" fmla="*/ 192 w 248"/>
                <a:gd name="T7" fmla="*/ 67 h 295"/>
                <a:gd name="T8" fmla="*/ 171 w 248"/>
                <a:gd name="T9" fmla="*/ 113 h 295"/>
                <a:gd name="T10" fmla="*/ 98 w 248"/>
                <a:gd name="T11" fmla="*/ 140 h 295"/>
                <a:gd name="T12" fmla="*/ 67 w 248"/>
                <a:gd name="T13" fmla="*/ 204 h 295"/>
                <a:gd name="T14" fmla="*/ 94 w 248"/>
                <a:gd name="T15" fmla="*/ 234 h 295"/>
                <a:gd name="T16" fmla="*/ 230 w 248"/>
                <a:gd name="T17" fmla="*/ 295 h 295"/>
                <a:gd name="T18" fmla="*/ 230 w 248"/>
                <a:gd name="T19" fmla="*/ 248 h 295"/>
                <a:gd name="T20" fmla="*/ 111 w 248"/>
                <a:gd name="T21" fmla="*/ 195 h 295"/>
                <a:gd name="T22" fmla="*/ 107 w 248"/>
                <a:gd name="T23" fmla="*/ 190 h 295"/>
                <a:gd name="T24" fmla="*/ 112 w 248"/>
                <a:gd name="T25" fmla="*/ 179 h 295"/>
                <a:gd name="T26" fmla="*/ 186 w 248"/>
                <a:gd name="T27" fmla="*/ 154 h 295"/>
                <a:gd name="T28" fmla="*/ 232 w 248"/>
                <a:gd name="T29" fmla="*/ 51 h 295"/>
                <a:gd name="T30" fmla="*/ 158 w 248"/>
                <a:gd name="T31" fmla="*/ 0 h 295"/>
                <a:gd name="T32" fmla="*/ 64 w 248"/>
                <a:gd name="T33" fmla="*/ 0 h 295"/>
                <a:gd name="T34" fmla="*/ 0 w 248"/>
                <a:gd name="T35" fmla="*/ 65 h 295"/>
                <a:gd name="T36" fmla="*/ 0 w 248"/>
                <a:gd name="T37" fmla="*/ 288 h 295"/>
                <a:gd name="T38" fmla="*/ 43 w 248"/>
                <a:gd name="T39" fmla="*/ 288 h 295"/>
                <a:gd name="T40" fmla="*/ 43 w 248"/>
                <a:gd name="T41" fmla="*/ 6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8" h="295">
                  <a:moveTo>
                    <a:pt x="43" y="65"/>
                  </a:moveTo>
                  <a:cubicBezTo>
                    <a:pt x="43" y="53"/>
                    <a:pt x="52" y="44"/>
                    <a:pt x="64" y="44"/>
                  </a:cubicBezTo>
                  <a:cubicBezTo>
                    <a:pt x="158" y="44"/>
                    <a:pt x="158" y="44"/>
                    <a:pt x="158" y="44"/>
                  </a:cubicBezTo>
                  <a:cubicBezTo>
                    <a:pt x="172" y="44"/>
                    <a:pt x="186" y="52"/>
                    <a:pt x="192" y="67"/>
                  </a:cubicBezTo>
                  <a:cubicBezTo>
                    <a:pt x="199" y="85"/>
                    <a:pt x="189" y="106"/>
                    <a:pt x="171" y="113"/>
                  </a:cubicBezTo>
                  <a:cubicBezTo>
                    <a:pt x="98" y="140"/>
                    <a:pt x="98" y="140"/>
                    <a:pt x="98" y="140"/>
                  </a:cubicBezTo>
                  <a:cubicBezTo>
                    <a:pt x="72" y="149"/>
                    <a:pt x="58" y="178"/>
                    <a:pt x="67" y="204"/>
                  </a:cubicBezTo>
                  <a:cubicBezTo>
                    <a:pt x="72" y="218"/>
                    <a:pt x="82" y="228"/>
                    <a:pt x="94" y="234"/>
                  </a:cubicBezTo>
                  <a:cubicBezTo>
                    <a:pt x="230" y="295"/>
                    <a:pt x="230" y="295"/>
                    <a:pt x="230" y="295"/>
                  </a:cubicBezTo>
                  <a:cubicBezTo>
                    <a:pt x="230" y="248"/>
                    <a:pt x="230" y="248"/>
                    <a:pt x="230" y="248"/>
                  </a:cubicBezTo>
                  <a:cubicBezTo>
                    <a:pt x="111" y="195"/>
                    <a:pt x="111" y="195"/>
                    <a:pt x="111" y="195"/>
                  </a:cubicBezTo>
                  <a:cubicBezTo>
                    <a:pt x="109" y="195"/>
                    <a:pt x="107" y="193"/>
                    <a:pt x="107" y="190"/>
                  </a:cubicBezTo>
                  <a:cubicBezTo>
                    <a:pt x="105" y="186"/>
                    <a:pt x="107" y="181"/>
                    <a:pt x="112" y="179"/>
                  </a:cubicBezTo>
                  <a:cubicBezTo>
                    <a:pt x="186" y="154"/>
                    <a:pt x="186" y="154"/>
                    <a:pt x="186" y="154"/>
                  </a:cubicBezTo>
                  <a:cubicBezTo>
                    <a:pt x="227" y="138"/>
                    <a:pt x="248" y="92"/>
                    <a:pt x="232" y="51"/>
                  </a:cubicBezTo>
                  <a:cubicBezTo>
                    <a:pt x="220" y="20"/>
                    <a:pt x="190" y="0"/>
                    <a:pt x="158" y="0"/>
                  </a:cubicBezTo>
                  <a:cubicBezTo>
                    <a:pt x="64" y="0"/>
                    <a:pt x="64" y="0"/>
                    <a:pt x="64" y="0"/>
                  </a:cubicBezTo>
                  <a:cubicBezTo>
                    <a:pt x="29" y="0"/>
                    <a:pt x="0" y="29"/>
                    <a:pt x="0" y="65"/>
                  </a:cubicBezTo>
                  <a:cubicBezTo>
                    <a:pt x="0" y="288"/>
                    <a:pt x="0" y="288"/>
                    <a:pt x="0" y="288"/>
                  </a:cubicBezTo>
                  <a:cubicBezTo>
                    <a:pt x="43" y="288"/>
                    <a:pt x="43" y="288"/>
                    <a:pt x="43" y="288"/>
                  </a:cubicBezTo>
                  <a:lnTo>
                    <a:pt x="43" y="65"/>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8" name="Rectangle 6"/>
            <p:cNvSpPr>
              <a:spLocks noChangeArrowheads="1"/>
            </p:cNvSpPr>
            <p:nvPr/>
          </p:nvSpPr>
          <p:spPr bwMode="auto">
            <a:xfrm>
              <a:off x="2004564" y="952348"/>
              <a:ext cx="57415" cy="390538"/>
            </a:xfrm>
            <a:prstGeom prst="rect">
              <a:avLst/>
            </a:pr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9" name="Freeform 7"/>
            <p:cNvSpPr>
              <a:spLocks/>
            </p:cNvSpPr>
            <p:nvPr/>
          </p:nvSpPr>
          <p:spPr bwMode="auto">
            <a:xfrm>
              <a:off x="914813" y="952348"/>
              <a:ext cx="348470" cy="390538"/>
            </a:xfrm>
            <a:custGeom>
              <a:avLst/>
              <a:gdLst>
                <a:gd name="T0" fmla="*/ 214 w 259"/>
                <a:gd name="T1" fmla="*/ 0 h 288"/>
                <a:gd name="T2" fmla="*/ 137 w 259"/>
                <a:gd name="T3" fmla="*/ 240 h 288"/>
                <a:gd name="T4" fmla="*/ 130 w 259"/>
                <a:gd name="T5" fmla="*/ 245 h 288"/>
                <a:gd name="T6" fmla="*/ 123 w 259"/>
                <a:gd name="T7" fmla="*/ 240 h 288"/>
                <a:gd name="T8" fmla="*/ 45 w 259"/>
                <a:gd name="T9" fmla="*/ 0 h 288"/>
                <a:gd name="T10" fmla="*/ 0 w 259"/>
                <a:gd name="T11" fmla="*/ 0 h 288"/>
                <a:gd name="T12" fmla="*/ 82 w 259"/>
                <a:gd name="T13" fmla="*/ 254 h 288"/>
                <a:gd name="T14" fmla="*/ 130 w 259"/>
                <a:gd name="T15" fmla="*/ 288 h 288"/>
                <a:gd name="T16" fmla="*/ 178 w 259"/>
                <a:gd name="T17" fmla="*/ 254 h 288"/>
                <a:gd name="T18" fmla="*/ 259 w 259"/>
                <a:gd name="T19" fmla="*/ 0 h 288"/>
                <a:gd name="T20" fmla="*/ 214 w 259"/>
                <a:gd name="T2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214" y="0"/>
                  </a:moveTo>
                  <a:cubicBezTo>
                    <a:pt x="137" y="240"/>
                    <a:pt x="137" y="240"/>
                    <a:pt x="137" y="240"/>
                  </a:cubicBezTo>
                  <a:cubicBezTo>
                    <a:pt x="136" y="243"/>
                    <a:pt x="133" y="245"/>
                    <a:pt x="130" y="245"/>
                  </a:cubicBezTo>
                  <a:cubicBezTo>
                    <a:pt x="127" y="245"/>
                    <a:pt x="124" y="243"/>
                    <a:pt x="123" y="240"/>
                  </a:cubicBezTo>
                  <a:cubicBezTo>
                    <a:pt x="45" y="0"/>
                    <a:pt x="45" y="0"/>
                    <a:pt x="45" y="0"/>
                  </a:cubicBezTo>
                  <a:cubicBezTo>
                    <a:pt x="0" y="0"/>
                    <a:pt x="0" y="0"/>
                    <a:pt x="0" y="0"/>
                  </a:cubicBezTo>
                  <a:cubicBezTo>
                    <a:pt x="82" y="254"/>
                    <a:pt x="82" y="254"/>
                    <a:pt x="82" y="254"/>
                  </a:cubicBezTo>
                  <a:cubicBezTo>
                    <a:pt x="89" y="275"/>
                    <a:pt x="108" y="288"/>
                    <a:pt x="130" y="288"/>
                  </a:cubicBezTo>
                  <a:cubicBezTo>
                    <a:pt x="151" y="288"/>
                    <a:pt x="171" y="275"/>
                    <a:pt x="178" y="254"/>
                  </a:cubicBezTo>
                  <a:cubicBezTo>
                    <a:pt x="259" y="0"/>
                    <a:pt x="259" y="0"/>
                    <a:pt x="259" y="0"/>
                  </a:cubicBezTo>
                  <a:lnTo>
                    <a:pt x="214" y="0"/>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0" name="Freeform 8"/>
            <p:cNvSpPr>
              <a:spLocks/>
            </p:cNvSpPr>
            <p:nvPr/>
          </p:nvSpPr>
          <p:spPr bwMode="auto">
            <a:xfrm>
              <a:off x="2350191" y="952348"/>
              <a:ext cx="348470" cy="390538"/>
            </a:xfrm>
            <a:custGeom>
              <a:avLst/>
              <a:gdLst>
                <a:gd name="T0" fmla="*/ 46 w 259"/>
                <a:gd name="T1" fmla="*/ 288 h 288"/>
                <a:gd name="T2" fmla="*/ 123 w 259"/>
                <a:gd name="T3" fmla="*/ 49 h 288"/>
                <a:gd name="T4" fmla="*/ 130 w 259"/>
                <a:gd name="T5" fmla="*/ 44 h 288"/>
                <a:gd name="T6" fmla="*/ 137 w 259"/>
                <a:gd name="T7" fmla="*/ 49 h 288"/>
                <a:gd name="T8" fmla="*/ 214 w 259"/>
                <a:gd name="T9" fmla="*/ 288 h 288"/>
                <a:gd name="T10" fmla="*/ 259 w 259"/>
                <a:gd name="T11" fmla="*/ 288 h 288"/>
                <a:gd name="T12" fmla="*/ 178 w 259"/>
                <a:gd name="T13" fmla="*/ 35 h 288"/>
                <a:gd name="T14" fmla="*/ 130 w 259"/>
                <a:gd name="T15" fmla="*/ 0 h 288"/>
                <a:gd name="T16" fmla="*/ 82 w 259"/>
                <a:gd name="T17" fmla="*/ 35 h 288"/>
                <a:gd name="T18" fmla="*/ 0 w 259"/>
                <a:gd name="T19" fmla="*/ 288 h 288"/>
                <a:gd name="T20" fmla="*/ 46 w 259"/>
                <a:gd name="T21"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46" y="288"/>
                  </a:moveTo>
                  <a:cubicBezTo>
                    <a:pt x="123" y="49"/>
                    <a:pt x="123" y="49"/>
                    <a:pt x="123" y="49"/>
                  </a:cubicBezTo>
                  <a:cubicBezTo>
                    <a:pt x="124" y="46"/>
                    <a:pt x="127" y="44"/>
                    <a:pt x="130" y="44"/>
                  </a:cubicBezTo>
                  <a:cubicBezTo>
                    <a:pt x="133" y="44"/>
                    <a:pt x="136" y="45"/>
                    <a:pt x="137" y="49"/>
                  </a:cubicBezTo>
                  <a:cubicBezTo>
                    <a:pt x="214" y="288"/>
                    <a:pt x="214" y="288"/>
                    <a:pt x="214" y="288"/>
                  </a:cubicBezTo>
                  <a:cubicBezTo>
                    <a:pt x="259" y="288"/>
                    <a:pt x="259" y="288"/>
                    <a:pt x="259" y="288"/>
                  </a:cubicBezTo>
                  <a:cubicBezTo>
                    <a:pt x="178" y="35"/>
                    <a:pt x="178" y="35"/>
                    <a:pt x="178" y="35"/>
                  </a:cubicBezTo>
                  <a:cubicBezTo>
                    <a:pt x="171" y="14"/>
                    <a:pt x="151" y="0"/>
                    <a:pt x="130" y="0"/>
                  </a:cubicBezTo>
                  <a:cubicBezTo>
                    <a:pt x="108" y="0"/>
                    <a:pt x="89" y="14"/>
                    <a:pt x="82" y="35"/>
                  </a:cubicBezTo>
                  <a:cubicBezTo>
                    <a:pt x="0" y="288"/>
                    <a:pt x="0" y="288"/>
                    <a:pt x="0" y="288"/>
                  </a:cubicBezTo>
                  <a:lnTo>
                    <a:pt x="46" y="28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1" name="Freeform 9"/>
            <p:cNvSpPr>
              <a:spLocks/>
            </p:cNvSpPr>
            <p:nvPr/>
          </p:nvSpPr>
          <p:spPr bwMode="auto">
            <a:xfrm>
              <a:off x="1286022" y="952348"/>
              <a:ext cx="279686" cy="390538"/>
            </a:xfrm>
            <a:custGeom>
              <a:avLst/>
              <a:gdLst>
                <a:gd name="T0" fmla="*/ 72 w 208"/>
                <a:gd name="T1" fmla="*/ 44 h 288"/>
                <a:gd name="T2" fmla="*/ 208 w 208"/>
                <a:gd name="T3" fmla="*/ 44 h 288"/>
                <a:gd name="T4" fmla="*/ 208 w 208"/>
                <a:gd name="T5" fmla="*/ 0 h 288"/>
                <a:gd name="T6" fmla="*/ 72 w 208"/>
                <a:gd name="T7" fmla="*/ 0 h 288"/>
                <a:gd name="T8" fmla="*/ 0 w 208"/>
                <a:gd name="T9" fmla="*/ 72 h 288"/>
                <a:gd name="T10" fmla="*/ 0 w 208"/>
                <a:gd name="T11" fmla="*/ 216 h 288"/>
                <a:gd name="T12" fmla="*/ 72 w 208"/>
                <a:gd name="T13" fmla="*/ 288 h 288"/>
                <a:gd name="T14" fmla="*/ 208 w 208"/>
                <a:gd name="T15" fmla="*/ 288 h 288"/>
                <a:gd name="T16" fmla="*/ 208 w 208"/>
                <a:gd name="T17" fmla="*/ 245 h 288"/>
                <a:gd name="T18" fmla="*/ 72 w 208"/>
                <a:gd name="T19" fmla="*/ 245 h 288"/>
                <a:gd name="T20" fmla="*/ 43 w 208"/>
                <a:gd name="T21" fmla="*/ 216 h 288"/>
                <a:gd name="T22" fmla="*/ 43 w 208"/>
                <a:gd name="T23" fmla="*/ 166 h 288"/>
                <a:gd name="T24" fmla="*/ 180 w 208"/>
                <a:gd name="T25" fmla="*/ 166 h 288"/>
                <a:gd name="T26" fmla="*/ 180 w 208"/>
                <a:gd name="T27" fmla="*/ 123 h 288"/>
                <a:gd name="T28" fmla="*/ 43 w 208"/>
                <a:gd name="T29" fmla="*/ 123 h 288"/>
                <a:gd name="T30" fmla="*/ 43 w 208"/>
                <a:gd name="T31" fmla="*/ 72 h 288"/>
                <a:gd name="T32" fmla="*/ 72 w 208"/>
                <a:gd name="T33" fmla="*/ 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288">
                  <a:moveTo>
                    <a:pt x="72" y="44"/>
                  </a:moveTo>
                  <a:cubicBezTo>
                    <a:pt x="208" y="44"/>
                    <a:pt x="208" y="44"/>
                    <a:pt x="208" y="44"/>
                  </a:cubicBezTo>
                  <a:cubicBezTo>
                    <a:pt x="208" y="0"/>
                    <a:pt x="208" y="0"/>
                    <a:pt x="208" y="0"/>
                  </a:cubicBezTo>
                  <a:cubicBezTo>
                    <a:pt x="72" y="0"/>
                    <a:pt x="72" y="0"/>
                    <a:pt x="72" y="0"/>
                  </a:cubicBezTo>
                  <a:cubicBezTo>
                    <a:pt x="32" y="0"/>
                    <a:pt x="0" y="33"/>
                    <a:pt x="0" y="72"/>
                  </a:cubicBezTo>
                  <a:cubicBezTo>
                    <a:pt x="0" y="216"/>
                    <a:pt x="0" y="216"/>
                    <a:pt x="0" y="216"/>
                  </a:cubicBezTo>
                  <a:cubicBezTo>
                    <a:pt x="0" y="256"/>
                    <a:pt x="32" y="288"/>
                    <a:pt x="72" y="288"/>
                  </a:cubicBezTo>
                  <a:cubicBezTo>
                    <a:pt x="208" y="288"/>
                    <a:pt x="208" y="288"/>
                    <a:pt x="208" y="288"/>
                  </a:cubicBezTo>
                  <a:cubicBezTo>
                    <a:pt x="208" y="245"/>
                    <a:pt x="208" y="245"/>
                    <a:pt x="208" y="245"/>
                  </a:cubicBezTo>
                  <a:cubicBezTo>
                    <a:pt x="72" y="245"/>
                    <a:pt x="72" y="245"/>
                    <a:pt x="72" y="245"/>
                  </a:cubicBezTo>
                  <a:cubicBezTo>
                    <a:pt x="56" y="245"/>
                    <a:pt x="43" y="232"/>
                    <a:pt x="43" y="216"/>
                  </a:cubicBezTo>
                  <a:cubicBezTo>
                    <a:pt x="43" y="166"/>
                    <a:pt x="43" y="166"/>
                    <a:pt x="43" y="166"/>
                  </a:cubicBezTo>
                  <a:cubicBezTo>
                    <a:pt x="180" y="166"/>
                    <a:pt x="180" y="166"/>
                    <a:pt x="180" y="166"/>
                  </a:cubicBezTo>
                  <a:cubicBezTo>
                    <a:pt x="180" y="123"/>
                    <a:pt x="180" y="123"/>
                    <a:pt x="180" y="123"/>
                  </a:cubicBezTo>
                  <a:cubicBezTo>
                    <a:pt x="43" y="123"/>
                    <a:pt x="43" y="123"/>
                    <a:pt x="43" y="123"/>
                  </a:cubicBezTo>
                  <a:cubicBezTo>
                    <a:pt x="43" y="72"/>
                    <a:pt x="43" y="72"/>
                    <a:pt x="43" y="72"/>
                  </a:cubicBezTo>
                  <a:cubicBezTo>
                    <a:pt x="43" y="56"/>
                    <a:pt x="56" y="44"/>
                    <a:pt x="72" y="44"/>
                  </a:cubicBez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2" name="Freeform 10"/>
            <p:cNvSpPr>
              <a:spLocks/>
            </p:cNvSpPr>
            <p:nvPr/>
          </p:nvSpPr>
          <p:spPr bwMode="auto">
            <a:xfrm>
              <a:off x="2110867" y="952348"/>
              <a:ext cx="282528" cy="390538"/>
            </a:xfrm>
            <a:custGeom>
              <a:avLst/>
              <a:gdLst>
                <a:gd name="T0" fmla="*/ 497 w 497"/>
                <a:gd name="T1" fmla="*/ 0 h 687"/>
                <a:gd name="T2" fmla="*/ 0 w 497"/>
                <a:gd name="T3" fmla="*/ 0 h 687"/>
                <a:gd name="T4" fmla="*/ 0 w 497"/>
                <a:gd name="T5" fmla="*/ 105 h 687"/>
                <a:gd name="T6" fmla="*/ 198 w 497"/>
                <a:gd name="T7" fmla="*/ 105 h 687"/>
                <a:gd name="T8" fmla="*/ 198 w 497"/>
                <a:gd name="T9" fmla="*/ 687 h 687"/>
                <a:gd name="T10" fmla="*/ 300 w 497"/>
                <a:gd name="T11" fmla="*/ 687 h 687"/>
                <a:gd name="T12" fmla="*/ 300 w 497"/>
                <a:gd name="T13" fmla="*/ 105 h 687"/>
                <a:gd name="T14" fmla="*/ 497 w 497"/>
                <a:gd name="T15" fmla="*/ 105 h 687"/>
                <a:gd name="T16" fmla="*/ 497 w 497"/>
                <a:gd name="T17" fmla="*/ 0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7" h="687">
                  <a:moveTo>
                    <a:pt x="497" y="0"/>
                  </a:moveTo>
                  <a:lnTo>
                    <a:pt x="0" y="0"/>
                  </a:lnTo>
                  <a:lnTo>
                    <a:pt x="0" y="105"/>
                  </a:lnTo>
                  <a:lnTo>
                    <a:pt x="198" y="105"/>
                  </a:lnTo>
                  <a:lnTo>
                    <a:pt x="198" y="687"/>
                  </a:lnTo>
                  <a:lnTo>
                    <a:pt x="300" y="687"/>
                  </a:lnTo>
                  <a:lnTo>
                    <a:pt x="300" y="105"/>
                  </a:lnTo>
                  <a:lnTo>
                    <a:pt x="497" y="105"/>
                  </a:lnTo>
                  <a:lnTo>
                    <a:pt x="497" y="0"/>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3" name="Freeform 11"/>
            <p:cNvSpPr>
              <a:spLocks/>
            </p:cNvSpPr>
            <p:nvPr/>
          </p:nvSpPr>
          <p:spPr bwMode="auto">
            <a:xfrm>
              <a:off x="2706620" y="952348"/>
              <a:ext cx="320047" cy="390538"/>
            </a:xfrm>
            <a:custGeom>
              <a:avLst/>
              <a:gdLst>
                <a:gd name="T0" fmla="*/ 155 w 238"/>
                <a:gd name="T1" fmla="*/ 288 h 288"/>
                <a:gd name="T2" fmla="*/ 238 w 238"/>
                <a:gd name="T3" fmla="*/ 206 h 288"/>
                <a:gd name="T4" fmla="*/ 155 w 238"/>
                <a:gd name="T5" fmla="*/ 123 h 288"/>
                <a:gd name="T6" fmla="*/ 83 w 238"/>
                <a:gd name="T7" fmla="*/ 123 h 288"/>
                <a:gd name="T8" fmla="*/ 43 w 238"/>
                <a:gd name="T9" fmla="*/ 83 h 288"/>
                <a:gd name="T10" fmla="*/ 83 w 238"/>
                <a:gd name="T11" fmla="*/ 44 h 288"/>
                <a:gd name="T12" fmla="*/ 223 w 238"/>
                <a:gd name="T13" fmla="*/ 44 h 288"/>
                <a:gd name="T14" fmla="*/ 223 w 238"/>
                <a:gd name="T15" fmla="*/ 0 h 288"/>
                <a:gd name="T16" fmla="*/ 83 w 238"/>
                <a:gd name="T17" fmla="*/ 0 h 288"/>
                <a:gd name="T18" fmla="*/ 0 w 238"/>
                <a:gd name="T19" fmla="*/ 83 h 288"/>
                <a:gd name="T20" fmla="*/ 83 w 238"/>
                <a:gd name="T21" fmla="*/ 166 h 288"/>
                <a:gd name="T22" fmla="*/ 155 w 238"/>
                <a:gd name="T23" fmla="*/ 166 h 288"/>
                <a:gd name="T24" fmla="*/ 194 w 238"/>
                <a:gd name="T25" fmla="*/ 206 h 288"/>
                <a:gd name="T26" fmla="*/ 155 w 238"/>
                <a:gd name="T27" fmla="*/ 245 h 288"/>
                <a:gd name="T28" fmla="*/ 14 w 238"/>
                <a:gd name="T29" fmla="*/ 245 h 288"/>
                <a:gd name="T30" fmla="*/ 14 w 238"/>
                <a:gd name="T31" fmla="*/ 288 h 288"/>
                <a:gd name="T32" fmla="*/ 155 w 238"/>
                <a:gd name="T33"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8" h="288">
                  <a:moveTo>
                    <a:pt x="155" y="288"/>
                  </a:moveTo>
                  <a:cubicBezTo>
                    <a:pt x="201" y="288"/>
                    <a:pt x="238" y="251"/>
                    <a:pt x="238" y="206"/>
                  </a:cubicBezTo>
                  <a:cubicBezTo>
                    <a:pt x="238" y="160"/>
                    <a:pt x="201" y="123"/>
                    <a:pt x="155" y="123"/>
                  </a:cubicBezTo>
                  <a:cubicBezTo>
                    <a:pt x="83" y="123"/>
                    <a:pt x="83" y="123"/>
                    <a:pt x="83" y="123"/>
                  </a:cubicBezTo>
                  <a:cubicBezTo>
                    <a:pt x="61" y="123"/>
                    <a:pt x="43" y="105"/>
                    <a:pt x="43" y="83"/>
                  </a:cubicBezTo>
                  <a:cubicBezTo>
                    <a:pt x="43" y="61"/>
                    <a:pt x="61" y="44"/>
                    <a:pt x="83" y="44"/>
                  </a:cubicBezTo>
                  <a:cubicBezTo>
                    <a:pt x="223" y="44"/>
                    <a:pt x="223" y="44"/>
                    <a:pt x="223" y="44"/>
                  </a:cubicBezTo>
                  <a:cubicBezTo>
                    <a:pt x="223" y="0"/>
                    <a:pt x="223" y="0"/>
                    <a:pt x="223" y="0"/>
                  </a:cubicBezTo>
                  <a:cubicBezTo>
                    <a:pt x="83" y="0"/>
                    <a:pt x="83" y="0"/>
                    <a:pt x="83" y="0"/>
                  </a:cubicBezTo>
                  <a:cubicBezTo>
                    <a:pt x="37" y="0"/>
                    <a:pt x="0" y="37"/>
                    <a:pt x="0" y="83"/>
                  </a:cubicBezTo>
                  <a:cubicBezTo>
                    <a:pt x="0" y="129"/>
                    <a:pt x="37" y="166"/>
                    <a:pt x="83" y="166"/>
                  </a:cubicBezTo>
                  <a:cubicBezTo>
                    <a:pt x="155" y="166"/>
                    <a:pt x="155" y="166"/>
                    <a:pt x="155" y="166"/>
                  </a:cubicBezTo>
                  <a:cubicBezTo>
                    <a:pt x="177" y="166"/>
                    <a:pt x="194" y="184"/>
                    <a:pt x="194" y="206"/>
                  </a:cubicBezTo>
                  <a:cubicBezTo>
                    <a:pt x="194" y="227"/>
                    <a:pt x="177" y="245"/>
                    <a:pt x="155" y="245"/>
                  </a:cubicBezTo>
                  <a:cubicBezTo>
                    <a:pt x="14" y="245"/>
                    <a:pt x="14" y="245"/>
                    <a:pt x="14" y="245"/>
                  </a:cubicBezTo>
                  <a:cubicBezTo>
                    <a:pt x="14" y="288"/>
                    <a:pt x="14" y="288"/>
                    <a:pt x="14" y="288"/>
                  </a:cubicBezTo>
                  <a:lnTo>
                    <a:pt x="155" y="28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4" name="Freeform 12"/>
            <p:cNvSpPr>
              <a:spLocks noEditPoints="1"/>
            </p:cNvSpPr>
            <p:nvPr/>
          </p:nvSpPr>
          <p:spPr bwMode="auto">
            <a:xfrm>
              <a:off x="3026666" y="923925"/>
              <a:ext cx="54005" cy="28423"/>
            </a:xfrm>
            <a:custGeom>
              <a:avLst/>
              <a:gdLst>
                <a:gd name="T0" fmla="*/ 24 w 95"/>
                <a:gd name="T1" fmla="*/ 50 h 50"/>
                <a:gd name="T2" fmla="*/ 14 w 95"/>
                <a:gd name="T3" fmla="*/ 50 h 50"/>
                <a:gd name="T4" fmla="*/ 14 w 95"/>
                <a:gd name="T5" fmla="*/ 9 h 50"/>
                <a:gd name="T6" fmla="*/ 0 w 95"/>
                <a:gd name="T7" fmla="*/ 9 h 50"/>
                <a:gd name="T8" fmla="*/ 0 w 95"/>
                <a:gd name="T9" fmla="*/ 0 h 50"/>
                <a:gd name="T10" fmla="*/ 38 w 95"/>
                <a:gd name="T11" fmla="*/ 0 h 50"/>
                <a:gd name="T12" fmla="*/ 38 w 95"/>
                <a:gd name="T13" fmla="*/ 9 h 50"/>
                <a:gd name="T14" fmla="*/ 24 w 95"/>
                <a:gd name="T15" fmla="*/ 9 h 50"/>
                <a:gd name="T16" fmla="*/ 24 w 95"/>
                <a:gd name="T17" fmla="*/ 50 h 50"/>
                <a:gd name="T18" fmla="*/ 69 w 95"/>
                <a:gd name="T19" fmla="*/ 38 h 50"/>
                <a:gd name="T20" fmla="*/ 73 w 95"/>
                <a:gd name="T21" fmla="*/ 28 h 50"/>
                <a:gd name="T22" fmla="*/ 85 w 95"/>
                <a:gd name="T23" fmla="*/ 0 h 50"/>
                <a:gd name="T24" fmla="*/ 95 w 95"/>
                <a:gd name="T25" fmla="*/ 0 h 50"/>
                <a:gd name="T26" fmla="*/ 95 w 95"/>
                <a:gd name="T27" fmla="*/ 50 h 50"/>
                <a:gd name="T28" fmla="*/ 85 w 95"/>
                <a:gd name="T29" fmla="*/ 50 h 50"/>
                <a:gd name="T30" fmla="*/ 85 w 95"/>
                <a:gd name="T31" fmla="*/ 26 h 50"/>
                <a:gd name="T32" fmla="*/ 85 w 95"/>
                <a:gd name="T33" fmla="*/ 16 h 50"/>
                <a:gd name="T34" fmla="*/ 83 w 95"/>
                <a:gd name="T35" fmla="*/ 23 h 50"/>
                <a:gd name="T36" fmla="*/ 73 w 95"/>
                <a:gd name="T37" fmla="*/ 50 h 50"/>
                <a:gd name="T38" fmla="*/ 66 w 95"/>
                <a:gd name="T39" fmla="*/ 50 h 50"/>
                <a:gd name="T40" fmla="*/ 57 w 95"/>
                <a:gd name="T41" fmla="*/ 23 h 50"/>
                <a:gd name="T42" fmla="*/ 54 w 95"/>
                <a:gd name="T43" fmla="*/ 16 h 50"/>
                <a:gd name="T44" fmla="*/ 54 w 95"/>
                <a:gd name="T45" fmla="*/ 26 h 50"/>
                <a:gd name="T46" fmla="*/ 54 w 95"/>
                <a:gd name="T47" fmla="*/ 50 h 50"/>
                <a:gd name="T48" fmla="*/ 45 w 95"/>
                <a:gd name="T49" fmla="*/ 50 h 50"/>
                <a:gd name="T50" fmla="*/ 45 w 95"/>
                <a:gd name="T51" fmla="*/ 0 h 50"/>
                <a:gd name="T52" fmla="*/ 54 w 95"/>
                <a:gd name="T53" fmla="*/ 0 h 50"/>
                <a:gd name="T54" fmla="*/ 66 w 95"/>
                <a:gd name="T55" fmla="*/ 28 h 50"/>
                <a:gd name="T56" fmla="*/ 69 w 95"/>
                <a:gd name="T57"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5" h="50">
                  <a:moveTo>
                    <a:pt x="24" y="50"/>
                  </a:moveTo>
                  <a:lnTo>
                    <a:pt x="14" y="50"/>
                  </a:lnTo>
                  <a:lnTo>
                    <a:pt x="14" y="9"/>
                  </a:lnTo>
                  <a:lnTo>
                    <a:pt x="0" y="9"/>
                  </a:lnTo>
                  <a:lnTo>
                    <a:pt x="0" y="0"/>
                  </a:lnTo>
                  <a:lnTo>
                    <a:pt x="38" y="0"/>
                  </a:lnTo>
                  <a:lnTo>
                    <a:pt x="38" y="9"/>
                  </a:lnTo>
                  <a:lnTo>
                    <a:pt x="24" y="9"/>
                  </a:lnTo>
                  <a:lnTo>
                    <a:pt x="24" y="50"/>
                  </a:lnTo>
                  <a:close/>
                  <a:moveTo>
                    <a:pt x="69" y="38"/>
                  </a:moveTo>
                  <a:lnTo>
                    <a:pt x="73" y="28"/>
                  </a:lnTo>
                  <a:lnTo>
                    <a:pt x="85" y="0"/>
                  </a:lnTo>
                  <a:lnTo>
                    <a:pt x="95" y="0"/>
                  </a:lnTo>
                  <a:lnTo>
                    <a:pt x="95" y="50"/>
                  </a:lnTo>
                  <a:lnTo>
                    <a:pt x="85" y="50"/>
                  </a:lnTo>
                  <a:lnTo>
                    <a:pt x="85" y="26"/>
                  </a:lnTo>
                  <a:lnTo>
                    <a:pt x="85" y="16"/>
                  </a:lnTo>
                  <a:lnTo>
                    <a:pt x="83" y="23"/>
                  </a:lnTo>
                  <a:lnTo>
                    <a:pt x="73" y="50"/>
                  </a:lnTo>
                  <a:lnTo>
                    <a:pt x="66" y="50"/>
                  </a:lnTo>
                  <a:lnTo>
                    <a:pt x="57" y="23"/>
                  </a:lnTo>
                  <a:lnTo>
                    <a:pt x="54" y="16"/>
                  </a:lnTo>
                  <a:lnTo>
                    <a:pt x="54" y="26"/>
                  </a:lnTo>
                  <a:lnTo>
                    <a:pt x="54" y="50"/>
                  </a:lnTo>
                  <a:lnTo>
                    <a:pt x="45" y="50"/>
                  </a:lnTo>
                  <a:lnTo>
                    <a:pt x="45" y="0"/>
                  </a:lnTo>
                  <a:lnTo>
                    <a:pt x="54" y="0"/>
                  </a:lnTo>
                  <a:lnTo>
                    <a:pt x="66" y="28"/>
                  </a:lnTo>
                  <a:lnTo>
                    <a:pt x="69" y="3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grpSp>
      <p:sp>
        <p:nvSpPr>
          <p:cNvPr id="2" name="Title 1"/>
          <p:cNvSpPr>
            <a:spLocks noGrp="1"/>
          </p:cNvSpPr>
          <p:nvPr>
            <p:ph type="ctrTitle"/>
          </p:nvPr>
        </p:nvSpPr>
        <p:spPr>
          <a:xfrm>
            <a:off x="990600" y="1984249"/>
            <a:ext cx="7924802" cy="1393825"/>
          </a:xfrm>
        </p:spPr>
        <p:txBody>
          <a:bodyPr>
            <a:noAutofit/>
          </a:bodyPr>
          <a:lstStyle>
            <a:lvl1pPr>
              <a:defRPr sz="3200"/>
            </a:lvl1pPr>
          </a:lstStyle>
          <a:p>
            <a:r>
              <a:rPr lang="ko-KR" altLang="en-US"/>
              <a:t>마스터 제목 스타일 편집</a:t>
            </a:r>
            <a:endParaRPr/>
          </a:p>
        </p:txBody>
      </p:sp>
      <p:sp>
        <p:nvSpPr>
          <p:cNvPr id="3" name="Subtitle 2"/>
          <p:cNvSpPr>
            <a:spLocks noGrp="1"/>
          </p:cNvSpPr>
          <p:nvPr>
            <p:ph type="subTitle" idx="1" hasCustomPrompt="1"/>
          </p:nvPr>
        </p:nvSpPr>
        <p:spPr>
          <a:xfrm>
            <a:off x="990600" y="3675888"/>
            <a:ext cx="5943601" cy="381000"/>
          </a:xfrm>
        </p:spPr>
        <p:txBody>
          <a:bodyPr>
            <a:noAutofit/>
          </a:bodyPr>
          <a:lstStyle>
            <a:lvl1pPr marL="0" indent="0" algn="l">
              <a:spcBef>
                <a:spcPts val="0"/>
              </a:spcBef>
              <a:buNone/>
              <a:defRPr>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a:t>Click to add presenter’s name</a:t>
            </a:r>
          </a:p>
        </p:txBody>
      </p:sp>
      <p:sp>
        <p:nvSpPr>
          <p:cNvPr id="5" name="Text Placeholder 4"/>
          <p:cNvSpPr>
            <a:spLocks noGrp="1"/>
          </p:cNvSpPr>
          <p:nvPr>
            <p:ph type="body" sz="quarter" idx="10" hasCustomPrompt="1"/>
          </p:nvPr>
        </p:nvSpPr>
        <p:spPr>
          <a:xfrm>
            <a:off x="990601" y="4105657"/>
            <a:ext cx="5943600" cy="301925"/>
          </a:xfrm>
        </p:spPr>
        <p:txBody>
          <a:bodyPr>
            <a:noAutofit/>
          </a:bodyPr>
          <a:lstStyle>
            <a:lvl1pPr marL="0" indent="0">
              <a:spcBef>
                <a:spcPts val="0"/>
              </a:spcBef>
              <a:buNone/>
              <a:defRPr sz="2000"/>
            </a:lvl1pPr>
            <a:lvl2pPr marL="0" indent="0">
              <a:spcBef>
                <a:spcPts val="0"/>
              </a:spcBef>
              <a:buNone/>
              <a:defRPr sz="2000"/>
            </a:lvl2pPr>
            <a:lvl3pPr marL="0" indent="0">
              <a:spcBef>
                <a:spcPts val="0"/>
              </a:spcBef>
              <a:buNone/>
              <a:defRPr sz="2000"/>
            </a:lvl3pPr>
            <a:lvl4pPr marL="0" indent="0">
              <a:spcBef>
                <a:spcPts val="0"/>
              </a:spcBef>
              <a:buNone/>
              <a:defRPr sz="2000"/>
            </a:lvl4pPr>
            <a:lvl5pPr marL="0" indent="0">
              <a:spcBef>
                <a:spcPts val="0"/>
              </a:spcBef>
              <a:buNone/>
              <a:defRPr sz="2000"/>
            </a:lvl5pPr>
            <a:lvl6pPr marL="0" indent="0">
              <a:spcBef>
                <a:spcPts val="0"/>
              </a:spcBef>
              <a:buNone/>
              <a:defRPr sz="2000"/>
            </a:lvl6pPr>
            <a:lvl7pPr marL="0" indent="0">
              <a:spcBef>
                <a:spcPts val="0"/>
              </a:spcBef>
              <a:buNone/>
              <a:defRPr sz="2000"/>
            </a:lvl7pPr>
            <a:lvl8pPr marL="0" indent="0">
              <a:spcBef>
                <a:spcPts val="0"/>
              </a:spcBef>
              <a:buNone/>
              <a:defRPr sz="2000"/>
            </a:lvl8pPr>
            <a:lvl9pPr marL="0" indent="0">
              <a:spcBef>
                <a:spcPts val="0"/>
              </a:spcBef>
              <a:buNone/>
              <a:defRPr sz="2000"/>
            </a:lvl9pPr>
          </a:lstStyle>
          <a:p>
            <a:r>
              <a:rPr/>
              <a:t>Click to add presenter’s title</a:t>
            </a:r>
          </a:p>
        </p:txBody>
      </p:sp>
    </p:spTree>
    <p:extLst>
      <p:ext uri="{BB962C8B-B14F-4D97-AF65-F5344CB8AC3E}">
        <p14:creationId xmlns:p14="http://schemas.microsoft.com/office/powerpoint/2010/main" val="4239932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Title Slide CoBranded">
    <p:spTree>
      <p:nvGrpSpPr>
        <p:cNvPr id="1" name=""/>
        <p:cNvGrpSpPr/>
        <p:nvPr/>
      </p:nvGrpSpPr>
      <p:grpSpPr>
        <a:xfrm>
          <a:off x="0" y="0"/>
          <a:ext cx="0" cy="0"/>
          <a:chOff x="0" y="0"/>
          <a:chExt cx="0" cy="0"/>
        </a:xfrm>
      </p:grpSpPr>
      <p:sp>
        <p:nvSpPr>
          <p:cNvPr id="17" name="Right Triangle 16"/>
          <p:cNvSpPr/>
          <p:nvPr/>
        </p:nvSpPr>
        <p:spPr bwMode="auto">
          <a:xfrm>
            <a:off x="0" y="4943476"/>
            <a:ext cx="6449219" cy="1914525"/>
          </a:xfrm>
          <a:prstGeom prst="rtTriangle">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8" name="Right Triangle 17"/>
          <p:cNvSpPr/>
          <p:nvPr/>
        </p:nvSpPr>
        <p:spPr bwMode="auto">
          <a:xfrm flipH="1">
            <a:off x="1612009" y="4395834"/>
            <a:ext cx="8293991" cy="2462167"/>
          </a:xfrm>
          <a:prstGeom prst="rtTriangle">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9" name="Right Triangle 97"/>
          <p:cNvSpPr/>
          <p:nvPr/>
        </p:nvSpPr>
        <p:spPr bwMode="auto">
          <a:xfrm>
            <a:off x="1612009" y="6140009"/>
            <a:ext cx="4837210" cy="717991"/>
          </a:xfrm>
          <a:custGeom>
            <a:avLst/>
            <a:gdLst/>
            <a:ahLst/>
            <a:cxnLst/>
            <a:rect l="l" t="t" r="r" b="b"/>
            <a:pathLst>
              <a:path w="4465117" h="717991">
                <a:moveTo>
                  <a:pt x="2232559" y="0"/>
                </a:moveTo>
                <a:lnTo>
                  <a:pt x="4465117" y="717991"/>
                </a:lnTo>
                <a:lnTo>
                  <a:pt x="0" y="717991"/>
                </a:lnTo>
                <a:close/>
              </a:path>
            </a:pathLst>
          </a:custGeom>
          <a:solidFill>
            <a:srgbClr val="E9F2F5"/>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20" name="Right Triangle 19"/>
          <p:cNvSpPr/>
          <p:nvPr/>
        </p:nvSpPr>
        <p:spPr bwMode="ltGray">
          <a:xfrm flipH="1">
            <a:off x="3456782" y="4943476"/>
            <a:ext cx="6449219" cy="1914525"/>
          </a:xfrm>
          <a:prstGeom prst="rtTriangle">
            <a:avLst/>
          </a:prstGeom>
          <a:solidFill>
            <a:srgbClr val="B1181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21" name="Right Triangle 89"/>
          <p:cNvSpPr/>
          <p:nvPr/>
        </p:nvSpPr>
        <p:spPr bwMode="ltGray">
          <a:xfrm>
            <a:off x="3456782" y="6413832"/>
            <a:ext cx="2992434" cy="444169"/>
          </a:xfrm>
          <a:custGeom>
            <a:avLst/>
            <a:gdLst/>
            <a:ahLst/>
            <a:cxnLst/>
            <a:rect l="l" t="t" r="r" b="b"/>
            <a:pathLst>
              <a:path w="2762247" h="444169">
                <a:moveTo>
                  <a:pt x="1381124" y="0"/>
                </a:moveTo>
                <a:lnTo>
                  <a:pt x="2762247" y="444169"/>
                </a:lnTo>
                <a:lnTo>
                  <a:pt x="0" y="444169"/>
                </a:lnTo>
                <a:close/>
              </a:path>
            </a:pathLst>
          </a:custGeom>
          <a:solidFill>
            <a:srgbClr val="C4484D"/>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grpSp>
        <p:nvGrpSpPr>
          <p:cNvPr id="23" name="Group 22"/>
          <p:cNvGrpSpPr/>
          <p:nvPr/>
        </p:nvGrpSpPr>
        <p:grpSpPr>
          <a:xfrm>
            <a:off x="991048" y="923926"/>
            <a:ext cx="2346346" cy="428625"/>
            <a:chOff x="914813" y="923925"/>
            <a:chExt cx="2165858" cy="428625"/>
          </a:xfrm>
        </p:grpSpPr>
        <p:sp>
          <p:nvSpPr>
            <p:cNvPr id="24" name="Freeform 5"/>
            <p:cNvSpPr>
              <a:spLocks/>
            </p:cNvSpPr>
            <p:nvPr/>
          </p:nvSpPr>
          <p:spPr bwMode="auto">
            <a:xfrm>
              <a:off x="1626533" y="952348"/>
              <a:ext cx="333690" cy="400202"/>
            </a:xfrm>
            <a:custGeom>
              <a:avLst/>
              <a:gdLst>
                <a:gd name="T0" fmla="*/ 43 w 248"/>
                <a:gd name="T1" fmla="*/ 65 h 295"/>
                <a:gd name="T2" fmla="*/ 64 w 248"/>
                <a:gd name="T3" fmla="*/ 44 h 295"/>
                <a:gd name="T4" fmla="*/ 158 w 248"/>
                <a:gd name="T5" fmla="*/ 44 h 295"/>
                <a:gd name="T6" fmla="*/ 192 w 248"/>
                <a:gd name="T7" fmla="*/ 67 h 295"/>
                <a:gd name="T8" fmla="*/ 171 w 248"/>
                <a:gd name="T9" fmla="*/ 113 h 295"/>
                <a:gd name="T10" fmla="*/ 98 w 248"/>
                <a:gd name="T11" fmla="*/ 140 h 295"/>
                <a:gd name="T12" fmla="*/ 67 w 248"/>
                <a:gd name="T13" fmla="*/ 204 h 295"/>
                <a:gd name="T14" fmla="*/ 94 w 248"/>
                <a:gd name="T15" fmla="*/ 234 h 295"/>
                <a:gd name="T16" fmla="*/ 230 w 248"/>
                <a:gd name="T17" fmla="*/ 295 h 295"/>
                <a:gd name="T18" fmla="*/ 230 w 248"/>
                <a:gd name="T19" fmla="*/ 248 h 295"/>
                <a:gd name="T20" fmla="*/ 111 w 248"/>
                <a:gd name="T21" fmla="*/ 195 h 295"/>
                <a:gd name="T22" fmla="*/ 107 w 248"/>
                <a:gd name="T23" fmla="*/ 190 h 295"/>
                <a:gd name="T24" fmla="*/ 112 w 248"/>
                <a:gd name="T25" fmla="*/ 179 h 295"/>
                <a:gd name="T26" fmla="*/ 186 w 248"/>
                <a:gd name="T27" fmla="*/ 154 h 295"/>
                <a:gd name="T28" fmla="*/ 232 w 248"/>
                <a:gd name="T29" fmla="*/ 51 h 295"/>
                <a:gd name="T30" fmla="*/ 158 w 248"/>
                <a:gd name="T31" fmla="*/ 0 h 295"/>
                <a:gd name="T32" fmla="*/ 64 w 248"/>
                <a:gd name="T33" fmla="*/ 0 h 295"/>
                <a:gd name="T34" fmla="*/ 0 w 248"/>
                <a:gd name="T35" fmla="*/ 65 h 295"/>
                <a:gd name="T36" fmla="*/ 0 w 248"/>
                <a:gd name="T37" fmla="*/ 288 h 295"/>
                <a:gd name="T38" fmla="*/ 43 w 248"/>
                <a:gd name="T39" fmla="*/ 288 h 295"/>
                <a:gd name="T40" fmla="*/ 43 w 248"/>
                <a:gd name="T41" fmla="*/ 6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8" h="295">
                  <a:moveTo>
                    <a:pt x="43" y="65"/>
                  </a:moveTo>
                  <a:cubicBezTo>
                    <a:pt x="43" y="53"/>
                    <a:pt x="52" y="44"/>
                    <a:pt x="64" y="44"/>
                  </a:cubicBezTo>
                  <a:cubicBezTo>
                    <a:pt x="158" y="44"/>
                    <a:pt x="158" y="44"/>
                    <a:pt x="158" y="44"/>
                  </a:cubicBezTo>
                  <a:cubicBezTo>
                    <a:pt x="172" y="44"/>
                    <a:pt x="186" y="52"/>
                    <a:pt x="192" y="67"/>
                  </a:cubicBezTo>
                  <a:cubicBezTo>
                    <a:pt x="199" y="85"/>
                    <a:pt x="189" y="106"/>
                    <a:pt x="171" y="113"/>
                  </a:cubicBezTo>
                  <a:cubicBezTo>
                    <a:pt x="98" y="140"/>
                    <a:pt x="98" y="140"/>
                    <a:pt x="98" y="140"/>
                  </a:cubicBezTo>
                  <a:cubicBezTo>
                    <a:pt x="72" y="149"/>
                    <a:pt x="58" y="178"/>
                    <a:pt x="67" y="204"/>
                  </a:cubicBezTo>
                  <a:cubicBezTo>
                    <a:pt x="72" y="218"/>
                    <a:pt x="82" y="228"/>
                    <a:pt x="94" y="234"/>
                  </a:cubicBezTo>
                  <a:cubicBezTo>
                    <a:pt x="230" y="295"/>
                    <a:pt x="230" y="295"/>
                    <a:pt x="230" y="295"/>
                  </a:cubicBezTo>
                  <a:cubicBezTo>
                    <a:pt x="230" y="248"/>
                    <a:pt x="230" y="248"/>
                    <a:pt x="230" y="248"/>
                  </a:cubicBezTo>
                  <a:cubicBezTo>
                    <a:pt x="111" y="195"/>
                    <a:pt x="111" y="195"/>
                    <a:pt x="111" y="195"/>
                  </a:cubicBezTo>
                  <a:cubicBezTo>
                    <a:pt x="109" y="195"/>
                    <a:pt x="107" y="193"/>
                    <a:pt x="107" y="190"/>
                  </a:cubicBezTo>
                  <a:cubicBezTo>
                    <a:pt x="105" y="186"/>
                    <a:pt x="107" y="181"/>
                    <a:pt x="112" y="179"/>
                  </a:cubicBezTo>
                  <a:cubicBezTo>
                    <a:pt x="186" y="154"/>
                    <a:pt x="186" y="154"/>
                    <a:pt x="186" y="154"/>
                  </a:cubicBezTo>
                  <a:cubicBezTo>
                    <a:pt x="227" y="138"/>
                    <a:pt x="248" y="92"/>
                    <a:pt x="232" y="51"/>
                  </a:cubicBezTo>
                  <a:cubicBezTo>
                    <a:pt x="220" y="20"/>
                    <a:pt x="190" y="0"/>
                    <a:pt x="158" y="0"/>
                  </a:cubicBezTo>
                  <a:cubicBezTo>
                    <a:pt x="64" y="0"/>
                    <a:pt x="64" y="0"/>
                    <a:pt x="64" y="0"/>
                  </a:cubicBezTo>
                  <a:cubicBezTo>
                    <a:pt x="29" y="0"/>
                    <a:pt x="0" y="29"/>
                    <a:pt x="0" y="65"/>
                  </a:cubicBezTo>
                  <a:cubicBezTo>
                    <a:pt x="0" y="288"/>
                    <a:pt x="0" y="288"/>
                    <a:pt x="0" y="288"/>
                  </a:cubicBezTo>
                  <a:cubicBezTo>
                    <a:pt x="43" y="288"/>
                    <a:pt x="43" y="288"/>
                    <a:pt x="43" y="288"/>
                  </a:cubicBezTo>
                  <a:lnTo>
                    <a:pt x="43" y="65"/>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5" name="Rectangle 6"/>
            <p:cNvSpPr>
              <a:spLocks noChangeArrowheads="1"/>
            </p:cNvSpPr>
            <p:nvPr/>
          </p:nvSpPr>
          <p:spPr bwMode="auto">
            <a:xfrm>
              <a:off x="2004564" y="952348"/>
              <a:ext cx="57415" cy="390538"/>
            </a:xfrm>
            <a:prstGeom prst="rect">
              <a:avLst/>
            </a:pr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6" name="Freeform 7"/>
            <p:cNvSpPr>
              <a:spLocks/>
            </p:cNvSpPr>
            <p:nvPr/>
          </p:nvSpPr>
          <p:spPr bwMode="auto">
            <a:xfrm>
              <a:off x="914813" y="952348"/>
              <a:ext cx="348470" cy="390538"/>
            </a:xfrm>
            <a:custGeom>
              <a:avLst/>
              <a:gdLst>
                <a:gd name="T0" fmla="*/ 214 w 259"/>
                <a:gd name="T1" fmla="*/ 0 h 288"/>
                <a:gd name="T2" fmla="*/ 137 w 259"/>
                <a:gd name="T3" fmla="*/ 240 h 288"/>
                <a:gd name="T4" fmla="*/ 130 w 259"/>
                <a:gd name="T5" fmla="*/ 245 h 288"/>
                <a:gd name="T6" fmla="*/ 123 w 259"/>
                <a:gd name="T7" fmla="*/ 240 h 288"/>
                <a:gd name="T8" fmla="*/ 45 w 259"/>
                <a:gd name="T9" fmla="*/ 0 h 288"/>
                <a:gd name="T10" fmla="*/ 0 w 259"/>
                <a:gd name="T11" fmla="*/ 0 h 288"/>
                <a:gd name="T12" fmla="*/ 82 w 259"/>
                <a:gd name="T13" fmla="*/ 254 h 288"/>
                <a:gd name="T14" fmla="*/ 130 w 259"/>
                <a:gd name="T15" fmla="*/ 288 h 288"/>
                <a:gd name="T16" fmla="*/ 178 w 259"/>
                <a:gd name="T17" fmla="*/ 254 h 288"/>
                <a:gd name="T18" fmla="*/ 259 w 259"/>
                <a:gd name="T19" fmla="*/ 0 h 288"/>
                <a:gd name="T20" fmla="*/ 214 w 259"/>
                <a:gd name="T2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214" y="0"/>
                  </a:moveTo>
                  <a:cubicBezTo>
                    <a:pt x="137" y="240"/>
                    <a:pt x="137" y="240"/>
                    <a:pt x="137" y="240"/>
                  </a:cubicBezTo>
                  <a:cubicBezTo>
                    <a:pt x="136" y="243"/>
                    <a:pt x="133" y="245"/>
                    <a:pt x="130" y="245"/>
                  </a:cubicBezTo>
                  <a:cubicBezTo>
                    <a:pt x="127" y="245"/>
                    <a:pt x="124" y="243"/>
                    <a:pt x="123" y="240"/>
                  </a:cubicBezTo>
                  <a:cubicBezTo>
                    <a:pt x="45" y="0"/>
                    <a:pt x="45" y="0"/>
                    <a:pt x="45" y="0"/>
                  </a:cubicBezTo>
                  <a:cubicBezTo>
                    <a:pt x="0" y="0"/>
                    <a:pt x="0" y="0"/>
                    <a:pt x="0" y="0"/>
                  </a:cubicBezTo>
                  <a:cubicBezTo>
                    <a:pt x="82" y="254"/>
                    <a:pt x="82" y="254"/>
                    <a:pt x="82" y="254"/>
                  </a:cubicBezTo>
                  <a:cubicBezTo>
                    <a:pt x="89" y="275"/>
                    <a:pt x="108" y="288"/>
                    <a:pt x="130" y="288"/>
                  </a:cubicBezTo>
                  <a:cubicBezTo>
                    <a:pt x="151" y="288"/>
                    <a:pt x="171" y="275"/>
                    <a:pt x="178" y="254"/>
                  </a:cubicBezTo>
                  <a:cubicBezTo>
                    <a:pt x="259" y="0"/>
                    <a:pt x="259" y="0"/>
                    <a:pt x="259" y="0"/>
                  </a:cubicBezTo>
                  <a:lnTo>
                    <a:pt x="214" y="0"/>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7" name="Freeform 8"/>
            <p:cNvSpPr>
              <a:spLocks/>
            </p:cNvSpPr>
            <p:nvPr/>
          </p:nvSpPr>
          <p:spPr bwMode="auto">
            <a:xfrm>
              <a:off x="2350191" y="952348"/>
              <a:ext cx="348470" cy="390538"/>
            </a:xfrm>
            <a:custGeom>
              <a:avLst/>
              <a:gdLst>
                <a:gd name="T0" fmla="*/ 46 w 259"/>
                <a:gd name="T1" fmla="*/ 288 h 288"/>
                <a:gd name="T2" fmla="*/ 123 w 259"/>
                <a:gd name="T3" fmla="*/ 49 h 288"/>
                <a:gd name="T4" fmla="*/ 130 w 259"/>
                <a:gd name="T5" fmla="*/ 44 h 288"/>
                <a:gd name="T6" fmla="*/ 137 w 259"/>
                <a:gd name="T7" fmla="*/ 49 h 288"/>
                <a:gd name="T8" fmla="*/ 214 w 259"/>
                <a:gd name="T9" fmla="*/ 288 h 288"/>
                <a:gd name="T10" fmla="*/ 259 w 259"/>
                <a:gd name="T11" fmla="*/ 288 h 288"/>
                <a:gd name="T12" fmla="*/ 178 w 259"/>
                <a:gd name="T13" fmla="*/ 35 h 288"/>
                <a:gd name="T14" fmla="*/ 130 w 259"/>
                <a:gd name="T15" fmla="*/ 0 h 288"/>
                <a:gd name="T16" fmla="*/ 82 w 259"/>
                <a:gd name="T17" fmla="*/ 35 h 288"/>
                <a:gd name="T18" fmla="*/ 0 w 259"/>
                <a:gd name="T19" fmla="*/ 288 h 288"/>
                <a:gd name="T20" fmla="*/ 46 w 259"/>
                <a:gd name="T21"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46" y="288"/>
                  </a:moveTo>
                  <a:cubicBezTo>
                    <a:pt x="123" y="49"/>
                    <a:pt x="123" y="49"/>
                    <a:pt x="123" y="49"/>
                  </a:cubicBezTo>
                  <a:cubicBezTo>
                    <a:pt x="124" y="46"/>
                    <a:pt x="127" y="44"/>
                    <a:pt x="130" y="44"/>
                  </a:cubicBezTo>
                  <a:cubicBezTo>
                    <a:pt x="133" y="44"/>
                    <a:pt x="136" y="45"/>
                    <a:pt x="137" y="49"/>
                  </a:cubicBezTo>
                  <a:cubicBezTo>
                    <a:pt x="214" y="288"/>
                    <a:pt x="214" y="288"/>
                    <a:pt x="214" y="288"/>
                  </a:cubicBezTo>
                  <a:cubicBezTo>
                    <a:pt x="259" y="288"/>
                    <a:pt x="259" y="288"/>
                    <a:pt x="259" y="288"/>
                  </a:cubicBezTo>
                  <a:cubicBezTo>
                    <a:pt x="178" y="35"/>
                    <a:pt x="178" y="35"/>
                    <a:pt x="178" y="35"/>
                  </a:cubicBezTo>
                  <a:cubicBezTo>
                    <a:pt x="171" y="14"/>
                    <a:pt x="151" y="0"/>
                    <a:pt x="130" y="0"/>
                  </a:cubicBezTo>
                  <a:cubicBezTo>
                    <a:pt x="108" y="0"/>
                    <a:pt x="89" y="14"/>
                    <a:pt x="82" y="35"/>
                  </a:cubicBezTo>
                  <a:cubicBezTo>
                    <a:pt x="0" y="288"/>
                    <a:pt x="0" y="288"/>
                    <a:pt x="0" y="288"/>
                  </a:cubicBezTo>
                  <a:lnTo>
                    <a:pt x="46" y="28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8" name="Freeform 9"/>
            <p:cNvSpPr>
              <a:spLocks/>
            </p:cNvSpPr>
            <p:nvPr/>
          </p:nvSpPr>
          <p:spPr bwMode="auto">
            <a:xfrm>
              <a:off x="1286022" y="952348"/>
              <a:ext cx="279686" cy="390538"/>
            </a:xfrm>
            <a:custGeom>
              <a:avLst/>
              <a:gdLst>
                <a:gd name="T0" fmla="*/ 72 w 208"/>
                <a:gd name="T1" fmla="*/ 44 h 288"/>
                <a:gd name="T2" fmla="*/ 208 w 208"/>
                <a:gd name="T3" fmla="*/ 44 h 288"/>
                <a:gd name="T4" fmla="*/ 208 w 208"/>
                <a:gd name="T5" fmla="*/ 0 h 288"/>
                <a:gd name="T6" fmla="*/ 72 w 208"/>
                <a:gd name="T7" fmla="*/ 0 h 288"/>
                <a:gd name="T8" fmla="*/ 0 w 208"/>
                <a:gd name="T9" fmla="*/ 72 h 288"/>
                <a:gd name="T10" fmla="*/ 0 w 208"/>
                <a:gd name="T11" fmla="*/ 216 h 288"/>
                <a:gd name="T12" fmla="*/ 72 w 208"/>
                <a:gd name="T13" fmla="*/ 288 h 288"/>
                <a:gd name="T14" fmla="*/ 208 w 208"/>
                <a:gd name="T15" fmla="*/ 288 h 288"/>
                <a:gd name="T16" fmla="*/ 208 w 208"/>
                <a:gd name="T17" fmla="*/ 245 h 288"/>
                <a:gd name="T18" fmla="*/ 72 w 208"/>
                <a:gd name="T19" fmla="*/ 245 h 288"/>
                <a:gd name="T20" fmla="*/ 43 w 208"/>
                <a:gd name="T21" fmla="*/ 216 h 288"/>
                <a:gd name="T22" fmla="*/ 43 w 208"/>
                <a:gd name="T23" fmla="*/ 166 h 288"/>
                <a:gd name="T24" fmla="*/ 180 w 208"/>
                <a:gd name="T25" fmla="*/ 166 h 288"/>
                <a:gd name="T26" fmla="*/ 180 w 208"/>
                <a:gd name="T27" fmla="*/ 123 h 288"/>
                <a:gd name="T28" fmla="*/ 43 w 208"/>
                <a:gd name="T29" fmla="*/ 123 h 288"/>
                <a:gd name="T30" fmla="*/ 43 w 208"/>
                <a:gd name="T31" fmla="*/ 72 h 288"/>
                <a:gd name="T32" fmla="*/ 72 w 208"/>
                <a:gd name="T33" fmla="*/ 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288">
                  <a:moveTo>
                    <a:pt x="72" y="44"/>
                  </a:moveTo>
                  <a:cubicBezTo>
                    <a:pt x="208" y="44"/>
                    <a:pt x="208" y="44"/>
                    <a:pt x="208" y="44"/>
                  </a:cubicBezTo>
                  <a:cubicBezTo>
                    <a:pt x="208" y="0"/>
                    <a:pt x="208" y="0"/>
                    <a:pt x="208" y="0"/>
                  </a:cubicBezTo>
                  <a:cubicBezTo>
                    <a:pt x="72" y="0"/>
                    <a:pt x="72" y="0"/>
                    <a:pt x="72" y="0"/>
                  </a:cubicBezTo>
                  <a:cubicBezTo>
                    <a:pt x="32" y="0"/>
                    <a:pt x="0" y="33"/>
                    <a:pt x="0" y="72"/>
                  </a:cubicBezTo>
                  <a:cubicBezTo>
                    <a:pt x="0" y="216"/>
                    <a:pt x="0" y="216"/>
                    <a:pt x="0" y="216"/>
                  </a:cubicBezTo>
                  <a:cubicBezTo>
                    <a:pt x="0" y="256"/>
                    <a:pt x="32" y="288"/>
                    <a:pt x="72" y="288"/>
                  </a:cubicBezTo>
                  <a:cubicBezTo>
                    <a:pt x="208" y="288"/>
                    <a:pt x="208" y="288"/>
                    <a:pt x="208" y="288"/>
                  </a:cubicBezTo>
                  <a:cubicBezTo>
                    <a:pt x="208" y="245"/>
                    <a:pt x="208" y="245"/>
                    <a:pt x="208" y="245"/>
                  </a:cubicBezTo>
                  <a:cubicBezTo>
                    <a:pt x="72" y="245"/>
                    <a:pt x="72" y="245"/>
                    <a:pt x="72" y="245"/>
                  </a:cubicBezTo>
                  <a:cubicBezTo>
                    <a:pt x="56" y="245"/>
                    <a:pt x="43" y="232"/>
                    <a:pt x="43" y="216"/>
                  </a:cubicBezTo>
                  <a:cubicBezTo>
                    <a:pt x="43" y="166"/>
                    <a:pt x="43" y="166"/>
                    <a:pt x="43" y="166"/>
                  </a:cubicBezTo>
                  <a:cubicBezTo>
                    <a:pt x="180" y="166"/>
                    <a:pt x="180" y="166"/>
                    <a:pt x="180" y="166"/>
                  </a:cubicBezTo>
                  <a:cubicBezTo>
                    <a:pt x="180" y="123"/>
                    <a:pt x="180" y="123"/>
                    <a:pt x="180" y="123"/>
                  </a:cubicBezTo>
                  <a:cubicBezTo>
                    <a:pt x="43" y="123"/>
                    <a:pt x="43" y="123"/>
                    <a:pt x="43" y="123"/>
                  </a:cubicBezTo>
                  <a:cubicBezTo>
                    <a:pt x="43" y="72"/>
                    <a:pt x="43" y="72"/>
                    <a:pt x="43" y="72"/>
                  </a:cubicBezTo>
                  <a:cubicBezTo>
                    <a:pt x="43" y="56"/>
                    <a:pt x="56" y="44"/>
                    <a:pt x="72" y="44"/>
                  </a:cubicBez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9" name="Freeform 10"/>
            <p:cNvSpPr>
              <a:spLocks/>
            </p:cNvSpPr>
            <p:nvPr/>
          </p:nvSpPr>
          <p:spPr bwMode="auto">
            <a:xfrm>
              <a:off x="2110867" y="952348"/>
              <a:ext cx="282528" cy="390538"/>
            </a:xfrm>
            <a:custGeom>
              <a:avLst/>
              <a:gdLst>
                <a:gd name="T0" fmla="*/ 497 w 497"/>
                <a:gd name="T1" fmla="*/ 0 h 687"/>
                <a:gd name="T2" fmla="*/ 0 w 497"/>
                <a:gd name="T3" fmla="*/ 0 h 687"/>
                <a:gd name="T4" fmla="*/ 0 w 497"/>
                <a:gd name="T5" fmla="*/ 105 h 687"/>
                <a:gd name="T6" fmla="*/ 198 w 497"/>
                <a:gd name="T7" fmla="*/ 105 h 687"/>
                <a:gd name="T8" fmla="*/ 198 w 497"/>
                <a:gd name="T9" fmla="*/ 687 h 687"/>
                <a:gd name="T10" fmla="*/ 300 w 497"/>
                <a:gd name="T11" fmla="*/ 687 h 687"/>
                <a:gd name="T12" fmla="*/ 300 w 497"/>
                <a:gd name="T13" fmla="*/ 105 h 687"/>
                <a:gd name="T14" fmla="*/ 497 w 497"/>
                <a:gd name="T15" fmla="*/ 105 h 687"/>
                <a:gd name="T16" fmla="*/ 497 w 497"/>
                <a:gd name="T17" fmla="*/ 0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7" h="687">
                  <a:moveTo>
                    <a:pt x="497" y="0"/>
                  </a:moveTo>
                  <a:lnTo>
                    <a:pt x="0" y="0"/>
                  </a:lnTo>
                  <a:lnTo>
                    <a:pt x="0" y="105"/>
                  </a:lnTo>
                  <a:lnTo>
                    <a:pt x="198" y="105"/>
                  </a:lnTo>
                  <a:lnTo>
                    <a:pt x="198" y="687"/>
                  </a:lnTo>
                  <a:lnTo>
                    <a:pt x="300" y="687"/>
                  </a:lnTo>
                  <a:lnTo>
                    <a:pt x="300" y="105"/>
                  </a:lnTo>
                  <a:lnTo>
                    <a:pt x="497" y="105"/>
                  </a:lnTo>
                  <a:lnTo>
                    <a:pt x="497" y="0"/>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0" name="Freeform 11"/>
            <p:cNvSpPr>
              <a:spLocks/>
            </p:cNvSpPr>
            <p:nvPr/>
          </p:nvSpPr>
          <p:spPr bwMode="auto">
            <a:xfrm>
              <a:off x="2706620" y="952348"/>
              <a:ext cx="320047" cy="390538"/>
            </a:xfrm>
            <a:custGeom>
              <a:avLst/>
              <a:gdLst>
                <a:gd name="T0" fmla="*/ 155 w 238"/>
                <a:gd name="T1" fmla="*/ 288 h 288"/>
                <a:gd name="T2" fmla="*/ 238 w 238"/>
                <a:gd name="T3" fmla="*/ 206 h 288"/>
                <a:gd name="T4" fmla="*/ 155 w 238"/>
                <a:gd name="T5" fmla="*/ 123 h 288"/>
                <a:gd name="T6" fmla="*/ 83 w 238"/>
                <a:gd name="T7" fmla="*/ 123 h 288"/>
                <a:gd name="T8" fmla="*/ 43 w 238"/>
                <a:gd name="T9" fmla="*/ 83 h 288"/>
                <a:gd name="T10" fmla="*/ 83 w 238"/>
                <a:gd name="T11" fmla="*/ 44 h 288"/>
                <a:gd name="T12" fmla="*/ 223 w 238"/>
                <a:gd name="T13" fmla="*/ 44 h 288"/>
                <a:gd name="T14" fmla="*/ 223 w 238"/>
                <a:gd name="T15" fmla="*/ 0 h 288"/>
                <a:gd name="T16" fmla="*/ 83 w 238"/>
                <a:gd name="T17" fmla="*/ 0 h 288"/>
                <a:gd name="T18" fmla="*/ 0 w 238"/>
                <a:gd name="T19" fmla="*/ 83 h 288"/>
                <a:gd name="T20" fmla="*/ 83 w 238"/>
                <a:gd name="T21" fmla="*/ 166 h 288"/>
                <a:gd name="T22" fmla="*/ 155 w 238"/>
                <a:gd name="T23" fmla="*/ 166 h 288"/>
                <a:gd name="T24" fmla="*/ 194 w 238"/>
                <a:gd name="T25" fmla="*/ 206 h 288"/>
                <a:gd name="T26" fmla="*/ 155 w 238"/>
                <a:gd name="T27" fmla="*/ 245 h 288"/>
                <a:gd name="T28" fmla="*/ 14 w 238"/>
                <a:gd name="T29" fmla="*/ 245 h 288"/>
                <a:gd name="T30" fmla="*/ 14 w 238"/>
                <a:gd name="T31" fmla="*/ 288 h 288"/>
                <a:gd name="T32" fmla="*/ 155 w 238"/>
                <a:gd name="T33"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8" h="288">
                  <a:moveTo>
                    <a:pt x="155" y="288"/>
                  </a:moveTo>
                  <a:cubicBezTo>
                    <a:pt x="201" y="288"/>
                    <a:pt x="238" y="251"/>
                    <a:pt x="238" y="206"/>
                  </a:cubicBezTo>
                  <a:cubicBezTo>
                    <a:pt x="238" y="160"/>
                    <a:pt x="201" y="123"/>
                    <a:pt x="155" y="123"/>
                  </a:cubicBezTo>
                  <a:cubicBezTo>
                    <a:pt x="83" y="123"/>
                    <a:pt x="83" y="123"/>
                    <a:pt x="83" y="123"/>
                  </a:cubicBezTo>
                  <a:cubicBezTo>
                    <a:pt x="61" y="123"/>
                    <a:pt x="43" y="105"/>
                    <a:pt x="43" y="83"/>
                  </a:cubicBezTo>
                  <a:cubicBezTo>
                    <a:pt x="43" y="61"/>
                    <a:pt x="61" y="44"/>
                    <a:pt x="83" y="44"/>
                  </a:cubicBezTo>
                  <a:cubicBezTo>
                    <a:pt x="223" y="44"/>
                    <a:pt x="223" y="44"/>
                    <a:pt x="223" y="44"/>
                  </a:cubicBezTo>
                  <a:cubicBezTo>
                    <a:pt x="223" y="0"/>
                    <a:pt x="223" y="0"/>
                    <a:pt x="223" y="0"/>
                  </a:cubicBezTo>
                  <a:cubicBezTo>
                    <a:pt x="83" y="0"/>
                    <a:pt x="83" y="0"/>
                    <a:pt x="83" y="0"/>
                  </a:cubicBezTo>
                  <a:cubicBezTo>
                    <a:pt x="37" y="0"/>
                    <a:pt x="0" y="37"/>
                    <a:pt x="0" y="83"/>
                  </a:cubicBezTo>
                  <a:cubicBezTo>
                    <a:pt x="0" y="129"/>
                    <a:pt x="37" y="166"/>
                    <a:pt x="83" y="166"/>
                  </a:cubicBezTo>
                  <a:cubicBezTo>
                    <a:pt x="155" y="166"/>
                    <a:pt x="155" y="166"/>
                    <a:pt x="155" y="166"/>
                  </a:cubicBezTo>
                  <a:cubicBezTo>
                    <a:pt x="177" y="166"/>
                    <a:pt x="194" y="184"/>
                    <a:pt x="194" y="206"/>
                  </a:cubicBezTo>
                  <a:cubicBezTo>
                    <a:pt x="194" y="227"/>
                    <a:pt x="177" y="245"/>
                    <a:pt x="155" y="245"/>
                  </a:cubicBezTo>
                  <a:cubicBezTo>
                    <a:pt x="14" y="245"/>
                    <a:pt x="14" y="245"/>
                    <a:pt x="14" y="245"/>
                  </a:cubicBezTo>
                  <a:cubicBezTo>
                    <a:pt x="14" y="288"/>
                    <a:pt x="14" y="288"/>
                    <a:pt x="14" y="288"/>
                  </a:cubicBezTo>
                  <a:lnTo>
                    <a:pt x="155" y="28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1" name="Freeform 12"/>
            <p:cNvSpPr>
              <a:spLocks noEditPoints="1"/>
            </p:cNvSpPr>
            <p:nvPr/>
          </p:nvSpPr>
          <p:spPr bwMode="auto">
            <a:xfrm>
              <a:off x="3026666" y="923925"/>
              <a:ext cx="54005" cy="28423"/>
            </a:xfrm>
            <a:custGeom>
              <a:avLst/>
              <a:gdLst>
                <a:gd name="T0" fmla="*/ 24 w 95"/>
                <a:gd name="T1" fmla="*/ 50 h 50"/>
                <a:gd name="T2" fmla="*/ 14 w 95"/>
                <a:gd name="T3" fmla="*/ 50 h 50"/>
                <a:gd name="T4" fmla="*/ 14 w 95"/>
                <a:gd name="T5" fmla="*/ 9 h 50"/>
                <a:gd name="T6" fmla="*/ 0 w 95"/>
                <a:gd name="T7" fmla="*/ 9 h 50"/>
                <a:gd name="T8" fmla="*/ 0 w 95"/>
                <a:gd name="T9" fmla="*/ 0 h 50"/>
                <a:gd name="T10" fmla="*/ 38 w 95"/>
                <a:gd name="T11" fmla="*/ 0 h 50"/>
                <a:gd name="T12" fmla="*/ 38 w 95"/>
                <a:gd name="T13" fmla="*/ 9 h 50"/>
                <a:gd name="T14" fmla="*/ 24 w 95"/>
                <a:gd name="T15" fmla="*/ 9 h 50"/>
                <a:gd name="T16" fmla="*/ 24 w 95"/>
                <a:gd name="T17" fmla="*/ 50 h 50"/>
                <a:gd name="T18" fmla="*/ 69 w 95"/>
                <a:gd name="T19" fmla="*/ 38 h 50"/>
                <a:gd name="T20" fmla="*/ 73 w 95"/>
                <a:gd name="T21" fmla="*/ 28 h 50"/>
                <a:gd name="T22" fmla="*/ 85 w 95"/>
                <a:gd name="T23" fmla="*/ 0 h 50"/>
                <a:gd name="T24" fmla="*/ 95 w 95"/>
                <a:gd name="T25" fmla="*/ 0 h 50"/>
                <a:gd name="T26" fmla="*/ 95 w 95"/>
                <a:gd name="T27" fmla="*/ 50 h 50"/>
                <a:gd name="T28" fmla="*/ 85 w 95"/>
                <a:gd name="T29" fmla="*/ 50 h 50"/>
                <a:gd name="T30" fmla="*/ 85 w 95"/>
                <a:gd name="T31" fmla="*/ 26 h 50"/>
                <a:gd name="T32" fmla="*/ 85 w 95"/>
                <a:gd name="T33" fmla="*/ 16 h 50"/>
                <a:gd name="T34" fmla="*/ 83 w 95"/>
                <a:gd name="T35" fmla="*/ 23 h 50"/>
                <a:gd name="T36" fmla="*/ 73 w 95"/>
                <a:gd name="T37" fmla="*/ 50 h 50"/>
                <a:gd name="T38" fmla="*/ 66 w 95"/>
                <a:gd name="T39" fmla="*/ 50 h 50"/>
                <a:gd name="T40" fmla="*/ 57 w 95"/>
                <a:gd name="T41" fmla="*/ 23 h 50"/>
                <a:gd name="T42" fmla="*/ 54 w 95"/>
                <a:gd name="T43" fmla="*/ 16 h 50"/>
                <a:gd name="T44" fmla="*/ 54 w 95"/>
                <a:gd name="T45" fmla="*/ 26 h 50"/>
                <a:gd name="T46" fmla="*/ 54 w 95"/>
                <a:gd name="T47" fmla="*/ 50 h 50"/>
                <a:gd name="T48" fmla="*/ 45 w 95"/>
                <a:gd name="T49" fmla="*/ 50 h 50"/>
                <a:gd name="T50" fmla="*/ 45 w 95"/>
                <a:gd name="T51" fmla="*/ 0 h 50"/>
                <a:gd name="T52" fmla="*/ 54 w 95"/>
                <a:gd name="T53" fmla="*/ 0 h 50"/>
                <a:gd name="T54" fmla="*/ 66 w 95"/>
                <a:gd name="T55" fmla="*/ 28 h 50"/>
                <a:gd name="T56" fmla="*/ 69 w 95"/>
                <a:gd name="T57"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5" h="50">
                  <a:moveTo>
                    <a:pt x="24" y="50"/>
                  </a:moveTo>
                  <a:lnTo>
                    <a:pt x="14" y="50"/>
                  </a:lnTo>
                  <a:lnTo>
                    <a:pt x="14" y="9"/>
                  </a:lnTo>
                  <a:lnTo>
                    <a:pt x="0" y="9"/>
                  </a:lnTo>
                  <a:lnTo>
                    <a:pt x="0" y="0"/>
                  </a:lnTo>
                  <a:lnTo>
                    <a:pt x="38" y="0"/>
                  </a:lnTo>
                  <a:lnTo>
                    <a:pt x="38" y="9"/>
                  </a:lnTo>
                  <a:lnTo>
                    <a:pt x="24" y="9"/>
                  </a:lnTo>
                  <a:lnTo>
                    <a:pt x="24" y="50"/>
                  </a:lnTo>
                  <a:close/>
                  <a:moveTo>
                    <a:pt x="69" y="38"/>
                  </a:moveTo>
                  <a:lnTo>
                    <a:pt x="73" y="28"/>
                  </a:lnTo>
                  <a:lnTo>
                    <a:pt x="85" y="0"/>
                  </a:lnTo>
                  <a:lnTo>
                    <a:pt x="95" y="0"/>
                  </a:lnTo>
                  <a:lnTo>
                    <a:pt x="95" y="50"/>
                  </a:lnTo>
                  <a:lnTo>
                    <a:pt x="85" y="50"/>
                  </a:lnTo>
                  <a:lnTo>
                    <a:pt x="85" y="26"/>
                  </a:lnTo>
                  <a:lnTo>
                    <a:pt x="85" y="16"/>
                  </a:lnTo>
                  <a:lnTo>
                    <a:pt x="83" y="23"/>
                  </a:lnTo>
                  <a:lnTo>
                    <a:pt x="73" y="50"/>
                  </a:lnTo>
                  <a:lnTo>
                    <a:pt x="66" y="50"/>
                  </a:lnTo>
                  <a:lnTo>
                    <a:pt x="57" y="23"/>
                  </a:lnTo>
                  <a:lnTo>
                    <a:pt x="54" y="16"/>
                  </a:lnTo>
                  <a:lnTo>
                    <a:pt x="54" y="26"/>
                  </a:lnTo>
                  <a:lnTo>
                    <a:pt x="54" y="50"/>
                  </a:lnTo>
                  <a:lnTo>
                    <a:pt x="45" y="50"/>
                  </a:lnTo>
                  <a:lnTo>
                    <a:pt x="45" y="0"/>
                  </a:lnTo>
                  <a:lnTo>
                    <a:pt x="54" y="0"/>
                  </a:lnTo>
                  <a:lnTo>
                    <a:pt x="66" y="28"/>
                  </a:lnTo>
                  <a:lnTo>
                    <a:pt x="69" y="3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grpSp>
      <p:cxnSp>
        <p:nvCxnSpPr>
          <p:cNvPr id="22" name="Straight Connector 21"/>
          <p:cNvCxnSpPr/>
          <p:nvPr/>
        </p:nvCxnSpPr>
        <p:spPr bwMode="auto">
          <a:xfrm>
            <a:off x="3570288" y="833748"/>
            <a:ext cx="0" cy="609600"/>
          </a:xfrm>
          <a:prstGeom prst="line">
            <a:avLst/>
          </a:prstGeom>
          <a:solidFill>
            <a:schemeClr val="accent1"/>
          </a:solidFill>
          <a:ln w="19050" cap="flat" cmpd="sng" algn="ctr">
            <a:solidFill>
              <a:srgbClr val="B2B2B2"/>
            </a:solidFill>
            <a:prstDash val="solid"/>
            <a:miter lim="800000"/>
            <a:headEnd type="none" w="med" len="med"/>
            <a:tailEnd type="none" w="med" len="med"/>
          </a:ln>
          <a:effectLst/>
        </p:spPr>
      </p:cxnSp>
      <p:sp>
        <p:nvSpPr>
          <p:cNvPr id="2" name="Title 1"/>
          <p:cNvSpPr>
            <a:spLocks noGrp="1"/>
          </p:cNvSpPr>
          <p:nvPr>
            <p:ph type="ctrTitle"/>
          </p:nvPr>
        </p:nvSpPr>
        <p:spPr>
          <a:xfrm>
            <a:off x="990600" y="1984249"/>
            <a:ext cx="7924802" cy="1393825"/>
          </a:xfrm>
        </p:spPr>
        <p:txBody>
          <a:bodyPr>
            <a:noAutofit/>
          </a:bodyPr>
          <a:lstStyle>
            <a:lvl1pPr>
              <a:defRPr sz="3200"/>
            </a:lvl1pPr>
          </a:lstStyle>
          <a:p>
            <a:r>
              <a:rPr lang="ko-KR" altLang="en-US"/>
              <a:t>마스터 제목 스타일 편집</a:t>
            </a:r>
            <a:endParaRPr/>
          </a:p>
        </p:txBody>
      </p:sp>
      <p:sp>
        <p:nvSpPr>
          <p:cNvPr id="3" name="Subtitle 2"/>
          <p:cNvSpPr>
            <a:spLocks noGrp="1"/>
          </p:cNvSpPr>
          <p:nvPr>
            <p:ph type="subTitle" idx="1" hasCustomPrompt="1"/>
          </p:nvPr>
        </p:nvSpPr>
        <p:spPr>
          <a:xfrm>
            <a:off x="990600" y="3675888"/>
            <a:ext cx="5943601" cy="381000"/>
          </a:xfrm>
        </p:spPr>
        <p:txBody>
          <a:bodyPr>
            <a:noAutofit/>
          </a:bodyPr>
          <a:lstStyle>
            <a:lvl1pPr marL="0" indent="0" algn="l">
              <a:spcBef>
                <a:spcPts val="0"/>
              </a:spcBef>
              <a:buNone/>
              <a:defRPr>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a:t>Click to add presenter’s name</a:t>
            </a:r>
          </a:p>
        </p:txBody>
      </p:sp>
      <p:sp>
        <p:nvSpPr>
          <p:cNvPr id="5" name="Text Placeholder 4"/>
          <p:cNvSpPr>
            <a:spLocks noGrp="1"/>
          </p:cNvSpPr>
          <p:nvPr>
            <p:ph type="body" sz="quarter" idx="10" hasCustomPrompt="1"/>
          </p:nvPr>
        </p:nvSpPr>
        <p:spPr>
          <a:xfrm>
            <a:off x="990601" y="4105657"/>
            <a:ext cx="5943600" cy="301925"/>
          </a:xfrm>
        </p:spPr>
        <p:txBody>
          <a:bodyPr>
            <a:noAutofit/>
          </a:bodyPr>
          <a:lstStyle>
            <a:lvl1pPr marL="0" indent="0">
              <a:spcBef>
                <a:spcPts val="0"/>
              </a:spcBef>
              <a:buNone/>
              <a:defRPr sz="2000"/>
            </a:lvl1pPr>
            <a:lvl2pPr marL="0" indent="0">
              <a:spcBef>
                <a:spcPts val="0"/>
              </a:spcBef>
              <a:buNone/>
              <a:defRPr sz="2000"/>
            </a:lvl2pPr>
            <a:lvl3pPr marL="0" indent="0">
              <a:spcBef>
                <a:spcPts val="0"/>
              </a:spcBef>
              <a:buNone/>
              <a:defRPr sz="2000"/>
            </a:lvl3pPr>
            <a:lvl4pPr marL="0" indent="0">
              <a:spcBef>
                <a:spcPts val="0"/>
              </a:spcBef>
              <a:buNone/>
              <a:defRPr sz="2000"/>
            </a:lvl4pPr>
            <a:lvl5pPr marL="0" indent="0">
              <a:spcBef>
                <a:spcPts val="0"/>
              </a:spcBef>
              <a:buNone/>
              <a:defRPr sz="2000"/>
            </a:lvl5pPr>
            <a:lvl6pPr marL="0" indent="0">
              <a:spcBef>
                <a:spcPts val="0"/>
              </a:spcBef>
              <a:buNone/>
              <a:defRPr sz="2000"/>
            </a:lvl6pPr>
            <a:lvl7pPr marL="0" indent="0">
              <a:spcBef>
                <a:spcPts val="0"/>
              </a:spcBef>
              <a:buNone/>
              <a:defRPr sz="2000"/>
            </a:lvl7pPr>
            <a:lvl8pPr marL="0" indent="0">
              <a:spcBef>
                <a:spcPts val="0"/>
              </a:spcBef>
              <a:buNone/>
              <a:defRPr sz="2000"/>
            </a:lvl8pPr>
            <a:lvl9pPr marL="0" indent="0">
              <a:spcBef>
                <a:spcPts val="0"/>
              </a:spcBef>
              <a:buNone/>
              <a:defRPr sz="2000"/>
            </a:lvl9pPr>
          </a:lstStyle>
          <a:p>
            <a:r>
              <a:rPr/>
              <a:t>Click to add presenter’s title</a:t>
            </a:r>
          </a:p>
        </p:txBody>
      </p:sp>
    </p:spTree>
    <p:extLst>
      <p:ext uri="{BB962C8B-B14F-4D97-AF65-F5344CB8AC3E}">
        <p14:creationId xmlns:p14="http://schemas.microsoft.com/office/powerpoint/2010/main" val="103213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secHead" preserve="1">
  <p:cSld name="Transition">
    <p:spTree>
      <p:nvGrpSpPr>
        <p:cNvPr id="1" name=""/>
        <p:cNvGrpSpPr/>
        <p:nvPr/>
      </p:nvGrpSpPr>
      <p:grpSpPr>
        <a:xfrm>
          <a:off x="0" y="0"/>
          <a:ext cx="0" cy="0"/>
          <a:chOff x="0" y="0"/>
          <a:chExt cx="0" cy="0"/>
        </a:xfrm>
      </p:grpSpPr>
      <p:grpSp>
        <p:nvGrpSpPr>
          <p:cNvPr id="7" name="Group 6"/>
          <p:cNvGrpSpPr/>
          <p:nvPr/>
        </p:nvGrpSpPr>
        <p:grpSpPr>
          <a:xfrm>
            <a:off x="0" y="4395834"/>
            <a:ext cx="9906000" cy="2462167"/>
            <a:chOff x="0" y="4395833"/>
            <a:chExt cx="9144000" cy="2462167"/>
          </a:xfrm>
        </p:grpSpPr>
        <p:sp>
          <p:nvSpPr>
            <p:cNvPr id="8" name="Right Triangle 7"/>
            <p:cNvSpPr/>
            <p:nvPr/>
          </p:nvSpPr>
          <p:spPr bwMode="auto">
            <a:xfrm>
              <a:off x="0" y="4943475"/>
              <a:ext cx="5953125" cy="1914525"/>
            </a:xfrm>
            <a:prstGeom prst="rtTriangle">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9" name="Right Triangle 8"/>
            <p:cNvSpPr/>
            <p:nvPr/>
          </p:nvSpPr>
          <p:spPr bwMode="auto">
            <a:xfrm flipH="1">
              <a:off x="1488008" y="4395833"/>
              <a:ext cx="7655992" cy="2462167"/>
            </a:xfrm>
            <a:prstGeom prst="rtTriangle">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0" name="Right Triangle 97"/>
            <p:cNvSpPr/>
            <p:nvPr/>
          </p:nvSpPr>
          <p:spPr bwMode="auto">
            <a:xfrm>
              <a:off x="1488008" y="6140008"/>
              <a:ext cx="4465117" cy="717991"/>
            </a:xfrm>
            <a:custGeom>
              <a:avLst/>
              <a:gdLst/>
              <a:ahLst/>
              <a:cxnLst/>
              <a:rect l="l" t="t" r="r" b="b"/>
              <a:pathLst>
                <a:path w="4465117" h="717991">
                  <a:moveTo>
                    <a:pt x="2232559" y="0"/>
                  </a:moveTo>
                  <a:lnTo>
                    <a:pt x="4465117" y="717991"/>
                  </a:lnTo>
                  <a:lnTo>
                    <a:pt x="0" y="717991"/>
                  </a:lnTo>
                  <a:close/>
                </a:path>
              </a:pathLst>
            </a:custGeom>
            <a:solidFill>
              <a:srgbClr val="E9F2F5"/>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1" name="Right Triangle 10"/>
            <p:cNvSpPr/>
            <p:nvPr/>
          </p:nvSpPr>
          <p:spPr bwMode="auto">
            <a:xfrm flipH="1">
              <a:off x="3190875" y="4943474"/>
              <a:ext cx="5953125" cy="1914525"/>
            </a:xfrm>
            <a:prstGeom prst="rtTriangle">
              <a:avLst/>
            </a:prstGeom>
            <a:solidFill>
              <a:srgbClr val="A3C9CD"/>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2" name="Right Triangle 89"/>
            <p:cNvSpPr/>
            <p:nvPr/>
          </p:nvSpPr>
          <p:spPr bwMode="auto">
            <a:xfrm>
              <a:off x="3190875" y="6413831"/>
              <a:ext cx="2762247" cy="444169"/>
            </a:xfrm>
            <a:custGeom>
              <a:avLst/>
              <a:gdLst/>
              <a:ahLst/>
              <a:cxnLst/>
              <a:rect l="l" t="t" r="r" b="b"/>
              <a:pathLst>
                <a:path w="2762247" h="444169">
                  <a:moveTo>
                    <a:pt x="1381124" y="0"/>
                  </a:moveTo>
                  <a:lnTo>
                    <a:pt x="2762247" y="444169"/>
                  </a:lnTo>
                  <a:lnTo>
                    <a:pt x="0" y="444169"/>
                  </a:lnTo>
                  <a:close/>
                </a:path>
              </a:pathLst>
            </a:custGeom>
            <a:solidFill>
              <a:srgbClr val="BCD4D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grpSp>
      <p:sp>
        <p:nvSpPr>
          <p:cNvPr id="2" name="Title 1"/>
          <p:cNvSpPr>
            <a:spLocks noGrp="1"/>
          </p:cNvSpPr>
          <p:nvPr>
            <p:ph type="title"/>
          </p:nvPr>
        </p:nvSpPr>
        <p:spPr>
          <a:xfrm>
            <a:off x="990600" y="1984249"/>
            <a:ext cx="7924802" cy="1393825"/>
          </a:xfrm>
        </p:spPr>
        <p:txBody>
          <a:bodyPr anchor="b">
            <a:noAutofit/>
          </a:bodyPr>
          <a:lstStyle>
            <a:lvl1pPr algn="l">
              <a:defRPr sz="3200" b="1" cap="none" baseline="0"/>
            </a:lvl1pPr>
          </a:lstStyle>
          <a:p>
            <a:r>
              <a:rPr lang="ko-KR" altLang="en-US"/>
              <a:t>마스터 제목 스타일 편집</a:t>
            </a:r>
            <a:endParaRPr/>
          </a:p>
        </p:txBody>
      </p:sp>
      <p:sp>
        <p:nvSpPr>
          <p:cNvPr id="3" name="Text Placeholder 2"/>
          <p:cNvSpPr>
            <a:spLocks noGrp="1"/>
          </p:cNvSpPr>
          <p:nvPr>
            <p:ph type="body" idx="1"/>
          </p:nvPr>
        </p:nvSpPr>
        <p:spPr>
          <a:xfrm>
            <a:off x="990599" y="3529585"/>
            <a:ext cx="7924802" cy="664327"/>
          </a:xfrm>
        </p:spPr>
        <p:txBody>
          <a:bodyPr anchor="t">
            <a:noAutofit/>
          </a:bodyPr>
          <a:lstStyle>
            <a:lvl1pPr marL="0" indent="0">
              <a:spcBef>
                <a:spcPts val="0"/>
              </a:spcBef>
              <a:buNone/>
              <a:defRPr sz="24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a:t>마스터 텍스트 스타일을 편집합니다</a:t>
            </a:r>
          </a:p>
        </p:txBody>
      </p:sp>
      <p:sp>
        <p:nvSpPr>
          <p:cNvPr id="13" name="Date Placeholder 12"/>
          <p:cNvSpPr>
            <a:spLocks noGrp="1"/>
          </p:cNvSpPr>
          <p:nvPr>
            <p:ph type="dt" sz="half" idx="10"/>
          </p:nvPr>
        </p:nvSpPr>
        <p:spPr/>
        <p:txBody>
          <a:bodyPr/>
          <a:lstStyle/>
          <a:p>
            <a:r>
              <a:rPr lang="en-US"/>
              <a:t>Date</a:t>
            </a:r>
          </a:p>
        </p:txBody>
      </p:sp>
      <p:sp>
        <p:nvSpPr>
          <p:cNvPr id="14" name="Footer Placeholder 13"/>
          <p:cNvSpPr>
            <a:spLocks noGrp="1"/>
          </p:cNvSpPr>
          <p:nvPr>
            <p:ph type="ftr" sz="quarter" idx="11"/>
          </p:nvPr>
        </p:nvSpPr>
        <p:spPr/>
        <p:txBody>
          <a:bodyPr/>
          <a:lstStyle/>
          <a:p>
            <a:r>
              <a:rPr lang="en-US"/>
              <a:t>Copyright © 2015 Symantec Corporation</a:t>
            </a:r>
            <a:endParaRPr lang="en-US" dirty="0"/>
          </a:p>
        </p:txBody>
      </p:sp>
      <p:sp>
        <p:nvSpPr>
          <p:cNvPr id="15" name="Slide Number Placeholder 14"/>
          <p:cNvSpPr>
            <a:spLocks noGrp="1"/>
          </p:cNvSpPr>
          <p:nvPr>
            <p:ph type="sldNum" sz="quarter" idx="12"/>
          </p:nvPr>
        </p:nvSpPr>
        <p:spPr/>
        <p:txBody>
          <a:bodyPr/>
          <a:lstStyle/>
          <a:p>
            <a:pPr algn="l"/>
            <a:fld id="{C1960183-D323-4677-9D78-78D1D39B0029}" type="slidenum">
              <a:rPr lang="en-US" smtClean="0"/>
              <a:pPr algn="l"/>
              <a:t>‹#›</a:t>
            </a:fld>
            <a:endParaRPr lang="en-US"/>
          </a:p>
        </p:txBody>
      </p:sp>
    </p:spTree>
    <p:extLst>
      <p:ext uri="{BB962C8B-B14F-4D97-AF65-F5344CB8AC3E}">
        <p14:creationId xmlns:p14="http://schemas.microsoft.com/office/powerpoint/2010/main" val="609521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dirty="0"/>
          </a:p>
        </p:txBody>
      </p:sp>
      <p:sp>
        <p:nvSpPr>
          <p:cNvPr id="3" name="Content Placeholder 2"/>
          <p:cNvSpPr>
            <a:spLocks noGrp="1"/>
          </p:cNvSpPr>
          <p:nvPr>
            <p:ph idx="1"/>
          </p:nvPr>
        </p:nvSpPr>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a:p>
        </p:txBody>
      </p:sp>
      <p:sp>
        <p:nvSpPr>
          <p:cNvPr id="7" name="Date Placeholder 6"/>
          <p:cNvSpPr>
            <a:spLocks noGrp="1"/>
          </p:cNvSpPr>
          <p:nvPr>
            <p:ph type="dt" sz="half" idx="10"/>
          </p:nvPr>
        </p:nvSpPr>
        <p:spPr/>
        <p:txBody>
          <a:bodyPr/>
          <a:lstStyle/>
          <a:p>
            <a:r>
              <a:rPr lang="en-US"/>
              <a:t>Date</a:t>
            </a:r>
          </a:p>
        </p:txBody>
      </p:sp>
      <p:sp>
        <p:nvSpPr>
          <p:cNvPr id="8" name="Footer Placeholder 7"/>
          <p:cNvSpPr>
            <a:spLocks noGrp="1"/>
          </p:cNvSpPr>
          <p:nvPr>
            <p:ph type="ftr" sz="quarter" idx="11"/>
          </p:nvPr>
        </p:nvSpPr>
        <p:spPr/>
        <p:txBody>
          <a:bodyPr/>
          <a:lstStyle/>
          <a:p>
            <a:r>
              <a:rPr lang="en-US"/>
              <a:t>Copyright © 2015 Symantec Corporation</a:t>
            </a:r>
            <a:endParaRPr lang="en-US" dirty="0"/>
          </a:p>
        </p:txBody>
      </p:sp>
      <p:sp>
        <p:nvSpPr>
          <p:cNvPr id="9" name="Slide Number Placeholder 8"/>
          <p:cNvSpPr>
            <a:spLocks noGrp="1"/>
          </p:cNvSpPr>
          <p:nvPr>
            <p:ph type="sldNum" sz="quarter" idx="12"/>
          </p:nvPr>
        </p:nvSpPr>
        <p:spPr/>
        <p:txBody>
          <a:bodyPr/>
          <a:lstStyle/>
          <a:p>
            <a:pPr algn="l"/>
            <a:fld id="{C1960183-D323-4677-9D78-78D1D39B0029}" type="slidenum">
              <a:rPr lang="en-US" smtClean="0"/>
              <a:pPr algn="l"/>
              <a:t>‹#›</a:t>
            </a:fld>
            <a:endParaRPr lang="en-US"/>
          </a:p>
        </p:txBody>
      </p:sp>
      <p:sp>
        <p:nvSpPr>
          <p:cNvPr id="10" name="Text Placeholder 2"/>
          <p:cNvSpPr>
            <a:spLocks noGrp="1"/>
          </p:cNvSpPr>
          <p:nvPr>
            <p:ph type="body" idx="13"/>
          </p:nvPr>
        </p:nvSpPr>
        <p:spPr>
          <a:xfrm>
            <a:off x="7473280" y="778290"/>
            <a:ext cx="2102105" cy="138499"/>
          </a:xfrm>
        </p:spPr>
        <p:txBody>
          <a:bodyPr wrap="none" lIns="36000" tIns="0" rIns="36000" anchor="b">
            <a:spAutoFit/>
          </a:bodyPr>
          <a:lstStyle>
            <a:lvl1pPr marL="0" indent="0" algn="r">
              <a:spcBef>
                <a:spcPts val="0"/>
              </a:spcBef>
              <a:buNone/>
              <a:defRPr sz="1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Tree>
    <p:extLst>
      <p:ext uri="{BB962C8B-B14F-4D97-AF65-F5344CB8AC3E}">
        <p14:creationId xmlns:p14="http://schemas.microsoft.com/office/powerpoint/2010/main" val="2056379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제목 및 내용 with Partn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dirty="0"/>
          </a:p>
        </p:txBody>
      </p:sp>
      <p:sp>
        <p:nvSpPr>
          <p:cNvPr id="3" name="Content Placeholder 2"/>
          <p:cNvSpPr>
            <a:spLocks noGrp="1"/>
          </p:cNvSpPr>
          <p:nvPr>
            <p:ph idx="1"/>
          </p:nvPr>
        </p:nvSpPr>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a:p>
        </p:txBody>
      </p:sp>
      <p:sp>
        <p:nvSpPr>
          <p:cNvPr id="10" name="Text Placeholder 2"/>
          <p:cNvSpPr>
            <a:spLocks noGrp="1"/>
          </p:cNvSpPr>
          <p:nvPr>
            <p:ph type="body" idx="13"/>
          </p:nvPr>
        </p:nvSpPr>
        <p:spPr>
          <a:xfrm>
            <a:off x="7473280" y="778290"/>
            <a:ext cx="2102105" cy="138499"/>
          </a:xfrm>
        </p:spPr>
        <p:txBody>
          <a:bodyPr wrap="none" lIns="36000" tIns="0" rIns="36000" anchor="b">
            <a:spAutoFit/>
          </a:bodyPr>
          <a:lstStyle>
            <a:lvl1pPr marL="0" indent="0" algn="r">
              <a:spcBef>
                <a:spcPts val="0"/>
              </a:spcBef>
              <a:buNone/>
              <a:defRPr sz="1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12" name="Rectangle 7"/>
          <p:cNvSpPr/>
          <p:nvPr/>
        </p:nvSpPr>
        <p:spPr bwMode="auto">
          <a:xfrm>
            <a:off x="0" y="6321256"/>
            <a:ext cx="9906000" cy="384047"/>
          </a:xfrm>
          <a:prstGeom prst="rect">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3" name="Rectangle 13"/>
          <p:cNvSpPr/>
          <p:nvPr/>
        </p:nvSpPr>
        <p:spPr bwMode="auto">
          <a:xfrm>
            <a:off x="6105128" y="6321255"/>
            <a:ext cx="3800872" cy="384047"/>
          </a:xfrm>
          <a:custGeom>
            <a:avLst/>
            <a:gdLst/>
            <a:ahLst/>
            <a:cxnLst/>
            <a:rect l="l" t="t" r="r" b="b"/>
            <a:pathLst>
              <a:path w="2667000" h="384048">
                <a:moveTo>
                  <a:pt x="1192281" y="0"/>
                </a:moveTo>
                <a:lnTo>
                  <a:pt x="1758950" y="0"/>
                </a:lnTo>
                <a:lnTo>
                  <a:pt x="1871662" y="0"/>
                </a:lnTo>
                <a:lnTo>
                  <a:pt x="1892300" y="0"/>
                </a:lnTo>
                <a:lnTo>
                  <a:pt x="2667000" y="0"/>
                </a:lnTo>
                <a:lnTo>
                  <a:pt x="2667000" y="384048"/>
                </a:lnTo>
                <a:lnTo>
                  <a:pt x="1892300" y="384048"/>
                </a:lnTo>
                <a:lnTo>
                  <a:pt x="1758950" y="384048"/>
                </a:lnTo>
                <a:lnTo>
                  <a:pt x="679381" y="384048"/>
                </a:lnTo>
                <a:lnTo>
                  <a:pt x="654050" y="384048"/>
                </a:lnTo>
                <a:lnTo>
                  <a:pt x="0" y="384048"/>
                </a:lnTo>
                <a:close/>
              </a:path>
            </a:pathLst>
          </a:custGeom>
          <a:solidFill>
            <a:srgbClr val="A3C9CD">
              <a:alpha val="60000"/>
            </a:srgbClr>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4" name="Parallelogram 9"/>
          <p:cNvSpPr/>
          <p:nvPr/>
        </p:nvSpPr>
        <p:spPr bwMode="auto">
          <a:xfrm flipH="1">
            <a:off x="5336384" y="6321255"/>
            <a:ext cx="2027634" cy="384047"/>
          </a:xfrm>
          <a:prstGeom prst="parallelogram">
            <a:avLst>
              <a:gd name="adj" fmla="val 310451"/>
            </a:avLst>
          </a:prstGeom>
          <a:solidFill>
            <a:srgbClr val="EDF4F7"/>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endParaRPr>
          </a:p>
        </p:txBody>
      </p:sp>
      <p:sp>
        <p:nvSpPr>
          <p:cNvPr id="15" name="Parallelogram 10"/>
          <p:cNvSpPr/>
          <p:nvPr/>
        </p:nvSpPr>
        <p:spPr bwMode="auto">
          <a:xfrm>
            <a:off x="5253832" y="6321255"/>
            <a:ext cx="2027634" cy="384047"/>
          </a:xfrm>
          <a:prstGeom prst="parallelogram">
            <a:avLst>
              <a:gd name="adj" fmla="val 310451"/>
            </a:avLst>
          </a:prstGeom>
          <a:solidFill>
            <a:srgbClr val="EDF4F7"/>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6" name="Parallelogram 8"/>
          <p:cNvSpPr/>
          <p:nvPr/>
        </p:nvSpPr>
        <p:spPr bwMode="auto">
          <a:xfrm>
            <a:off x="5999868" y="6409361"/>
            <a:ext cx="735996" cy="218836"/>
          </a:xfrm>
          <a:custGeom>
            <a:avLst/>
            <a:gdLst/>
            <a:ahLst/>
            <a:cxnLst/>
            <a:rect l="l" t="t" r="r" b="b"/>
            <a:pathLst>
              <a:path w="679381" h="218837">
                <a:moveTo>
                  <a:pt x="339690" y="0"/>
                </a:moveTo>
                <a:lnTo>
                  <a:pt x="679381" y="109418"/>
                </a:lnTo>
                <a:lnTo>
                  <a:pt x="339690" y="218837"/>
                </a:lnTo>
                <a:lnTo>
                  <a:pt x="0" y="109418"/>
                </a:lnTo>
                <a:close/>
              </a:path>
            </a:pathLst>
          </a:custGeom>
          <a:solidFill>
            <a:srgbClr val="EDF4F7"/>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7" name="Parallelogram 8"/>
          <p:cNvSpPr/>
          <p:nvPr/>
        </p:nvSpPr>
        <p:spPr bwMode="auto">
          <a:xfrm>
            <a:off x="5941006" y="6391283"/>
            <a:ext cx="735996" cy="218836"/>
          </a:xfrm>
          <a:custGeom>
            <a:avLst/>
            <a:gdLst/>
            <a:ahLst/>
            <a:cxnLst/>
            <a:rect l="l" t="t" r="r" b="b"/>
            <a:pathLst>
              <a:path w="679381" h="218837">
                <a:moveTo>
                  <a:pt x="339690" y="0"/>
                </a:moveTo>
                <a:lnTo>
                  <a:pt x="679381" y="109418"/>
                </a:lnTo>
                <a:lnTo>
                  <a:pt x="339690" y="218837"/>
                </a:lnTo>
                <a:lnTo>
                  <a:pt x="0" y="109418"/>
                </a:lnTo>
                <a:close/>
              </a:path>
            </a:pathLst>
          </a:custGeom>
          <a:solidFill>
            <a:srgbClr val="F6FAFB"/>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8" name="Rectangle 13"/>
          <p:cNvSpPr/>
          <p:nvPr/>
        </p:nvSpPr>
        <p:spPr bwMode="auto">
          <a:xfrm>
            <a:off x="6366575" y="6518147"/>
            <a:ext cx="997442" cy="187155"/>
          </a:xfrm>
          <a:custGeom>
            <a:avLst/>
            <a:gdLst/>
            <a:ahLst/>
            <a:cxnLst/>
            <a:rect l="l" t="t" r="r" b="b"/>
            <a:pathLst>
              <a:path w="920716" h="187155">
                <a:moveTo>
                  <a:pt x="339690" y="0"/>
                </a:moveTo>
                <a:lnTo>
                  <a:pt x="920716" y="187155"/>
                </a:lnTo>
                <a:lnTo>
                  <a:pt x="438045" y="187155"/>
                </a:lnTo>
                <a:lnTo>
                  <a:pt x="412714" y="187155"/>
                </a:lnTo>
                <a:lnTo>
                  <a:pt x="241335" y="187155"/>
                </a:lnTo>
                <a:lnTo>
                  <a:pt x="0" y="109418"/>
                </a:lnTo>
                <a:close/>
              </a:path>
            </a:pathLst>
          </a:custGeom>
          <a:solidFill>
            <a:srgbClr val="DDEBED"/>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grpSp>
        <p:nvGrpSpPr>
          <p:cNvPr id="19" name="Group 23"/>
          <p:cNvGrpSpPr/>
          <p:nvPr userDrawn="1"/>
        </p:nvGrpSpPr>
        <p:grpSpPr>
          <a:xfrm>
            <a:off x="7421529" y="6409361"/>
            <a:ext cx="1104104" cy="201695"/>
            <a:chOff x="7692139" y="6415777"/>
            <a:chExt cx="1019173" cy="201695"/>
          </a:xfrm>
        </p:grpSpPr>
        <p:sp>
          <p:nvSpPr>
            <p:cNvPr id="20" name="Freeform 5"/>
            <p:cNvSpPr>
              <a:spLocks/>
            </p:cNvSpPr>
            <p:nvPr/>
          </p:nvSpPr>
          <p:spPr bwMode="auto">
            <a:xfrm>
              <a:off x="8027048" y="6429152"/>
              <a:ext cx="157022" cy="188320"/>
            </a:xfrm>
            <a:custGeom>
              <a:avLst/>
              <a:gdLst>
                <a:gd name="T0" fmla="*/ 43 w 248"/>
                <a:gd name="T1" fmla="*/ 65 h 295"/>
                <a:gd name="T2" fmla="*/ 64 w 248"/>
                <a:gd name="T3" fmla="*/ 44 h 295"/>
                <a:gd name="T4" fmla="*/ 158 w 248"/>
                <a:gd name="T5" fmla="*/ 44 h 295"/>
                <a:gd name="T6" fmla="*/ 192 w 248"/>
                <a:gd name="T7" fmla="*/ 67 h 295"/>
                <a:gd name="T8" fmla="*/ 171 w 248"/>
                <a:gd name="T9" fmla="*/ 113 h 295"/>
                <a:gd name="T10" fmla="*/ 98 w 248"/>
                <a:gd name="T11" fmla="*/ 140 h 295"/>
                <a:gd name="T12" fmla="*/ 67 w 248"/>
                <a:gd name="T13" fmla="*/ 204 h 295"/>
                <a:gd name="T14" fmla="*/ 94 w 248"/>
                <a:gd name="T15" fmla="*/ 234 h 295"/>
                <a:gd name="T16" fmla="*/ 230 w 248"/>
                <a:gd name="T17" fmla="*/ 295 h 295"/>
                <a:gd name="T18" fmla="*/ 230 w 248"/>
                <a:gd name="T19" fmla="*/ 248 h 295"/>
                <a:gd name="T20" fmla="*/ 111 w 248"/>
                <a:gd name="T21" fmla="*/ 195 h 295"/>
                <a:gd name="T22" fmla="*/ 107 w 248"/>
                <a:gd name="T23" fmla="*/ 190 h 295"/>
                <a:gd name="T24" fmla="*/ 112 w 248"/>
                <a:gd name="T25" fmla="*/ 179 h 295"/>
                <a:gd name="T26" fmla="*/ 186 w 248"/>
                <a:gd name="T27" fmla="*/ 154 h 295"/>
                <a:gd name="T28" fmla="*/ 232 w 248"/>
                <a:gd name="T29" fmla="*/ 51 h 295"/>
                <a:gd name="T30" fmla="*/ 158 w 248"/>
                <a:gd name="T31" fmla="*/ 0 h 295"/>
                <a:gd name="T32" fmla="*/ 64 w 248"/>
                <a:gd name="T33" fmla="*/ 0 h 295"/>
                <a:gd name="T34" fmla="*/ 0 w 248"/>
                <a:gd name="T35" fmla="*/ 65 h 295"/>
                <a:gd name="T36" fmla="*/ 0 w 248"/>
                <a:gd name="T37" fmla="*/ 288 h 295"/>
                <a:gd name="T38" fmla="*/ 43 w 248"/>
                <a:gd name="T39" fmla="*/ 288 h 295"/>
                <a:gd name="T40" fmla="*/ 43 w 248"/>
                <a:gd name="T41" fmla="*/ 6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8" h="295">
                  <a:moveTo>
                    <a:pt x="43" y="65"/>
                  </a:moveTo>
                  <a:cubicBezTo>
                    <a:pt x="43" y="53"/>
                    <a:pt x="52" y="44"/>
                    <a:pt x="64" y="44"/>
                  </a:cubicBezTo>
                  <a:cubicBezTo>
                    <a:pt x="158" y="44"/>
                    <a:pt x="158" y="44"/>
                    <a:pt x="158" y="44"/>
                  </a:cubicBezTo>
                  <a:cubicBezTo>
                    <a:pt x="172" y="44"/>
                    <a:pt x="186" y="52"/>
                    <a:pt x="192" y="67"/>
                  </a:cubicBezTo>
                  <a:cubicBezTo>
                    <a:pt x="199" y="85"/>
                    <a:pt x="189" y="106"/>
                    <a:pt x="171" y="113"/>
                  </a:cubicBezTo>
                  <a:cubicBezTo>
                    <a:pt x="98" y="140"/>
                    <a:pt x="98" y="140"/>
                    <a:pt x="98" y="140"/>
                  </a:cubicBezTo>
                  <a:cubicBezTo>
                    <a:pt x="72" y="149"/>
                    <a:pt x="58" y="178"/>
                    <a:pt x="67" y="204"/>
                  </a:cubicBezTo>
                  <a:cubicBezTo>
                    <a:pt x="72" y="218"/>
                    <a:pt x="82" y="228"/>
                    <a:pt x="94" y="234"/>
                  </a:cubicBezTo>
                  <a:cubicBezTo>
                    <a:pt x="230" y="295"/>
                    <a:pt x="230" y="295"/>
                    <a:pt x="230" y="295"/>
                  </a:cubicBezTo>
                  <a:cubicBezTo>
                    <a:pt x="230" y="248"/>
                    <a:pt x="230" y="248"/>
                    <a:pt x="230" y="248"/>
                  </a:cubicBezTo>
                  <a:cubicBezTo>
                    <a:pt x="111" y="195"/>
                    <a:pt x="111" y="195"/>
                    <a:pt x="111" y="195"/>
                  </a:cubicBezTo>
                  <a:cubicBezTo>
                    <a:pt x="109" y="195"/>
                    <a:pt x="107" y="193"/>
                    <a:pt x="107" y="190"/>
                  </a:cubicBezTo>
                  <a:cubicBezTo>
                    <a:pt x="105" y="186"/>
                    <a:pt x="107" y="181"/>
                    <a:pt x="112" y="179"/>
                  </a:cubicBezTo>
                  <a:cubicBezTo>
                    <a:pt x="186" y="154"/>
                    <a:pt x="186" y="154"/>
                    <a:pt x="186" y="154"/>
                  </a:cubicBezTo>
                  <a:cubicBezTo>
                    <a:pt x="227" y="138"/>
                    <a:pt x="248" y="92"/>
                    <a:pt x="232" y="51"/>
                  </a:cubicBezTo>
                  <a:cubicBezTo>
                    <a:pt x="220" y="20"/>
                    <a:pt x="190" y="0"/>
                    <a:pt x="158" y="0"/>
                  </a:cubicBezTo>
                  <a:cubicBezTo>
                    <a:pt x="64" y="0"/>
                    <a:pt x="64" y="0"/>
                    <a:pt x="64" y="0"/>
                  </a:cubicBezTo>
                  <a:cubicBezTo>
                    <a:pt x="29" y="0"/>
                    <a:pt x="0" y="29"/>
                    <a:pt x="0" y="65"/>
                  </a:cubicBezTo>
                  <a:cubicBezTo>
                    <a:pt x="0" y="288"/>
                    <a:pt x="0" y="288"/>
                    <a:pt x="0" y="288"/>
                  </a:cubicBezTo>
                  <a:cubicBezTo>
                    <a:pt x="43" y="288"/>
                    <a:pt x="43" y="288"/>
                    <a:pt x="43" y="288"/>
                  </a:cubicBezTo>
                  <a:lnTo>
                    <a:pt x="43" y="65"/>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1" name="Rectangle 6"/>
            <p:cNvSpPr>
              <a:spLocks noChangeArrowheads="1"/>
            </p:cNvSpPr>
            <p:nvPr/>
          </p:nvSpPr>
          <p:spPr bwMode="auto">
            <a:xfrm>
              <a:off x="8204935" y="6429152"/>
              <a:ext cx="27018" cy="183773"/>
            </a:xfrm>
            <a:prstGeom prst="rect">
              <a:avLst/>
            </a:pr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2" name="Freeform 7"/>
            <p:cNvSpPr>
              <a:spLocks/>
            </p:cNvSpPr>
            <p:nvPr/>
          </p:nvSpPr>
          <p:spPr bwMode="auto">
            <a:xfrm>
              <a:off x="7692139" y="6429152"/>
              <a:ext cx="163977" cy="183773"/>
            </a:xfrm>
            <a:custGeom>
              <a:avLst/>
              <a:gdLst>
                <a:gd name="T0" fmla="*/ 214 w 259"/>
                <a:gd name="T1" fmla="*/ 0 h 288"/>
                <a:gd name="T2" fmla="*/ 137 w 259"/>
                <a:gd name="T3" fmla="*/ 240 h 288"/>
                <a:gd name="T4" fmla="*/ 130 w 259"/>
                <a:gd name="T5" fmla="*/ 245 h 288"/>
                <a:gd name="T6" fmla="*/ 123 w 259"/>
                <a:gd name="T7" fmla="*/ 240 h 288"/>
                <a:gd name="T8" fmla="*/ 45 w 259"/>
                <a:gd name="T9" fmla="*/ 0 h 288"/>
                <a:gd name="T10" fmla="*/ 0 w 259"/>
                <a:gd name="T11" fmla="*/ 0 h 288"/>
                <a:gd name="T12" fmla="*/ 82 w 259"/>
                <a:gd name="T13" fmla="*/ 254 h 288"/>
                <a:gd name="T14" fmla="*/ 130 w 259"/>
                <a:gd name="T15" fmla="*/ 288 h 288"/>
                <a:gd name="T16" fmla="*/ 178 w 259"/>
                <a:gd name="T17" fmla="*/ 254 h 288"/>
                <a:gd name="T18" fmla="*/ 259 w 259"/>
                <a:gd name="T19" fmla="*/ 0 h 288"/>
                <a:gd name="T20" fmla="*/ 214 w 259"/>
                <a:gd name="T2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214" y="0"/>
                  </a:moveTo>
                  <a:cubicBezTo>
                    <a:pt x="137" y="240"/>
                    <a:pt x="137" y="240"/>
                    <a:pt x="137" y="240"/>
                  </a:cubicBezTo>
                  <a:cubicBezTo>
                    <a:pt x="136" y="243"/>
                    <a:pt x="133" y="245"/>
                    <a:pt x="130" y="245"/>
                  </a:cubicBezTo>
                  <a:cubicBezTo>
                    <a:pt x="127" y="245"/>
                    <a:pt x="124" y="243"/>
                    <a:pt x="123" y="240"/>
                  </a:cubicBezTo>
                  <a:cubicBezTo>
                    <a:pt x="45" y="0"/>
                    <a:pt x="45" y="0"/>
                    <a:pt x="45" y="0"/>
                  </a:cubicBezTo>
                  <a:cubicBezTo>
                    <a:pt x="0" y="0"/>
                    <a:pt x="0" y="0"/>
                    <a:pt x="0" y="0"/>
                  </a:cubicBezTo>
                  <a:cubicBezTo>
                    <a:pt x="82" y="254"/>
                    <a:pt x="82" y="254"/>
                    <a:pt x="82" y="254"/>
                  </a:cubicBezTo>
                  <a:cubicBezTo>
                    <a:pt x="89" y="275"/>
                    <a:pt x="108" y="288"/>
                    <a:pt x="130" y="288"/>
                  </a:cubicBezTo>
                  <a:cubicBezTo>
                    <a:pt x="151" y="288"/>
                    <a:pt x="171" y="275"/>
                    <a:pt x="178" y="254"/>
                  </a:cubicBezTo>
                  <a:cubicBezTo>
                    <a:pt x="259" y="0"/>
                    <a:pt x="259" y="0"/>
                    <a:pt x="259" y="0"/>
                  </a:cubicBezTo>
                  <a:lnTo>
                    <a:pt x="214" y="0"/>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3" name="Freeform 8"/>
            <p:cNvSpPr>
              <a:spLocks/>
            </p:cNvSpPr>
            <p:nvPr/>
          </p:nvSpPr>
          <p:spPr bwMode="auto">
            <a:xfrm>
              <a:off x="8367575" y="6429152"/>
              <a:ext cx="163977" cy="183773"/>
            </a:xfrm>
            <a:custGeom>
              <a:avLst/>
              <a:gdLst>
                <a:gd name="T0" fmla="*/ 46 w 259"/>
                <a:gd name="T1" fmla="*/ 288 h 288"/>
                <a:gd name="T2" fmla="*/ 123 w 259"/>
                <a:gd name="T3" fmla="*/ 49 h 288"/>
                <a:gd name="T4" fmla="*/ 130 w 259"/>
                <a:gd name="T5" fmla="*/ 44 h 288"/>
                <a:gd name="T6" fmla="*/ 137 w 259"/>
                <a:gd name="T7" fmla="*/ 49 h 288"/>
                <a:gd name="T8" fmla="*/ 214 w 259"/>
                <a:gd name="T9" fmla="*/ 288 h 288"/>
                <a:gd name="T10" fmla="*/ 259 w 259"/>
                <a:gd name="T11" fmla="*/ 288 h 288"/>
                <a:gd name="T12" fmla="*/ 178 w 259"/>
                <a:gd name="T13" fmla="*/ 35 h 288"/>
                <a:gd name="T14" fmla="*/ 130 w 259"/>
                <a:gd name="T15" fmla="*/ 0 h 288"/>
                <a:gd name="T16" fmla="*/ 82 w 259"/>
                <a:gd name="T17" fmla="*/ 35 h 288"/>
                <a:gd name="T18" fmla="*/ 0 w 259"/>
                <a:gd name="T19" fmla="*/ 288 h 288"/>
                <a:gd name="T20" fmla="*/ 46 w 259"/>
                <a:gd name="T21"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46" y="288"/>
                  </a:moveTo>
                  <a:cubicBezTo>
                    <a:pt x="123" y="49"/>
                    <a:pt x="123" y="49"/>
                    <a:pt x="123" y="49"/>
                  </a:cubicBezTo>
                  <a:cubicBezTo>
                    <a:pt x="124" y="46"/>
                    <a:pt x="127" y="44"/>
                    <a:pt x="130" y="44"/>
                  </a:cubicBezTo>
                  <a:cubicBezTo>
                    <a:pt x="133" y="44"/>
                    <a:pt x="136" y="45"/>
                    <a:pt x="137" y="49"/>
                  </a:cubicBezTo>
                  <a:cubicBezTo>
                    <a:pt x="214" y="288"/>
                    <a:pt x="214" y="288"/>
                    <a:pt x="214" y="288"/>
                  </a:cubicBezTo>
                  <a:cubicBezTo>
                    <a:pt x="259" y="288"/>
                    <a:pt x="259" y="288"/>
                    <a:pt x="259" y="288"/>
                  </a:cubicBezTo>
                  <a:cubicBezTo>
                    <a:pt x="178" y="35"/>
                    <a:pt x="178" y="35"/>
                    <a:pt x="178" y="35"/>
                  </a:cubicBezTo>
                  <a:cubicBezTo>
                    <a:pt x="171" y="14"/>
                    <a:pt x="151" y="0"/>
                    <a:pt x="130" y="0"/>
                  </a:cubicBezTo>
                  <a:cubicBezTo>
                    <a:pt x="108" y="0"/>
                    <a:pt x="89" y="14"/>
                    <a:pt x="82" y="35"/>
                  </a:cubicBezTo>
                  <a:cubicBezTo>
                    <a:pt x="0" y="288"/>
                    <a:pt x="0" y="288"/>
                    <a:pt x="0" y="288"/>
                  </a:cubicBezTo>
                  <a:lnTo>
                    <a:pt x="46" y="288"/>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4" name="Freeform 9"/>
            <p:cNvSpPr>
              <a:spLocks/>
            </p:cNvSpPr>
            <p:nvPr/>
          </p:nvSpPr>
          <p:spPr bwMode="auto">
            <a:xfrm>
              <a:off x="7866816" y="6429152"/>
              <a:ext cx="131610" cy="183773"/>
            </a:xfrm>
            <a:custGeom>
              <a:avLst/>
              <a:gdLst>
                <a:gd name="T0" fmla="*/ 72 w 208"/>
                <a:gd name="T1" fmla="*/ 44 h 288"/>
                <a:gd name="T2" fmla="*/ 208 w 208"/>
                <a:gd name="T3" fmla="*/ 44 h 288"/>
                <a:gd name="T4" fmla="*/ 208 w 208"/>
                <a:gd name="T5" fmla="*/ 0 h 288"/>
                <a:gd name="T6" fmla="*/ 72 w 208"/>
                <a:gd name="T7" fmla="*/ 0 h 288"/>
                <a:gd name="T8" fmla="*/ 0 w 208"/>
                <a:gd name="T9" fmla="*/ 72 h 288"/>
                <a:gd name="T10" fmla="*/ 0 w 208"/>
                <a:gd name="T11" fmla="*/ 216 h 288"/>
                <a:gd name="T12" fmla="*/ 72 w 208"/>
                <a:gd name="T13" fmla="*/ 288 h 288"/>
                <a:gd name="T14" fmla="*/ 208 w 208"/>
                <a:gd name="T15" fmla="*/ 288 h 288"/>
                <a:gd name="T16" fmla="*/ 208 w 208"/>
                <a:gd name="T17" fmla="*/ 245 h 288"/>
                <a:gd name="T18" fmla="*/ 72 w 208"/>
                <a:gd name="T19" fmla="*/ 245 h 288"/>
                <a:gd name="T20" fmla="*/ 43 w 208"/>
                <a:gd name="T21" fmla="*/ 216 h 288"/>
                <a:gd name="T22" fmla="*/ 43 w 208"/>
                <a:gd name="T23" fmla="*/ 166 h 288"/>
                <a:gd name="T24" fmla="*/ 180 w 208"/>
                <a:gd name="T25" fmla="*/ 166 h 288"/>
                <a:gd name="T26" fmla="*/ 180 w 208"/>
                <a:gd name="T27" fmla="*/ 123 h 288"/>
                <a:gd name="T28" fmla="*/ 43 w 208"/>
                <a:gd name="T29" fmla="*/ 123 h 288"/>
                <a:gd name="T30" fmla="*/ 43 w 208"/>
                <a:gd name="T31" fmla="*/ 72 h 288"/>
                <a:gd name="T32" fmla="*/ 72 w 208"/>
                <a:gd name="T33" fmla="*/ 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288">
                  <a:moveTo>
                    <a:pt x="72" y="44"/>
                  </a:moveTo>
                  <a:cubicBezTo>
                    <a:pt x="208" y="44"/>
                    <a:pt x="208" y="44"/>
                    <a:pt x="208" y="44"/>
                  </a:cubicBezTo>
                  <a:cubicBezTo>
                    <a:pt x="208" y="0"/>
                    <a:pt x="208" y="0"/>
                    <a:pt x="208" y="0"/>
                  </a:cubicBezTo>
                  <a:cubicBezTo>
                    <a:pt x="72" y="0"/>
                    <a:pt x="72" y="0"/>
                    <a:pt x="72" y="0"/>
                  </a:cubicBezTo>
                  <a:cubicBezTo>
                    <a:pt x="32" y="0"/>
                    <a:pt x="0" y="33"/>
                    <a:pt x="0" y="72"/>
                  </a:cubicBezTo>
                  <a:cubicBezTo>
                    <a:pt x="0" y="216"/>
                    <a:pt x="0" y="216"/>
                    <a:pt x="0" y="216"/>
                  </a:cubicBezTo>
                  <a:cubicBezTo>
                    <a:pt x="0" y="256"/>
                    <a:pt x="32" y="288"/>
                    <a:pt x="72" y="288"/>
                  </a:cubicBezTo>
                  <a:cubicBezTo>
                    <a:pt x="208" y="288"/>
                    <a:pt x="208" y="288"/>
                    <a:pt x="208" y="288"/>
                  </a:cubicBezTo>
                  <a:cubicBezTo>
                    <a:pt x="208" y="245"/>
                    <a:pt x="208" y="245"/>
                    <a:pt x="208" y="245"/>
                  </a:cubicBezTo>
                  <a:cubicBezTo>
                    <a:pt x="72" y="245"/>
                    <a:pt x="72" y="245"/>
                    <a:pt x="72" y="245"/>
                  </a:cubicBezTo>
                  <a:cubicBezTo>
                    <a:pt x="56" y="245"/>
                    <a:pt x="43" y="232"/>
                    <a:pt x="43" y="216"/>
                  </a:cubicBezTo>
                  <a:cubicBezTo>
                    <a:pt x="43" y="166"/>
                    <a:pt x="43" y="166"/>
                    <a:pt x="43" y="166"/>
                  </a:cubicBezTo>
                  <a:cubicBezTo>
                    <a:pt x="180" y="166"/>
                    <a:pt x="180" y="166"/>
                    <a:pt x="180" y="166"/>
                  </a:cubicBezTo>
                  <a:cubicBezTo>
                    <a:pt x="180" y="123"/>
                    <a:pt x="180" y="123"/>
                    <a:pt x="180" y="123"/>
                  </a:cubicBezTo>
                  <a:cubicBezTo>
                    <a:pt x="43" y="123"/>
                    <a:pt x="43" y="123"/>
                    <a:pt x="43" y="123"/>
                  </a:cubicBezTo>
                  <a:cubicBezTo>
                    <a:pt x="43" y="72"/>
                    <a:pt x="43" y="72"/>
                    <a:pt x="43" y="72"/>
                  </a:cubicBezTo>
                  <a:cubicBezTo>
                    <a:pt x="43" y="56"/>
                    <a:pt x="56" y="44"/>
                    <a:pt x="72" y="44"/>
                  </a:cubicBez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5" name="Freeform 10"/>
            <p:cNvSpPr>
              <a:spLocks/>
            </p:cNvSpPr>
            <p:nvPr/>
          </p:nvSpPr>
          <p:spPr bwMode="auto">
            <a:xfrm>
              <a:off x="8254958" y="6429152"/>
              <a:ext cx="132947" cy="183773"/>
            </a:xfrm>
            <a:custGeom>
              <a:avLst/>
              <a:gdLst>
                <a:gd name="T0" fmla="*/ 497 w 497"/>
                <a:gd name="T1" fmla="*/ 0 h 687"/>
                <a:gd name="T2" fmla="*/ 0 w 497"/>
                <a:gd name="T3" fmla="*/ 0 h 687"/>
                <a:gd name="T4" fmla="*/ 0 w 497"/>
                <a:gd name="T5" fmla="*/ 105 h 687"/>
                <a:gd name="T6" fmla="*/ 198 w 497"/>
                <a:gd name="T7" fmla="*/ 105 h 687"/>
                <a:gd name="T8" fmla="*/ 198 w 497"/>
                <a:gd name="T9" fmla="*/ 687 h 687"/>
                <a:gd name="T10" fmla="*/ 300 w 497"/>
                <a:gd name="T11" fmla="*/ 687 h 687"/>
                <a:gd name="T12" fmla="*/ 300 w 497"/>
                <a:gd name="T13" fmla="*/ 105 h 687"/>
                <a:gd name="T14" fmla="*/ 497 w 497"/>
                <a:gd name="T15" fmla="*/ 105 h 687"/>
                <a:gd name="T16" fmla="*/ 497 w 497"/>
                <a:gd name="T17" fmla="*/ 0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7" h="687">
                  <a:moveTo>
                    <a:pt x="497" y="0"/>
                  </a:moveTo>
                  <a:lnTo>
                    <a:pt x="0" y="0"/>
                  </a:lnTo>
                  <a:lnTo>
                    <a:pt x="0" y="105"/>
                  </a:lnTo>
                  <a:lnTo>
                    <a:pt x="198" y="105"/>
                  </a:lnTo>
                  <a:lnTo>
                    <a:pt x="198" y="687"/>
                  </a:lnTo>
                  <a:lnTo>
                    <a:pt x="300" y="687"/>
                  </a:lnTo>
                  <a:lnTo>
                    <a:pt x="300" y="105"/>
                  </a:lnTo>
                  <a:lnTo>
                    <a:pt x="497" y="105"/>
                  </a:lnTo>
                  <a:lnTo>
                    <a:pt x="497" y="0"/>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6" name="Freeform 11"/>
            <p:cNvSpPr>
              <a:spLocks/>
            </p:cNvSpPr>
            <p:nvPr/>
          </p:nvSpPr>
          <p:spPr bwMode="auto">
            <a:xfrm>
              <a:off x="8535297" y="6429152"/>
              <a:ext cx="150602" cy="183773"/>
            </a:xfrm>
            <a:custGeom>
              <a:avLst/>
              <a:gdLst>
                <a:gd name="T0" fmla="*/ 155 w 238"/>
                <a:gd name="T1" fmla="*/ 288 h 288"/>
                <a:gd name="T2" fmla="*/ 238 w 238"/>
                <a:gd name="T3" fmla="*/ 206 h 288"/>
                <a:gd name="T4" fmla="*/ 155 w 238"/>
                <a:gd name="T5" fmla="*/ 123 h 288"/>
                <a:gd name="T6" fmla="*/ 83 w 238"/>
                <a:gd name="T7" fmla="*/ 123 h 288"/>
                <a:gd name="T8" fmla="*/ 43 w 238"/>
                <a:gd name="T9" fmla="*/ 83 h 288"/>
                <a:gd name="T10" fmla="*/ 83 w 238"/>
                <a:gd name="T11" fmla="*/ 44 h 288"/>
                <a:gd name="T12" fmla="*/ 223 w 238"/>
                <a:gd name="T13" fmla="*/ 44 h 288"/>
                <a:gd name="T14" fmla="*/ 223 w 238"/>
                <a:gd name="T15" fmla="*/ 0 h 288"/>
                <a:gd name="T16" fmla="*/ 83 w 238"/>
                <a:gd name="T17" fmla="*/ 0 h 288"/>
                <a:gd name="T18" fmla="*/ 0 w 238"/>
                <a:gd name="T19" fmla="*/ 83 h 288"/>
                <a:gd name="T20" fmla="*/ 83 w 238"/>
                <a:gd name="T21" fmla="*/ 166 h 288"/>
                <a:gd name="T22" fmla="*/ 155 w 238"/>
                <a:gd name="T23" fmla="*/ 166 h 288"/>
                <a:gd name="T24" fmla="*/ 194 w 238"/>
                <a:gd name="T25" fmla="*/ 206 h 288"/>
                <a:gd name="T26" fmla="*/ 155 w 238"/>
                <a:gd name="T27" fmla="*/ 245 h 288"/>
                <a:gd name="T28" fmla="*/ 14 w 238"/>
                <a:gd name="T29" fmla="*/ 245 h 288"/>
                <a:gd name="T30" fmla="*/ 14 w 238"/>
                <a:gd name="T31" fmla="*/ 288 h 288"/>
                <a:gd name="T32" fmla="*/ 155 w 238"/>
                <a:gd name="T33"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8" h="288">
                  <a:moveTo>
                    <a:pt x="155" y="288"/>
                  </a:moveTo>
                  <a:cubicBezTo>
                    <a:pt x="201" y="288"/>
                    <a:pt x="238" y="251"/>
                    <a:pt x="238" y="206"/>
                  </a:cubicBezTo>
                  <a:cubicBezTo>
                    <a:pt x="238" y="160"/>
                    <a:pt x="201" y="123"/>
                    <a:pt x="155" y="123"/>
                  </a:cubicBezTo>
                  <a:cubicBezTo>
                    <a:pt x="83" y="123"/>
                    <a:pt x="83" y="123"/>
                    <a:pt x="83" y="123"/>
                  </a:cubicBezTo>
                  <a:cubicBezTo>
                    <a:pt x="61" y="123"/>
                    <a:pt x="43" y="105"/>
                    <a:pt x="43" y="83"/>
                  </a:cubicBezTo>
                  <a:cubicBezTo>
                    <a:pt x="43" y="61"/>
                    <a:pt x="61" y="44"/>
                    <a:pt x="83" y="44"/>
                  </a:cubicBezTo>
                  <a:cubicBezTo>
                    <a:pt x="223" y="44"/>
                    <a:pt x="223" y="44"/>
                    <a:pt x="223" y="44"/>
                  </a:cubicBezTo>
                  <a:cubicBezTo>
                    <a:pt x="223" y="0"/>
                    <a:pt x="223" y="0"/>
                    <a:pt x="223" y="0"/>
                  </a:cubicBezTo>
                  <a:cubicBezTo>
                    <a:pt x="83" y="0"/>
                    <a:pt x="83" y="0"/>
                    <a:pt x="83" y="0"/>
                  </a:cubicBezTo>
                  <a:cubicBezTo>
                    <a:pt x="37" y="0"/>
                    <a:pt x="0" y="37"/>
                    <a:pt x="0" y="83"/>
                  </a:cubicBezTo>
                  <a:cubicBezTo>
                    <a:pt x="0" y="129"/>
                    <a:pt x="37" y="166"/>
                    <a:pt x="83" y="166"/>
                  </a:cubicBezTo>
                  <a:cubicBezTo>
                    <a:pt x="155" y="166"/>
                    <a:pt x="155" y="166"/>
                    <a:pt x="155" y="166"/>
                  </a:cubicBezTo>
                  <a:cubicBezTo>
                    <a:pt x="177" y="166"/>
                    <a:pt x="194" y="184"/>
                    <a:pt x="194" y="206"/>
                  </a:cubicBezTo>
                  <a:cubicBezTo>
                    <a:pt x="194" y="227"/>
                    <a:pt x="177" y="245"/>
                    <a:pt x="155" y="245"/>
                  </a:cubicBezTo>
                  <a:cubicBezTo>
                    <a:pt x="14" y="245"/>
                    <a:pt x="14" y="245"/>
                    <a:pt x="14" y="245"/>
                  </a:cubicBezTo>
                  <a:cubicBezTo>
                    <a:pt x="14" y="288"/>
                    <a:pt x="14" y="288"/>
                    <a:pt x="14" y="288"/>
                  </a:cubicBezTo>
                  <a:lnTo>
                    <a:pt x="155" y="288"/>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7" name="Freeform 12"/>
            <p:cNvSpPr>
              <a:spLocks noEditPoints="1"/>
            </p:cNvSpPr>
            <p:nvPr/>
          </p:nvSpPr>
          <p:spPr bwMode="auto">
            <a:xfrm>
              <a:off x="8685899" y="6415777"/>
              <a:ext cx="25413" cy="13375"/>
            </a:xfrm>
            <a:custGeom>
              <a:avLst/>
              <a:gdLst>
                <a:gd name="T0" fmla="*/ 24 w 95"/>
                <a:gd name="T1" fmla="*/ 50 h 50"/>
                <a:gd name="T2" fmla="*/ 14 w 95"/>
                <a:gd name="T3" fmla="*/ 50 h 50"/>
                <a:gd name="T4" fmla="*/ 14 w 95"/>
                <a:gd name="T5" fmla="*/ 9 h 50"/>
                <a:gd name="T6" fmla="*/ 0 w 95"/>
                <a:gd name="T7" fmla="*/ 9 h 50"/>
                <a:gd name="T8" fmla="*/ 0 w 95"/>
                <a:gd name="T9" fmla="*/ 0 h 50"/>
                <a:gd name="T10" fmla="*/ 38 w 95"/>
                <a:gd name="T11" fmla="*/ 0 h 50"/>
                <a:gd name="T12" fmla="*/ 38 w 95"/>
                <a:gd name="T13" fmla="*/ 9 h 50"/>
                <a:gd name="T14" fmla="*/ 24 w 95"/>
                <a:gd name="T15" fmla="*/ 9 h 50"/>
                <a:gd name="T16" fmla="*/ 24 w 95"/>
                <a:gd name="T17" fmla="*/ 50 h 50"/>
                <a:gd name="T18" fmla="*/ 69 w 95"/>
                <a:gd name="T19" fmla="*/ 38 h 50"/>
                <a:gd name="T20" fmla="*/ 73 w 95"/>
                <a:gd name="T21" fmla="*/ 28 h 50"/>
                <a:gd name="T22" fmla="*/ 85 w 95"/>
                <a:gd name="T23" fmla="*/ 0 h 50"/>
                <a:gd name="T24" fmla="*/ 95 w 95"/>
                <a:gd name="T25" fmla="*/ 0 h 50"/>
                <a:gd name="T26" fmla="*/ 95 w 95"/>
                <a:gd name="T27" fmla="*/ 50 h 50"/>
                <a:gd name="T28" fmla="*/ 85 w 95"/>
                <a:gd name="T29" fmla="*/ 50 h 50"/>
                <a:gd name="T30" fmla="*/ 85 w 95"/>
                <a:gd name="T31" fmla="*/ 26 h 50"/>
                <a:gd name="T32" fmla="*/ 85 w 95"/>
                <a:gd name="T33" fmla="*/ 16 h 50"/>
                <a:gd name="T34" fmla="*/ 83 w 95"/>
                <a:gd name="T35" fmla="*/ 23 h 50"/>
                <a:gd name="T36" fmla="*/ 73 w 95"/>
                <a:gd name="T37" fmla="*/ 50 h 50"/>
                <a:gd name="T38" fmla="*/ 66 w 95"/>
                <a:gd name="T39" fmla="*/ 50 h 50"/>
                <a:gd name="T40" fmla="*/ 57 w 95"/>
                <a:gd name="T41" fmla="*/ 23 h 50"/>
                <a:gd name="T42" fmla="*/ 54 w 95"/>
                <a:gd name="T43" fmla="*/ 16 h 50"/>
                <a:gd name="T44" fmla="*/ 54 w 95"/>
                <a:gd name="T45" fmla="*/ 26 h 50"/>
                <a:gd name="T46" fmla="*/ 54 w 95"/>
                <a:gd name="T47" fmla="*/ 50 h 50"/>
                <a:gd name="T48" fmla="*/ 45 w 95"/>
                <a:gd name="T49" fmla="*/ 50 h 50"/>
                <a:gd name="T50" fmla="*/ 45 w 95"/>
                <a:gd name="T51" fmla="*/ 0 h 50"/>
                <a:gd name="T52" fmla="*/ 54 w 95"/>
                <a:gd name="T53" fmla="*/ 0 h 50"/>
                <a:gd name="T54" fmla="*/ 66 w 95"/>
                <a:gd name="T55" fmla="*/ 28 h 50"/>
                <a:gd name="T56" fmla="*/ 69 w 95"/>
                <a:gd name="T57"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5" h="50">
                  <a:moveTo>
                    <a:pt x="24" y="50"/>
                  </a:moveTo>
                  <a:lnTo>
                    <a:pt x="14" y="50"/>
                  </a:lnTo>
                  <a:lnTo>
                    <a:pt x="14" y="9"/>
                  </a:lnTo>
                  <a:lnTo>
                    <a:pt x="0" y="9"/>
                  </a:lnTo>
                  <a:lnTo>
                    <a:pt x="0" y="0"/>
                  </a:lnTo>
                  <a:lnTo>
                    <a:pt x="38" y="0"/>
                  </a:lnTo>
                  <a:lnTo>
                    <a:pt x="38" y="9"/>
                  </a:lnTo>
                  <a:lnTo>
                    <a:pt x="24" y="9"/>
                  </a:lnTo>
                  <a:lnTo>
                    <a:pt x="24" y="50"/>
                  </a:lnTo>
                  <a:close/>
                  <a:moveTo>
                    <a:pt x="69" y="38"/>
                  </a:moveTo>
                  <a:lnTo>
                    <a:pt x="73" y="28"/>
                  </a:lnTo>
                  <a:lnTo>
                    <a:pt x="85" y="0"/>
                  </a:lnTo>
                  <a:lnTo>
                    <a:pt x="95" y="0"/>
                  </a:lnTo>
                  <a:lnTo>
                    <a:pt x="95" y="50"/>
                  </a:lnTo>
                  <a:lnTo>
                    <a:pt x="85" y="50"/>
                  </a:lnTo>
                  <a:lnTo>
                    <a:pt x="85" y="26"/>
                  </a:lnTo>
                  <a:lnTo>
                    <a:pt x="85" y="16"/>
                  </a:lnTo>
                  <a:lnTo>
                    <a:pt x="83" y="23"/>
                  </a:lnTo>
                  <a:lnTo>
                    <a:pt x="73" y="50"/>
                  </a:lnTo>
                  <a:lnTo>
                    <a:pt x="66" y="50"/>
                  </a:lnTo>
                  <a:lnTo>
                    <a:pt x="57" y="23"/>
                  </a:lnTo>
                  <a:lnTo>
                    <a:pt x="54" y="16"/>
                  </a:lnTo>
                  <a:lnTo>
                    <a:pt x="54" y="26"/>
                  </a:lnTo>
                  <a:lnTo>
                    <a:pt x="54" y="50"/>
                  </a:lnTo>
                  <a:lnTo>
                    <a:pt x="45" y="50"/>
                  </a:lnTo>
                  <a:lnTo>
                    <a:pt x="45" y="0"/>
                  </a:lnTo>
                  <a:lnTo>
                    <a:pt x="54" y="0"/>
                  </a:lnTo>
                  <a:lnTo>
                    <a:pt x="66" y="28"/>
                  </a:lnTo>
                  <a:lnTo>
                    <a:pt x="69" y="38"/>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grpSp>
      <p:cxnSp>
        <p:nvCxnSpPr>
          <p:cNvPr id="28" name="Straight Connector 21"/>
          <p:cNvCxnSpPr/>
          <p:nvPr userDrawn="1"/>
        </p:nvCxnSpPr>
        <p:spPr bwMode="auto">
          <a:xfrm>
            <a:off x="8577783" y="6391304"/>
            <a:ext cx="0" cy="237809"/>
          </a:xfrm>
          <a:prstGeom prst="line">
            <a:avLst/>
          </a:prstGeom>
          <a:solidFill>
            <a:schemeClr val="accent1"/>
          </a:solidFill>
          <a:ln w="19050" cap="flat" cmpd="sng" algn="ctr">
            <a:solidFill>
              <a:srgbClr val="B2B2B2"/>
            </a:solidFill>
            <a:prstDash val="solid"/>
            <a:miter lim="800000"/>
            <a:headEnd type="none" w="med" len="med"/>
            <a:tailEnd type="none" w="med" len="med"/>
          </a:ln>
          <a:effectLst/>
        </p:spPr>
      </p:cxnSp>
      <p:sp>
        <p:nvSpPr>
          <p:cNvPr id="7" name="Date Placeholder 6"/>
          <p:cNvSpPr>
            <a:spLocks noGrp="1"/>
          </p:cNvSpPr>
          <p:nvPr userDrawn="1">
            <p:ph type="dt" sz="half" idx="10"/>
          </p:nvPr>
        </p:nvSpPr>
        <p:spPr/>
        <p:txBody>
          <a:bodyPr/>
          <a:lstStyle/>
          <a:p>
            <a:r>
              <a:rPr lang="en-US"/>
              <a:t>Date</a:t>
            </a:r>
          </a:p>
        </p:txBody>
      </p:sp>
      <p:sp>
        <p:nvSpPr>
          <p:cNvPr id="8" name="Footer Placeholder 7"/>
          <p:cNvSpPr>
            <a:spLocks noGrp="1"/>
          </p:cNvSpPr>
          <p:nvPr userDrawn="1">
            <p:ph type="ftr" sz="quarter" idx="11"/>
          </p:nvPr>
        </p:nvSpPr>
        <p:spPr/>
        <p:txBody>
          <a:bodyPr/>
          <a:lstStyle/>
          <a:p>
            <a:r>
              <a:rPr lang="en-US"/>
              <a:t>Copyright © 2015 Symantec Corporation</a:t>
            </a:r>
            <a:endParaRPr lang="en-US" dirty="0"/>
          </a:p>
        </p:txBody>
      </p:sp>
      <p:sp>
        <p:nvSpPr>
          <p:cNvPr id="9" name="Slide Number Placeholder 8"/>
          <p:cNvSpPr>
            <a:spLocks noGrp="1"/>
          </p:cNvSpPr>
          <p:nvPr userDrawn="1">
            <p:ph type="sldNum" sz="quarter" idx="12"/>
          </p:nvPr>
        </p:nvSpPr>
        <p:spPr/>
        <p:txBody>
          <a:bodyPr/>
          <a:lstStyle/>
          <a:p>
            <a:pPr algn="l"/>
            <a:fld id="{C1960183-D323-4677-9D78-78D1D39B0029}" type="slidenum">
              <a:rPr lang="en-US" smtClean="0"/>
              <a:pPr algn="l"/>
              <a:t>‹#›</a:t>
            </a:fld>
            <a:endParaRPr lang="en-US"/>
          </a:p>
        </p:txBody>
      </p:sp>
    </p:spTree>
    <p:extLst>
      <p:ext uri="{BB962C8B-B14F-4D97-AF65-F5344CB8AC3E}">
        <p14:creationId xmlns:p14="http://schemas.microsoft.com/office/powerpoint/2010/main" val="2022912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dirty="0"/>
          </a:p>
        </p:txBody>
      </p:sp>
      <p:sp>
        <p:nvSpPr>
          <p:cNvPr id="8" name="Text Placeholder 7"/>
          <p:cNvSpPr>
            <a:spLocks noGrp="1"/>
          </p:cNvSpPr>
          <p:nvPr>
            <p:ph type="body" sz="quarter" idx="13" hasCustomPrompt="1"/>
          </p:nvPr>
        </p:nvSpPr>
        <p:spPr>
          <a:xfrm>
            <a:off x="273050" y="1067804"/>
            <a:ext cx="9359900" cy="221599"/>
          </a:xfrm>
        </p:spPr>
        <p:txBody>
          <a:bodyPr anchor="b">
            <a:spAutoFit/>
          </a:bodyPr>
          <a:lstStyle>
            <a:lvl1pPr marL="0" indent="0">
              <a:spcBef>
                <a:spcPts val="0"/>
              </a:spcBef>
              <a:buNone/>
              <a:defRPr sz="1600">
                <a:solidFill>
                  <a:schemeClr val="tx1">
                    <a:lumMod val="60000"/>
                    <a:lumOff val="40000"/>
                  </a:schemeClr>
                </a:solidFill>
              </a:defRPr>
            </a:lvl1pPr>
            <a:lvl2pPr marL="0" indent="0">
              <a:spcBef>
                <a:spcPts val="0"/>
              </a:spcBef>
              <a:buNone/>
              <a:defRPr sz="2400">
                <a:solidFill>
                  <a:schemeClr val="tx1">
                    <a:lumMod val="60000"/>
                    <a:lumOff val="40000"/>
                  </a:schemeClr>
                </a:solidFill>
              </a:defRPr>
            </a:lvl2pPr>
            <a:lvl3pPr marL="0" indent="0">
              <a:spcBef>
                <a:spcPts val="0"/>
              </a:spcBef>
              <a:buNone/>
              <a:defRPr sz="2400">
                <a:solidFill>
                  <a:schemeClr val="tx1">
                    <a:lumMod val="60000"/>
                    <a:lumOff val="40000"/>
                  </a:schemeClr>
                </a:solidFill>
              </a:defRPr>
            </a:lvl3pPr>
            <a:lvl4pPr marL="0" indent="0">
              <a:spcBef>
                <a:spcPts val="0"/>
              </a:spcBef>
              <a:buNone/>
              <a:defRPr sz="2400">
                <a:solidFill>
                  <a:schemeClr val="tx1">
                    <a:lumMod val="60000"/>
                    <a:lumOff val="40000"/>
                  </a:schemeClr>
                </a:solidFill>
              </a:defRPr>
            </a:lvl4pPr>
            <a:lvl5pPr marL="0" indent="0">
              <a:spcBef>
                <a:spcPts val="0"/>
              </a:spcBef>
              <a:buNone/>
              <a:defRPr sz="2400">
                <a:solidFill>
                  <a:schemeClr val="tx1">
                    <a:lumMod val="60000"/>
                    <a:lumOff val="40000"/>
                  </a:schemeClr>
                </a:solidFill>
              </a:defRPr>
            </a:lvl5pPr>
            <a:lvl6pPr marL="0" indent="0">
              <a:spcBef>
                <a:spcPts val="0"/>
              </a:spcBef>
              <a:buNone/>
              <a:defRPr sz="2400">
                <a:solidFill>
                  <a:schemeClr val="tx1">
                    <a:lumMod val="60000"/>
                    <a:lumOff val="40000"/>
                  </a:schemeClr>
                </a:solidFill>
              </a:defRPr>
            </a:lvl6pPr>
            <a:lvl7pPr marL="0" indent="0">
              <a:spcBef>
                <a:spcPts val="0"/>
              </a:spcBef>
              <a:buNone/>
              <a:defRPr sz="2400">
                <a:solidFill>
                  <a:schemeClr val="tx1">
                    <a:lumMod val="60000"/>
                    <a:lumOff val="40000"/>
                  </a:schemeClr>
                </a:solidFill>
              </a:defRPr>
            </a:lvl7pPr>
            <a:lvl8pPr marL="0" indent="0">
              <a:spcBef>
                <a:spcPts val="0"/>
              </a:spcBef>
              <a:buNone/>
              <a:defRPr sz="2400">
                <a:solidFill>
                  <a:schemeClr val="tx1">
                    <a:lumMod val="60000"/>
                    <a:lumOff val="40000"/>
                  </a:schemeClr>
                </a:solidFill>
              </a:defRPr>
            </a:lvl8pPr>
            <a:lvl9pPr marL="0" indent="0">
              <a:spcBef>
                <a:spcPts val="0"/>
              </a:spcBef>
              <a:buNone/>
              <a:defRPr sz="2400">
                <a:solidFill>
                  <a:schemeClr val="tx1">
                    <a:lumMod val="60000"/>
                    <a:lumOff val="40000"/>
                  </a:schemeClr>
                </a:solidFill>
              </a:defRPr>
            </a:lvl9pPr>
          </a:lstStyle>
          <a:p>
            <a:pPr lvl="0"/>
            <a:r>
              <a:rPr dirty="0"/>
              <a:t>Click to </a:t>
            </a:r>
            <a:r>
              <a:rPr lang="en-US" dirty="0"/>
              <a:t>add subtitle</a:t>
            </a:r>
            <a:endParaRPr dirty="0"/>
          </a:p>
        </p:txBody>
      </p:sp>
      <p:sp>
        <p:nvSpPr>
          <p:cNvPr id="3" name="Content Placeholder 2"/>
          <p:cNvSpPr>
            <a:spLocks noGrp="1"/>
          </p:cNvSpPr>
          <p:nvPr>
            <p:ph idx="1"/>
          </p:nvPr>
        </p:nvSpPr>
        <p:spPr>
          <a:xfrm>
            <a:off x="273049" y="1387475"/>
            <a:ext cx="9359899" cy="4849813"/>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dirty="0"/>
          </a:p>
        </p:txBody>
      </p:sp>
      <p:sp>
        <p:nvSpPr>
          <p:cNvPr id="7" name="Date Placeholder 6"/>
          <p:cNvSpPr>
            <a:spLocks noGrp="1"/>
          </p:cNvSpPr>
          <p:nvPr>
            <p:ph type="dt" sz="half" idx="14"/>
          </p:nvPr>
        </p:nvSpPr>
        <p:spPr/>
        <p:txBody>
          <a:bodyPr/>
          <a:lstStyle/>
          <a:p>
            <a:r>
              <a:rPr lang="en-US"/>
              <a:t>Date</a:t>
            </a:r>
          </a:p>
        </p:txBody>
      </p:sp>
      <p:sp>
        <p:nvSpPr>
          <p:cNvPr id="9" name="Footer Placeholder 8"/>
          <p:cNvSpPr>
            <a:spLocks noGrp="1"/>
          </p:cNvSpPr>
          <p:nvPr>
            <p:ph type="ftr" sz="quarter" idx="15"/>
          </p:nvPr>
        </p:nvSpPr>
        <p:spPr/>
        <p:txBody>
          <a:bodyPr/>
          <a:lstStyle/>
          <a:p>
            <a:r>
              <a:rPr lang="en-US"/>
              <a:t>Copyright © 2015 Symantec Corporation</a:t>
            </a:r>
            <a:endParaRPr lang="en-US" dirty="0"/>
          </a:p>
        </p:txBody>
      </p:sp>
      <p:sp>
        <p:nvSpPr>
          <p:cNvPr id="10" name="Slide Number Placeholder 9"/>
          <p:cNvSpPr>
            <a:spLocks noGrp="1"/>
          </p:cNvSpPr>
          <p:nvPr>
            <p:ph type="sldNum" sz="quarter" idx="16"/>
          </p:nvPr>
        </p:nvSpPr>
        <p:spPr/>
        <p:txBody>
          <a:bodyPr/>
          <a:lstStyle/>
          <a:p>
            <a:pPr algn="l"/>
            <a:fld id="{C1960183-D323-4677-9D78-78D1D39B0029}" type="slidenum">
              <a:rPr lang="en-US" smtClean="0"/>
              <a:pPr algn="l"/>
              <a:t>‹#›</a:t>
            </a:fld>
            <a:endParaRPr lang="en-US"/>
          </a:p>
        </p:txBody>
      </p:sp>
      <p:sp>
        <p:nvSpPr>
          <p:cNvPr id="11" name="Text Placeholder 2"/>
          <p:cNvSpPr>
            <a:spLocks noGrp="1"/>
          </p:cNvSpPr>
          <p:nvPr>
            <p:ph type="body" idx="17"/>
          </p:nvPr>
        </p:nvSpPr>
        <p:spPr>
          <a:xfrm>
            <a:off x="7473280" y="778290"/>
            <a:ext cx="2102105" cy="138499"/>
          </a:xfrm>
        </p:spPr>
        <p:txBody>
          <a:bodyPr wrap="none" lIns="36000" tIns="0" rIns="36000" anchor="b">
            <a:spAutoFit/>
          </a:bodyPr>
          <a:lstStyle>
            <a:lvl1pPr marL="0" indent="0" algn="r">
              <a:spcBef>
                <a:spcPts val="0"/>
              </a:spcBef>
              <a:buNone/>
              <a:defRPr sz="1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Tree>
    <p:extLst>
      <p:ext uri="{BB962C8B-B14F-4D97-AF65-F5344CB8AC3E}">
        <p14:creationId xmlns:p14="http://schemas.microsoft.com/office/powerpoint/2010/main" val="3382196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제목 및 내용 2">
    <p:spTree>
      <p:nvGrpSpPr>
        <p:cNvPr id="1" name=""/>
        <p:cNvGrpSpPr/>
        <p:nvPr/>
      </p:nvGrpSpPr>
      <p:grpSpPr>
        <a:xfrm>
          <a:off x="0" y="0"/>
          <a:ext cx="0" cy="0"/>
          <a:chOff x="0" y="0"/>
          <a:chExt cx="0" cy="0"/>
        </a:xfrm>
      </p:grpSpPr>
      <p:sp>
        <p:nvSpPr>
          <p:cNvPr id="10" name="Date Placeholder 9"/>
          <p:cNvSpPr>
            <a:spLocks noGrp="1"/>
          </p:cNvSpPr>
          <p:nvPr>
            <p:ph type="dt" sz="half" idx="10"/>
          </p:nvPr>
        </p:nvSpPr>
        <p:spPr/>
        <p:txBody>
          <a:bodyPr/>
          <a:lstStyle/>
          <a:p>
            <a:r>
              <a:rPr lang="en-US"/>
              <a:t>Date</a:t>
            </a:r>
          </a:p>
        </p:txBody>
      </p:sp>
      <p:sp>
        <p:nvSpPr>
          <p:cNvPr id="11" name="Footer Placeholder 10"/>
          <p:cNvSpPr>
            <a:spLocks noGrp="1"/>
          </p:cNvSpPr>
          <p:nvPr>
            <p:ph type="ftr" sz="quarter" idx="11"/>
          </p:nvPr>
        </p:nvSpPr>
        <p:spPr/>
        <p:txBody>
          <a:bodyPr/>
          <a:lstStyle/>
          <a:p>
            <a:r>
              <a:rPr lang="en-US"/>
              <a:t>Copyright © 2015 Symantec Corporation</a:t>
            </a:r>
            <a:endParaRPr lang="en-US" dirty="0"/>
          </a:p>
        </p:txBody>
      </p:sp>
      <p:sp>
        <p:nvSpPr>
          <p:cNvPr id="12" name="Slide Number Placeholder 11"/>
          <p:cNvSpPr>
            <a:spLocks noGrp="1"/>
          </p:cNvSpPr>
          <p:nvPr>
            <p:ph type="sldNum" sz="quarter" idx="12"/>
          </p:nvPr>
        </p:nvSpPr>
        <p:spPr/>
        <p:txBody>
          <a:bodyPr/>
          <a:lstStyle/>
          <a:p>
            <a:pPr algn="l"/>
            <a:fld id="{C1960183-D323-4677-9D78-78D1D39B0029}" type="slidenum">
              <a:rPr lang="en-US" smtClean="0"/>
              <a:pPr algn="l"/>
              <a:t>‹#›</a:t>
            </a:fld>
            <a:endParaRPr lang="en-US"/>
          </a:p>
        </p:txBody>
      </p:sp>
      <p:sp>
        <p:nvSpPr>
          <p:cNvPr id="15" name="Content Placeholder 2"/>
          <p:cNvSpPr>
            <a:spLocks noGrp="1"/>
          </p:cNvSpPr>
          <p:nvPr>
            <p:ph sz="half" idx="13"/>
          </p:nvPr>
        </p:nvSpPr>
        <p:spPr>
          <a:xfrm>
            <a:off x="273049" y="1052513"/>
            <a:ext cx="9359900" cy="581698"/>
          </a:xfrm>
        </p:spPr>
        <p:txBody>
          <a:bodyPr>
            <a:noAutofit/>
          </a:bodyPr>
          <a:lstStyle>
            <a:lvl1pPr marL="0" indent="0">
              <a:buNone/>
              <a:defRPr sz="1400"/>
            </a:lvl1pPr>
            <a:lvl2pPr>
              <a:defRPr sz="1200"/>
            </a:lvl2pPr>
            <a:lvl3pPr>
              <a:defRPr sz="1100"/>
            </a:lvl3pPr>
            <a:lvl4pPr>
              <a:defRPr sz="1050"/>
            </a:lvl4pPr>
            <a:lvl5pPr>
              <a:defRPr sz="1050"/>
            </a:lvl5pPr>
            <a:lvl6pPr>
              <a:defRPr sz="1400"/>
            </a:lvl6pPr>
            <a:lvl7pPr>
              <a:defRPr sz="1400"/>
            </a:lvl7pPr>
            <a:lvl8pPr>
              <a:defRPr sz="1400"/>
            </a:lvl8pPr>
            <a:lvl9pPr>
              <a:defRPr sz="1400"/>
            </a:lvl9pPr>
          </a:lstStyle>
          <a:p>
            <a:pPr lvl="0"/>
            <a:r>
              <a:rPr lang="ko-KR" altLang="en-US"/>
              <a:t>마스터 텍스트 스타일을 편집합니다</a:t>
            </a:r>
          </a:p>
        </p:txBody>
      </p:sp>
      <p:grpSp>
        <p:nvGrpSpPr>
          <p:cNvPr id="37" name="Group 10"/>
          <p:cNvGrpSpPr/>
          <p:nvPr/>
        </p:nvGrpSpPr>
        <p:grpSpPr>
          <a:xfrm>
            <a:off x="3060330" y="2024609"/>
            <a:ext cx="6572620" cy="4210252"/>
            <a:chOff x="6494889" y="2079653"/>
            <a:chExt cx="12368416" cy="4410159"/>
          </a:xfrm>
        </p:grpSpPr>
        <p:sp>
          <p:nvSpPr>
            <p:cNvPr id="43" name="Freeform 18"/>
            <p:cNvSpPr/>
            <p:nvPr/>
          </p:nvSpPr>
          <p:spPr bwMode="auto">
            <a:xfrm>
              <a:off x="6494889" y="4283869"/>
              <a:ext cx="12368416" cy="2205943"/>
            </a:xfrm>
            <a:custGeom>
              <a:avLst/>
              <a:gdLst>
                <a:gd name="connsiteX0" fmla="*/ 0 w 2379058"/>
                <a:gd name="connsiteY0" fmla="*/ 0 h 4410159"/>
                <a:gd name="connsiteX1" fmla="*/ 2379058 w 2379058"/>
                <a:gd name="connsiteY1" fmla="*/ 0 h 4410159"/>
                <a:gd name="connsiteX2" fmla="*/ 2379058 w 2379058"/>
                <a:gd name="connsiteY2" fmla="*/ 4410159 h 4410159"/>
                <a:gd name="connsiteX3" fmla="*/ 0 w 2379058"/>
                <a:gd name="connsiteY3" fmla="*/ 4410159 h 4410159"/>
                <a:gd name="connsiteX0" fmla="*/ 2379058 w 2379058"/>
                <a:gd name="connsiteY0" fmla="*/ 0 h 4410159"/>
                <a:gd name="connsiteX1" fmla="*/ 2379058 w 2379058"/>
                <a:gd name="connsiteY1" fmla="*/ 4410159 h 4410159"/>
                <a:gd name="connsiteX2" fmla="*/ 0 w 2379058"/>
                <a:gd name="connsiteY2" fmla="*/ 4410159 h 4410159"/>
                <a:gd name="connsiteX0" fmla="*/ 2379058 w 2379058"/>
                <a:gd name="connsiteY0" fmla="*/ 0 h 4410159"/>
                <a:gd name="connsiteX1" fmla="*/ 2378177 w 2379058"/>
                <a:gd name="connsiteY1" fmla="*/ 2204216 h 4410159"/>
                <a:gd name="connsiteX2" fmla="*/ 2379058 w 2379058"/>
                <a:gd name="connsiteY2" fmla="*/ 4410159 h 4410159"/>
                <a:gd name="connsiteX3" fmla="*/ 0 w 2379058"/>
                <a:gd name="connsiteY3" fmla="*/ 4410159 h 4410159"/>
                <a:gd name="connsiteX0" fmla="*/ 2378177 w 2379058"/>
                <a:gd name="connsiteY0" fmla="*/ 0 h 2205943"/>
                <a:gd name="connsiteX1" fmla="*/ 2379058 w 2379058"/>
                <a:gd name="connsiteY1" fmla="*/ 2205943 h 2205943"/>
                <a:gd name="connsiteX2" fmla="*/ 0 w 2379058"/>
                <a:gd name="connsiteY2" fmla="*/ 2205943 h 2205943"/>
              </a:gdLst>
              <a:ahLst/>
              <a:cxnLst>
                <a:cxn ang="0">
                  <a:pos x="connsiteX0" y="connsiteY0"/>
                </a:cxn>
                <a:cxn ang="0">
                  <a:pos x="connsiteX1" y="connsiteY1"/>
                </a:cxn>
                <a:cxn ang="0">
                  <a:pos x="connsiteX2" y="connsiteY2"/>
                </a:cxn>
              </a:cxnLst>
              <a:rect l="l" t="t" r="r" b="b"/>
              <a:pathLst>
                <a:path w="2379058" h="2205943">
                  <a:moveTo>
                    <a:pt x="2378177" y="0"/>
                  </a:moveTo>
                  <a:cubicBezTo>
                    <a:pt x="2378471" y="735314"/>
                    <a:pt x="2378764" y="1470629"/>
                    <a:pt x="2379058" y="2205943"/>
                  </a:cubicBezTo>
                  <a:lnTo>
                    <a:pt x="0" y="2205943"/>
                  </a:lnTo>
                </a:path>
              </a:pathLst>
            </a:custGeom>
            <a:ln w="3175">
              <a:solidFill>
                <a:schemeClr val="bg2"/>
              </a:solidFill>
              <a:headEnd type="none" w="med" len="med"/>
              <a:tailEnd type="none" w="med" len="med"/>
            </a:ln>
          </p:spPr>
          <p:style>
            <a:lnRef idx="1">
              <a:schemeClr val="dk1"/>
            </a:lnRef>
            <a:fillRef idx="0">
              <a:schemeClr val="dk1"/>
            </a:fillRef>
            <a:effectRef idx="0">
              <a:schemeClr val="dk1"/>
            </a:effectRef>
            <a:fontRef idx="minor">
              <a:schemeClr val="tx1"/>
            </a:fontRef>
          </p:style>
          <p:txBody>
            <a:bodyPr rtlCol="0" anchor="ctr"/>
            <a:lstStyle/>
            <a:p>
              <a:pPr algn="ctr"/>
              <a:endParaRPr lang="ko-KR" altLang="en-US"/>
            </a:p>
          </p:txBody>
        </p:sp>
        <p:sp>
          <p:nvSpPr>
            <p:cNvPr id="44" name="Freeform 19"/>
            <p:cNvSpPr/>
            <p:nvPr/>
          </p:nvSpPr>
          <p:spPr bwMode="auto">
            <a:xfrm>
              <a:off x="6494889" y="2079653"/>
              <a:ext cx="12368416" cy="2204216"/>
            </a:xfrm>
            <a:custGeom>
              <a:avLst/>
              <a:gdLst>
                <a:gd name="connsiteX0" fmla="*/ 0 w 2379058"/>
                <a:gd name="connsiteY0" fmla="*/ 0 h 4410159"/>
                <a:gd name="connsiteX1" fmla="*/ 2379058 w 2379058"/>
                <a:gd name="connsiteY1" fmla="*/ 0 h 4410159"/>
                <a:gd name="connsiteX2" fmla="*/ 2379058 w 2379058"/>
                <a:gd name="connsiteY2" fmla="*/ 4410159 h 4410159"/>
                <a:gd name="connsiteX3" fmla="*/ 0 w 2379058"/>
                <a:gd name="connsiteY3" fmla="*/ 4410159 h 4410159"/>
                <a:gd name="connsiteX0" fmla="*/ 0 w 2379058"/>
                <a:gd name="connsiteY0" fmla="*/ 0 h 4410159"/>
                <a:gd name="connsiteX1" fmla="*/ 2379058 w 2379058"/>
                <a:gd name="connsiteY1" fmla="*/ 0 h 4410159"/>
                <a:gd name="connsiteX2" fmla="*/ 2379058 w 2379058"/>
                <a:gd name="connsiteY2" fmla="*/ 4410159 h 4410159"/>
                <a:gd name="connsiteX0" fmla="*/ 0 w 2379058"/>
                <a:gd name="connsiteY0" fmla="*/ 0 h 4410159"/>
                <a:gd name="connsiteX1" fmla="*/ 2379058 w 2379058"/>
                <a:gd name="connsiteY1" fmla="*/ 0 h 4410159"/>
                <a:gd name="connsiteX2" fmla="*/ 2378177 w 2379058"/>
                <a:gd name="connsiteY2" fmla="*/ 2204216 h 4410159"/>
                <a:gd name="connsiteX3" fmla="*/ 2379058 w 2379058"/>
                <a:gd name="connsiteY3" fmla="*/ 4410159 h 4410159"/>
                <a:gd name="connsiteX0" fmla="*/ 0 w 2379058"/>
                <a:gd name="connsiteY0" fmla="*/ 0 h 2204216"/>
                <a:gd name="connsiteX1" fmla="*/ 2379058 w 2379058"/>
                <a:gd name="connsiteY1" fmla="*/ 0 h 2204216"/>
                <a:gd name="connsiteX2" fmla="*/ 2378177 w 2379058"/>
                <a:gd name="connsiteY2" fmla="*/ 2204216 h 2204216"/>
              </a:gdLst>
              <a:ahLst/>
              <a:cxnLst>
                <a:cxn ang="0">
                  <a:pos x="connsiteX0" y="connsiteY0"/>
                </a:cxn>
                <a:cxn ang="0">
                  <a:pos x="connsiteX1" y="connsiteY1"/>
                </a:cxn>
                <a:cxn ang="0">
                  <a:pos x="connsiteX2" y="connsiteY2"/>
                </a:cxn>
              </a:cxnLst>
              <a:rect l="l" t="t" r="r" b="b"/>
              <a:pathLst>
                <a:path w="2379058" h="2204216">
                  <a:moveTo>
                    <a:pt x="0" y="0"/>
                  </a:moveTo>
                  <a:lnTo>
                    <a:pt x="2379058" y="0"/>
                  </a:lnTo>
                  <a:cubicBezTo>
                    <a:pt x="2378764" y="734739"/>
                    <a:pt x="2378471" y="1469477"/>
                    <a:pt x="2378177" y="2204216"/>
                  </a:cubicBezTo>
                </a:path>
              </a:pathLst>
            </a:custGeom>
            <a:ln w="3175">
              <a:solidFill>
                <a:schemeClr val="bg2"/>
              </a:solidFill>
              <a:headEnd type="none" w="med" len="med"/>
              <a:tailEnd type="none" w="med" len="med"/>
            </a:ln>
          </p:spPr>
          <p:style>
            <a:lnRef idx="1">
              <a:schemeClr val="dk1"/>
            </a:lnRef>
            <a:fillRef idx="0">
              <a:schemeClr val="dk1"/>
            </a:fillRef>
            <a:effectRef idx="0">
              <a:schemeClr val="dk1"/>
            </a:effectRef>
            <a:fontRef idx="minor">
              <a:schemeClr val="tx1"/>
            </a:fontRef>
          </p:style>
          <p:txBody>
            <a:bodyPr rtlCol="0" anchor="ctr"/>
            <a:lstStyle/>
            <a:p>
              <a:pPr algn="ctr"/>
              <a:endParaRPr lang="ko-KR" altLang="en-US"/>
            </a:p>
          </p:txBody>
        </p:sp>
      </p:grpSp>
      <p:sp>
        <p:nvSpPr>
          <p:cNvPr id="40" name="Freeform 15"/>
          <p:cNvSpPr/>
          <p:nvPr userDrawn="1"/>
        </p:nvSpPr>
        <p:spPr bwMode="auto">
          <a:xfrm>
            <a:off x="273049" y="4254663"/>
            <a:ext cx="2792453" cy="1982626"/>
          </a:xfrm>
          <a:custGeom>
            <a:avLst/>
            <a:gdLst>
              <a:gd name="connsiteX0" fmla="*/ 2662280 w 2662280"/>
              <a:gd name="connsiteY0" fmla="*/ 315589 h 4725748"/>
              <a:gd name="connsiteX1" fmla="*/ 2443795 w 2662280"/>
              <a:gd name="connsiteY1" fmla="*/ 0 h 4725748"/>
              <a:gd name="connsiteX2" fmla="*/ 0 w 2662280"/>
              <a:gd name="connsiteY2" fmla="*/ 0 h 4725748"/>
              <a:gd name="connsiteX3" fmla="*/ 0 w 2662280"/>
              <a:gd name="connsiteY3" fmla="*/ 4725748 h 4725748"/>
              <a:gd name="connsiteX4" fmla="*/ 2662280 w 2662280"/>
              <a:gd name="connsiteY4" fmla="*/ 4725748 h 4725748"/>
              <a:gd name="connsiteX0" fmla="*/ 2443795 w 2662280"/>
              <a:gd name="connsiteY0" fmla="*/ 0 h 4725748"/>
              <a:gd name="connsiteX1" fmla="*/ 0 w 2662280"/>
              <a:gd name="connsiteY1" fmla="*/ 0 h 4725748"/>
              <a:gd name="connsiteX2" fmla="*/ 0 w 2662280"/>
              <a:gd name="connsiteY2" fmla="*/ 4725748 h 4725748"/>
              <a:gd name="connsiteX3" fmla="*/ 2662280 w 2662280"/>
              <a:gd name="connsiteY3" fmla="*/ 4725748 h 4725748"/>
              <a:gd name="connsiteX0" fmla="*/ 0 w 2662280"/>
              <a:gd name="connsiteY0" fmla="*/ 0 h 4725748"/>
              <a:gd name="connsiteX1" fmla="*/ 0 w 2662280"/>
              <a:gd name="connsiteY1" fmla="*/ 4725748 h 4725748"/>
              <a:gd name="connsiteX2" fmla="*/ 2662280 w 2662280"/>
              <a:gd name="connsiteY2" fmla="*/ 4725748 h 4725748"/>
              <a:gd name="connsiteX0" fmla="*/ 1348 w 2663628"/>
              <a:gd name="connsiteY0" fmla="*/ 0 h 4725748"/>
              <a:gd name="connsiteX1" fmla="*/ 0 w 2663628"/>
              <a:gd name="connsiteY1" fmla="*/ 2517424 h 4725748"/>
              <a:gd name="connsiteX2" fmla="*/ 1348 w 2663628"/>
              <a:gd name="connsiteY2" fmla="*/ 4725748 h 4725748"/>
              <a:gd name="connsiteX3" fmla="*/ 2663628 w 2663628"/>
              <a:gd name="connsiteY3" fmla="*/ 4725748 h 4725748"/>
              <a:gd name="connsiteX0" fmla="*/ 0 w 2663628"/>
              <a:gd name="connsiteY0" fmla="*/ 0 h 2208324"/>
              <a:gd name="connsiteX1" fmla="*/ 1348 w 2663628"/>
              <a:gd name="connsiteY1" fmla="*/ 2208324 h 2208324"/>
              <a:gd name="connsiteX2" fmla="*/ 2663628 w 2663628"/>
              <a:gd name="connsiteY2" fmla="*/ 2208324 h 2208324"/>
            </a:gdLst>
            <a:ahLst/>
            <a:cxnLst>
              <a:cxn ang="0">
                <a:pos x="connsiteX0" y="connsiteY0"/>
              </a:cxn>
              <a:cxn ang="0">
                <a:pos x="connsiteX1" y="connsiteY1"/>
              </a:cxn>
              <a:cxn ang="0">
                <a:pos x="connsiteX2" y="connsiteY2"/>
              </a:cxn>
            </a:cxnLst>
            <a:rect l="l" t="t" r="r" b="b"/>
            <a:pathLst>
              <a:path w="2663628" h="2208324">
                <a:moveTo>
                  <a:pt x="0" y="0"/>
                </a:moveTo>
                <a:cubicBezTo>
                  <a:pt x="449" y="736108"/>
                  <a:pt x="899" y="1472216"/>
                  <a:pt x="1348" y="2208324"/>
                </a:cubicBezTo>
                <a:lnTo>
                  <a:pt x="2663628" y="2208324"/>
                </a:lnTo>
              </a:path>
            </a:pathLst>
          </a:custGeom>
          <a:noFill/>
          <a:ln w="3175">
            <a:solidFill>
              <a:schemeClr val="bg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ko-KR" altLang="en-US"/>
          </a:p>
        </p:txBody>
      </p:sp>
      <p:sp>
        <p:nvSpPr>
          <p:cNvPr id="41" name="Freeform 24"/>
          <p:cNvSpPr>
            <a:spLocks/>
          </p:cNvSpPr>
          <p:nvPr/>
        </p:nvSpPr>
        <p:spPr bwMode="auto">
          <a:xfrm flipH="1">
            <a:off x="523872" y="1774765"/>
            <a:ext cx="2486025" cy="230983"/>
          </a:xfrm>
          <a:custGeom>
            <a:avLst/>
            <a:gdLst>
              <a:gd name="T0" fmla="*/ 114 w 1584"/>
              <a:gd name="T1" fmla="*/ 0 h 204"/>
              <a:gd name="T2" fmla="*/ 0 w 1584"/>
              <a:gd name="T3" fmla="*/ 204 h 204"/>
              <a:gd name="T4" fmla="*/ 1584 w 1584"/>
              <a:gd name="T5" fmla="*/ 204 h 204"/>
              <a:gd name="T6" fmla="*/ 1584 w 1584"/>
              <a:gd name="T7" fmla="*/ 6 h 204"/>
              <a:gd name="T8" fmla="*/ 114 w 1584"/>
              <a:gd name="T9" fmla="*/ 0 h 204"/>
              <a:gd name="connsiteX0" fmla="*/ 701 w 10000"/>
              <a:gd name="connsiteY0" fmla="*/ 6 h 9706"/>
              <a:gd name="connsiteX1" fmla="*/ 0 w 10000"/>
              <a:gd name="connsiteY1" fmla="*/ 9706 h 9706"/>
              <a:gd name="connsiteX2" fmla="*/ 10000 w 10000"/>
              <a:gd name="connsiteY2" fmla="*/ 9706 h 9706"/>
              <a:gd name="connsiteX3" fmla="*/ 10000 w 10000"/>
              <a:gd name="connsiteY3" fmla="*/ 0 h 9706"/>
              <a:gd name="connsiteX4" fmla="*/ 701 w 10000"/>
              <a:gd name="connsiteY4" fmla="*/ 6 h 9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9706">
                <a:moveTo>
                  <a:pt x="701" y="6"/>
                </a:moveTo>
                <a:cubicBezTo>
                  <a:pt x="467" y="3239"/>
                  <a:pt x="234" y="6473"/>
                  <a:pt x="0" y="9706"/>
                </a:cubicBezTo>
                <a:lnTo>
                  <a:pt x="10000" y="9706"/>
                </a:lnTo>
                <a:lnTo>
                  <a:pt x="10000" y="0"/>
                </a:lnTo>
                <a:lnTo>
                  <a:pt x="701" y="6"/>
                </a:lnTo>
                <a:close/>
              </a:path>
            </a:pathLst>
          </a:custGeom>
          <a:solidFill>
            <a:srgbClr val="EDF4F7"/>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l"/>
            <a:endParaRPr lang="ko-KR" altLang="en-US" sz="1400" b="1" dirty="0">
              <a:latin typeface="Calibri" panose="020F0502020204030204" pitchFamily="34" charset="0"/>
            </a:endParaRPr>
          </a:p>
        </p:txBody>
      </p:sp>
      <p:sp>
        <p:nvSpPr>
          <p:cNvPr id="42" name="Freeform 17"/>
          <p:cNvSpPr/>
          <p:nvPr/>
        </p:nvSpPr>
        <p:spPr bwMode="auto">
          <a:xfrm>
            <a:off x="273049" y="1704974"/>
            <a:ext cx="2792694" cy="2552098"/>
          </a:xfrm>
          <a:custGeom>
            <a:avLst/>
            <a:gdLst>
              <a:gd name="connsiteX0" fmla="*/ 2662280 w 2662280"/>
              <a:gd name="connsiteY0" fmla="*/ 315589 h 4725748"/>
              <a:gd name="connsiteX1" fmla="*/ 2443795 w 2662280"/>
              <a:gd name="connsiteY1" fmla="*/ 0 h 4725748"/>
              <a:gd name="connsiteX2" fmla="*/ 0 w 2662280"/>
              <a:gd name="connsiteY2" fmla="*/ 0 h 4725748"/>
              <a:gd name="connsiteX3" fmla="*/ 0 w 2662280"/>
              <a:gd name="connsiteY3" fmla="*/ 4725748 h 4725748"/>
              <a:gd name="connsiteX4" fmla="*/ 2662280 w 2662280"/>
              <a:gd name="connsiteY4" fmla="*/ 4725748 h 4725748"/>
              <a:gd name="connsiteX0" fmla="*/ 2662280 w 2662280"/>
              <a:gd name="connsiteY0" fmla="*/ 315589 h 4725748"/>
              <a:gd name="connsiteX1" fmla="*/ 2443795 w 2662280"/>
              <a:gd name="connsiteY1" fmla="*/ 0 h 4725748"/>
              <a:gd name="connsiteX2" fmla="*/ 0 w 2662280"/>
              <a:gd name="connsiteY2" fmla="*/ 0 h 4725748"/>
              <a:gd name="connsiteX3" fmla="*/ 0 w 2662280"/>
              <a:gd name="connsiteY3" fmla="*/ 4725748 h 4725748"/>
              <a:gd name="connsiteX0" fmla="*/ 2663858 w 2663858"/>
              <a:gd name="connsiteY0" fmla="*/ 315589 h 4725748"/>
              <a:gd name="connsiteX1" fmla="*/ 2445373 w 2663858"/>
              <a:gd name="connsiteY1" fmla="*/ 0 h 4725748"/>
              <a:gd name="connsiteX2" fmla="*/ 1578 w 2663858"/>
              <a:gd name="connsiteY2" fmla="*/ 0 h 4725748"/>
              <a:gd name="connsiteX3" fmla="*/ 0 w 2663858"/>
              <a:gd name="connsiteY3" fmla="*/ 2519805 h 4725748"/>
              <a:gd name="connsiteX4" fmla="*/ 1578 w 2663858"/>
              <a:gd name="connsiteY4" fmla="*/ 4725748 h 4725748"/>
              <a:gd name="connsiteX0" fmla="*/ 2663858 w 2663858"/>
              <a:gd name="connsiteY0" fmla="*/ 315589 h 2519805"/>
              <a:gd name="connsiteX1" fmla="*/ 2445373 w 2663858"/>
              <a:gd name="connsiteY1" fmla="*/ 0 h 2519805"/>
              <a:gd name="connsiteX2" fmla="*/ 1578 w 2663858"/>
              <a:gd name="connsiteY2" fmla="*/ 0 h 2519805"/>
              <a:gd name="connsiteX3" fmla="*/ 0 w 2663858"/>
              <a:gd name="connsiteY3" fmla="*/ 2519805 h 2519805"/>
            </a:gdLst>
            <a:ahLst/>
            <a:cxnLst>
              <a:cxn ang="0">
                <a:pos x="connsiteX0" y="connsiteY0"/>
              </a:cxn>
              <a:cxn ang="0">
                <a:pos x="connsiteX1" y="connsiteY1"/>
              </a:cxn>
              <a:cxn ang="0">
                <a:pos x="connsiteX2" y="connsiteY2"/>
              </a:cxn>
              <a:cxn ang="0">
                <a:pos x="connsiteX3" y="connsiteY3"/>
              </a:cxn>
            </a:cxnLst>
            <a:rect l="l" t="t" r="r" b="b"/>
            <a:pathLst>
              <a:path w="2663858" h="2519805">
                <a:moveTo>
                  <a:pt x="2663858" y="315589"/>
                </a:moveTo>
                <a:lnTo>
                  <a:pt x="2445373" y="0"/>
                </a:lnTo>
                <a:lnTo>
                  <a:pt x="1578" y="0"/>
                </a:lnTo>
                <a:lnTo>
                  <a:pt x="0" y="2519805"/>
                </a:lnTo>
              </a:path>
            </a:pathLst>
          </a:custGeom>
          <a:noFill/>
          <a:ln w="3175">
            <a:solidFill>
              <a:schemeClr val="bg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ko-KR" altLang="en-US"/>
          </a:p>
        </p:txBody>
      </p:sp>
      <p:grpSp>
        <p:nvGrpSpPr>
          <p:cNvPr id="9" name="그룹 8"/>
          <p:cNvGrpSpPr/>
          <p:nvPr userDrawn="1"/>
        </p:nvGrpSpPr>
        <p:grpSpPr>
          <a:xfrm>
            <a:off x="312320" y="1772820"/>
            <a:ext cx="189166" cy="232927"/>
            <a:chOff x="312320" y="1772820"/>
            <a:chExt cx="189166" cy="232927"/>
          </a:xfrm>
        </p:grpSpPr>
        <p:sp>
          <p:nvSpPr>
            <p:cNvPr id="24" name="직사각형 23"/>
            <p:cNvSpPr/>
            <p:nvPr userDrawn="1"/>
          </p:nvSpPr>
          <p:spPr bwMode="auto">
            <a:xfrm>
              <a:off x="455767" y="1772820"/>
              <a:ext cx="45719" cy="232927"/>
            </a:xfrm>
            <a:prstGeom prst="rect">
              <a:avLst/>
            </a:prstGeom>
            <a:solidFill>
              <a:srgbClr val="C4484D"/>
            </a:solidFill>
            <a:ln w="1905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sp>
          <p:nvSpPr>
            <p:cNvPr id="2" name="직사각형 1"/>
            <p:cNvSpPr/>
            <p:nvPr userDrawn="1"/>
          </p:nvSpPr>
          <p:spPr bwMode="auto">
            <a:xfrm>
              <a:off x="312320" y="1772820"/>
              <a:ext cx="143447" cy="232927"/>
            </a:xfrm>
            <a:prstGeom prst="rect">
              <a:avLst/>
            </a:prstGeom>
            <a:solidFill>
              <a:schemeClr val="accent1"/>
            </a:solidFill>
            <a:ln w="1905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sp>
          <p:nvSpPr>
            <p:cNvPr id="13" name="직사각형 12"/>
            <p:cNvSpPr/>
            <p:nvPr userDrawn="1"/>
          </p:nvSpPr>
          <p:spPr bwMode="auto">
            <a:xfrm>
              <a:off x="465515" y="1772820"/>
              <a:ext cx="18000" cy="232927"/>
            </a:xfrm>
            <a:prstGeom prst="rect">
              <a:avLst/>
            </a:prstGeom>
            <a:solidFill>
              <a:srgbClr val="EDF4F7"/>
            </a:solidFill>
            <a:ln w="1905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grpSp>
      <p:sp>
        <p:nvSpPr>
          <p:cNvPr id="26" name="Text Placeholder 2"/>
          <p:cNvSpPr>
            <a:spLocks noGrp="1"/>
          </p:cNvSpPr>
          <p:nvPr userDrawn="1">
            <p:ph type="body" idx="1"/>
          </p:nvPr>
        </p:nvSpPr>
        <p:spPr>
          <a:xfrm>
            <a:off x="523872" y="1804238"/>
            <a:ext cx="2914828" cy="193899"/>
          </a:xfrm>
        </p:spPr>
        <p:txBody>
          <a:bodyPr wrap="none" lIns="36000" tIns="0" rIns="36000" anchor="b">
            <a:spAutoFit/>
          </a:bodyPr>
          <a:lstStyle>
            <a:lvl1pPr marL="0" indent="0" algn="l">
              <a:spcBef>
                <a:spcPts val="0"/>
              </a:spcBef>
              <a:buNone/>
              <a:defRPr sz="1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46" name="Content Placeholder 3"/>
          <p:cNvSpPr>
            <a:spLocks noGrp="1"/>
          </p:cNvSpPr>
          <p:nvPr userDrawn="1">
            <p:ph sz="half" idx="2"/>
          </p:nvPr>
        </p:nvSpPr>
        <p:spPr>
          <a:xfrm>
            <a:off x="273050" y="2099890"/>
            <a:ext cx="9359900" cy="4137397"/>
          </a:xfrm>
        </p:spPr>
        <p:txBody>
          <a:bodyPr>
            <a:normAutofit/>
          </a:bodyPr>
          <a:lstStyle>
            <a:lvl1pPr>
              <a:defRPr sz="1400"/>
            </a:lvl1pPr>
            <a:lvl2pPr>
              <a:defRPr sz="1200"/>
            </a:lvl2pPr>
            <a:lvl3pPr>
              <a:defRPr sz="1100"/>
            </a:lvl3pPr>
            <a:lvl4pPr>
              <a:defRPr sz="1050"/>
            </a:lvl4pPr>
            <a:lvl5pPr>
              <a:defRPr sz="1050"/>
            </a:lvl5pPr>
            <a:lvl6pPr>
              <a:defRPr sz="1400"/>
            </a:lvl6pPr>
            <a:lvl7pPr>
              <a:defRPr sz="1400"/>
            </a:lvl7pPr>
            <a:lvl8pPr>
              <a:defRPr sz="1400"/>
            </a:lvl8pPr>
            <a:lvl9pPr>
              <a:defRPr sz="14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dirty="0"/>
          </a:p>
        </p:txBody>
      </p:sp>
      <p:sp>
        <p:nvSpPr>
          <p:cNvPr id="47" name="Text Placeholder 2"/>
          <p:cNvSpPr>
            <a:spLocks noGrp="1"/>
          </p:cNvSpPr>
          <p:nvPr>
            <p:ph type="body" idx="14"/>
          </p:nvPr>
        </p:nvSpPr>
        <p:spPr>
          <a:xfrm>
            <a:off x="7473280" y="778290"/>
            <a:ext cx="2102105" cy="138499"/>
          </a:xfrm>
        </p:spPr>
        <p:txBody>
          <a:bodyPr wrap="none" lIns="36000" tIns="0" rIns="36000" anchor="b">
            <a:spAutoFit/>
          </a:bodyPr>
          <a:lstStyle>
            <a:lvl1pPr marL="0" indent="0" algn="r">
              <a:spcBef>
                <a:spcPts val="0"/>
              </a:spcBef>
              <a:buNone/>
              <a:defRPr sz="1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49" name="Title 1"/>
          <p:cNvSpPr>
            <a:spLocks noGrp="1"/>
          </p:cNvSpPr>
          <p:nvPr>
            <p:ph type="title"/>
          </p:nvPr>
        </p:nvSpPr>
        <p:spPr>
          <a:xfrm>
            <a:off x="273050" y="669658"/>
            <a:ext cx="5581229" cy="249299"/>
          </a:xfrm>
        </p:spPr>
        <p:txBody>
          <a:bodyPr/>
          <a:lstStyle/>
          <a:p>
            <a:r>
              <a:rPr lang="ko-KR" altLang="en-US"/>
              <a:t>마스터 제목 스타일 편집</a:t>
            </a:r>
            <a:endParaRPr dirty="0"/>
          </a:p>
        </p:txBody>
      </p:sp>
    </p:spTree>
    <p:extLst>
      <p:ext uri="{BB962C8B-B14F-4D97-AF65-F5344CB8AC3E}">
        <p14:creationId xmlns:p14="http://schemas.microsoft.com/office/powerpoint/2010/main" val="3014954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제목 및 내용 2-2">
    <p:spTree>
      <p:nvGrpSpPr>
        <p:cNvPr id="1" name=""/>
        <p:cNvGrpSpPr/>
        <p:nvPr/>
      </p:nvGrpSpPr>
      <p:grpSpPr>
        <a:xfrm>
          <a:off x="0" y="0"/>
          <a:ext cx="0" cy="0"/>
          <a:chOff x="0" y="0"/>
          <a:chExt cx="0" cy="0"/>
        </a:xfrm>
      </p:grpSpPr>
      <p:sp>
        <p:nvSpPr>
          <p:cNvPr id="10" name="Date Placeholder 9"/>
          <p:cNvSpPr>
            <a:spLocks noGrp="1"/>
          </p:cNvSpPr>
          <p:nvPr>
            <p:ph type="dt" sz="half" idx="10"/>
          </p:nvPr>
        </p:nvSpPr>
        <p:spPr/>
        <p:txBody>
          <a:bodyPr/>
          <a:lstStyle/>
          <a:p>
            <a:r>
              <a:rPr lang="en-US"/>
              <a:t>Date</a:t>
            </a:r>
          </a:p>
        </p:txBody>
      </p:sp>
      <p:sp>
        <p:nvSpPr>
          <p:cNvPr id="11" name="Footer Placeholder 10"/>
          <p:cNvSpPr>
            <a:spLocks noGrp="1"/>
          </p:cNvSpPr>
          <p:nvPr>
            <p:ph type="ftr" sz="quarter" idx="11"/>
          </p:nvPr>
        </p:nvSpPr>
        <p:spPr/>
        <p:txBody>
          <a:bodyPr/>
          <a:lstStyle/>
          <a:p>
            <a:r>
              <a:rPr lang="en-US"/>
              <a:t>Copyright © 2015 Symantec Corporation</a:t>
            </a:r>
            <a:endParaRPr lang="en-US" dirty="0"/>
          </a:p>
        </p:txBody>
      </p:sp>
      <p:sp>
        <p:nvSpPr>
          <p:cNvPr id="12" name="Slide Number Placeholder 11"/>
          <p:cNvSpPr>
            <a:spLocks noGrp="1"/>
          </p:cNvSpPr>
          <p:nvPr>
            <p:ph type="sldNum" sz="quarter" idx="12"/>
          </p:nvPr>
        </p:nvSpPr>
        <p:spPr/>
        <p:txBody>
          <a:bodyPr/>
          <a:lstStyle/>
          <a:p>
            <a:pPr algn="l"/>
            <a:fld id="{C1960183-D323-4677-9D78-78D1D39B0029}" type="slidenum">
              <a:rPr lang="en-US" smtClean="0"/>
              <a:pPr algn="l"/>
              <a:t>‹#›</a:t>
            </a:fld>
            <a:endParaRPr lang="en-US"/>
          </a:p>
        </p:txBody>
      </p:sp>
      <p:sp>
        <p:nvSpPr>
          <p:cNvPr id="15" name="Content Placeholder 2"/>
          <p:cNvSpPr>
            <a:spLocks noGrp="1"/>
          </p:cNvSpPr>
          <p:nvPr>
            <p:ph sz="half" idx="13"/>
          </p:nvPr>
        </p:nvSpPr>
        <p:spPr>
          <a:xfrm>
            <a:off x="273049" y="1052513"/>
            <a:ext cx="9359900" cy="581698"/>
          </a:xfrm>
        </p:spPr>
        <p:txBody>
          <a:bodyPr>
            <a:noAutofit/>
          </a:bodyPr>
          <a:lstStyle>
            <a:lvl1pPr marL="0" indent="0">
              <a:buNone/>
              <a:defRPr sz="1400"/>
            </a:lvl1pPr>
            <a:lvl2pPr>
              <a:defRPr sz="1200"/>
            </a:lvl2pPr>
            <a:lvl3pPr>
              <a:defRPr sz="1100"/>
            </a:lvl3pPr>
            <a:lvl4pPr>
              <a:defRPr sz="1050"/>
            </a:lvl4pPr>
            <a:lvl5pPr>
              <a:defRPr sz="1050"/>
            </a:lvl5pPr>
            <a:lvl6pPr>
              <a:defRPr sz="1400"/>
            </a:lvl6pPr>
            <a:lvl7pPr>
              <a:defRPr sz="1400"/>
            </a:lvl7pPr>
            <a:lvl8pPr>
              <a:defRPr sz="1400"/>
            </a:lvl8pPr>
            <a:lvl9pPr>
              <a:defRPr sz="1400"/>
            </a:lvl9pPr>
          </a:lstStyle>
          <a:p>
            <a:pPr lvl="0"/>
            <a:r>
              <a:rPr lang="ko-KR" altLang="en-US"/>
              <a:t>마스터 텍스트 스타일을 편집합니다</a:t>
            </a:r>
          </a:p>
        </p:txBody>
      </p:sp>
      <p:grpSp>
        <p:nvGrpSpPr>
          <p:cNvPr id="37" name="Group 10"/>
          <p:cNvGrpSpPr/>
          <p:nvPr/>
        </p:nvGrpSpPr>
        <p:grpSpPr>
          <a:xfrm>
            <a:off x="4592958" y="2024609"/>
            <a:ext cx="5039991" cy="4210252"/>
            <a:chOff x="6494889" y="2079653"/>
            <a:chExt cx="12368416" cy="4410159"/>
          </a:xfrm>
        </p:grpSpPr>
        <p:sp>
          <p:nvSpPr>
            <p:cNvPr id="43" name="Freeform 18"/>
            <p:cNvSpPr/>
            <p:nvPr/>
          </p:nvSpPr>
          <p:spPr bwMode="auto">
            <a:xfrm>
              <a:off x="6494889" y="4283869"/>
              <a:ext cx="12368416" cy="2205943"/>
            </a:xfrm>
            <a:custGeom>
              <a:avLst/>
              <a:gdLst>
                <a:gd name="connsiteX0" fmla="*/ 0 w 2379058"/>
                <a:gd name="connsiteY0" fmla="*/ 0 h 4410159"/>
                <a:gd name="connsiteX1" fmla="*/ 2379058 w 2379058"/>
                <a:gd name="connsiteY1" fmla="*/ 0 h 4410159"/>
                <a:gd name="connsiteX2" fmla="*/ 2379058 w 2379058"/>
                <a:gd name="connsiteY2" fmla="*/ 4410159 h 4410159"/>
                <a:gd name="connsiteX3" fmla="*/ 0 w 2379058"/>
                <a:gd name="connsiteY3" fmla="*/ 4410159 h 4410159"/>
                <a:gd name="connsiteX0" fmla="*/ 2379058 w 2379058"/>
                <a:gd name="connsiteY0" fmla="*/ 0 h 4410159"/>
                <a:gd name="connsiteX1" fmla="*/ 2379058 w 2379058"/>
                <a:gd name="connsiteY1" fmla="*/ 4410159 h 4410159"/>
                <a:gd name="connsiteX2" fmla="*/ 0 w 2379058"/>
                <a:gd name="connsiteY2" fmla="*/ 4410159 h 4410159"/>
                <a:gd name="connsiteX0" fmla="*/ 2379058 w 2379058"/>
                <a:gd name="connsiteY0" fmla="*/ 0 h 4410159"/>
                <a:gd name="connsiteX1" fmla="*/ 2378177 w 2379058"/>
                <a:gd name="connsiteY1" fmla="*/ 2204216 h 4410159"/>
                <a:gd name="connsiteX2" fmla="*/ 2379058 w 2379058"/>
                <a:gd name="connsiteY2" fmla="*/ 4410159 h 4410159"/>
                <a:gd name="connsiteX3" fmla="*/ 0 w 2379058"/>
                <a:gd name="connsiteY3" fmla="*/ 4410159 h 4410159"/>
                <a:gd name="connsiteX0" fmla="*/ 2378177 w 2379058"/>
                <a:gd name="connsiteY0" fmla="*/ 0 h 2205943"/>
                <a:gd name="connsiteX1" fmla="*/ 2379058 w 2379058"/>
                <a:gd name="connsiteY1" fmla="*/ 2205943 h 2205943"/>
                <a:gd name="connsiteX2" fmla="*/ 0 w 2379058"/>
                <a:gd name="connsiteY2" fmla="*/ 2205943 h 2205943"/>
              </a:gdLst>
              <a:ahLst/>
              <a:cxnLst>
                <a:cxn ang="0">
                  <a:pos x="connsiteX0" y="connsiteY0"/>
                </a:cxn>
                <a:cxn ang="0">
                  <a:pos x="connsiteX1" y="connsiteY1"/>
                </a:cxn>
                <a:cxn ang="0">
                  <a:pos x="connsiteX2" y="connsiteY2"/>
                </a:cxn>
              </a:cxnLst>
              <a:rect l="l" t="t" r="r" b="b"/>
              <a:pathLst>
                <a:path w="2379058" h="2205943">
                  <a:moveTo>
                    <a:pt x="2378177" y="0"/>
                  </a:moveTo>
                  <a:cubicBezTo>
                    <a:pt x="2378471" y="735314"/>
                    <a:pt x="2378764" y="1470629"/>
                    <a:pt x="2379058" y="2205943"/>
                  </a:cubicBezTo>
                  <a:lnTo>
                    <a:pt x="0" y="2205943"/>
                  </a:lnTo>
                </a:path>
              </a:pathLst>
            </a:custGeom>
            <a:ln w="3175">
              <a:solidFill>
                <a:schemeClr val="bg2"/>
              </a:solidFill>
              <a:headEnd type="none" w="med" len="med"/>
              <a:tailEnd type="none" w="med" len="med"/>
            </a:ln>
          </p:spPr>
          <p:style>
            <a:lnRef idx="1">
              <a:schemeClr val="dk1"/>
            </a:lnRef>
            <a:fillRef idx="0">
              <a:schemeClr val="dk1"/>
            </a:fillRef>
            <a:effectRef idx="0">
              <a:schemeClr val="dk1"/>
            </a:effectRef>
            <a:fontRef idx="minor">
              <a:schemeClr val="tx1"/>
            </a:fontRef>
          </p:style>
          <p:txBody>
            <a:bodyPr rtlCol="0" anchor="ctr"/>
            <a:lstStyle/>
            <a:p>
              <a:pPr algn="ctr"/>
              <a:endParaRPr lang="ko-KR" altLang="en-US"/>
            </a:p>
          </p:txBody>
        </p:sp>
        <p:sp>
          <p:nvSpPr>
            <p:cNvPr id="44" name="Freeform 19"/>
            <p:cNvSpPr/>
            <p:nvPr/>
          </p:nvSpPr>
          <p:spPr bwMode="auto">
            <a:xfrm>
              <a:off x="6494889" y="2079653"/>
              <a:ext cx="12368416" cy="2204216"/>
            </a:xfrm>
            <a:custGeom>
              <a:avLst/>
              <a:gdLst>
                <a:gd name="connsiteX0" fmla="*/ 0 w 2379058"/>
                <a:gd name="connsiteY0" fmla="*/ 0 h 4410159"/>
                <a:gd name="connsiteX1" fmla="*/ 2379058 w 2379058"/>
                <a:gd name="connsiteY1" fmla="*/ 0 h 4410159"/>
                <a:gd name="connsiteX2" fmla="*/ 2379058 w 2379058"/>
                <a:gd name="connsiteY2" fmla="*/ 4410159 h 4410159"/>
                <a:gd name="connsiteX3" fmla="*/ 0 w 2379058"/>
                <a:gd name="connsiteY3" fmla="*/ 4410159 h 4410159"/>
                <a:gd name="connsiteX0" fmla="*/ 0 w 2379058"/>
                <a:gd name="connsiteY0" fmla="*/ 0 h 4410159"/>
                <a:gd name="connsiteX1" fmla="*/ 2379058 w 2379058"/>
                <a:gd name="connsiteY1" fmla="*/ 0 h 4410159"/>
                <a:gd name="connsiteX2" fmla="*/ 2379058 w 2379058"/>
                <a:gd name="connsiteY2" fmla="*/ 4410159 h 4410159"/>
                <a:gd name="connsiteX0" fmla="*/ 0 w 2379058"/>
                <a:gd name="connsiteY0" fmla="*/ 0 h 4410159"/>
                <a:gd name="connsiteX1" fmla="*/ 2379058 w 2379058"/>
                <a:gd name="connsiteY1" fmla="*/ 0 h 4410159"/>
                <a:gd name="connsiteX2" fmla="*/ 2378177 w 2379058"/>
                <a:gd name="connsiteY2" fmla="*/ 2204216 h 4410159"/>
                <a:gd name="connsiteX3" fmla="*/ 2379058 w 2379058"/>
                <a:gd name="connsiteY3" fmla="*/ 4410159 h 4410159"/>
                <a:gd name="connsiteX0" fmla="*/ 0 w 2379058"/>
                <a:gd name="connsiteY0" fmla="*/ 0 h 2204216"/>
                <a:gd name="connsiteX1" fmla="*/ 2379058 w 2379058"/>
                <a:gd name="connsiteY1" fmla="*/ 0 h 2204216"/>
                <a:gd name="connsiteX2" fmla="*/ 2378177 w 2379058"/>
                <a:gd name="connsiteY2" fmla="*/ 2204216 h 2204216"/>
              </a:gdLst>
              <a:ahLst/>
              <a:cxnLst>
                <a:cxn ang="0">
                  <a:pos x="connsiteX0" y="connsiteY0"/>
                </a:cxn>
                <a:cxn ang="0">
                  <a:pos x="connsiteX1" y="connsiteY1"/>
                </a:cxn>
                <a:cxn ang="0">
                  <a:pos x="connsiteX2" y="connsiteY2"/>
                </a:cxn>
              </a:cxnLst>
              <a:rect l="l" t="t" r="r" b="b"/>
              <a:pathLst>
                <a:path w="2379058" h="2204216">
                  <a:moveTo>
                    <a:pt x="0" y="0"/>
                  </a:moveTo>
                  <a:lnTo>
                    <a:pt x="2379058" y="0"/>
                  </a:lnTo>
                  <a:cubicBezTo>
                    <a:pt x="2378764" y="734739"/>
                    <a:pt x="2378471" y="1469477"/>
                    <a:pt x="2378177" y="2204216"/>
                  </a:cubicBezTo>
                </a:path>
              </a:pathLst>
            </a:custGeom>
            <a:ln w="3175">
              <a:solidFill>
                <a:schemeClr val="bg2"/>
              </a:solidFill>
              <a:headEnd type="none" w="med" len="med"/>
              <a:tailEnd type="none" w="med" len="med"/>
            </a:ln>
          </p:spPr>
          <p:style>
            <a:lnRef idx="1">
              <a:schemeClr val="dk1"/>
            </a:lnRef>
            <a:fillRef idx="0">
              <a:schemeClr val="dk1"/>
            </a:fillRef>
            <a:effectRef idx="0">
              <a:schemeClr val="dk1"/>
            </a:effectRef>
            <a:fontRef idx="minor">
              <a:schemeClr val="tx1"/>
            </a:fontRef>
          </p:style>
          <p:txBody>
            <a:bodyPr rtlCol="0" anchor="ctr"/>
            <a:lstStyle/>
            <a:p>
              <a:pPr algn="ctr"/>
              <a:endParaRPr lang="ko-KR" altLang="en-US"/>
            </a:p>
          </p:txBody>
        </p:sp>
      </p:grpSp>
      <p:sp>
        <p:nvSpPr>
          <p:cNvPr id="40" name="Freeform 15"/>
          <p:cNvSpPr/>
          <p:nvPr userDrawn="1"/>
        </p:nvSpPr>
        <p:spPr bwMode="auto">
          <a:xfrm>
            <a:off x="273049" y="4254663"/>
            <a:ext cx="4319908" cy="1982626"/>
          </a:xfrm>
          <a:custGeom>
            <a:avLst/>
            <a:gdLst>
              <a:gd name="connsiteX0" fmla="*/ 2662280 w 2662280"/>
              <a:gd name="connsiteY0" fmla="*/ 315589 h 4725748"/>
              <a:gd name="connsiteX1" fmla="*/ 2443795 w 2662280"/>
              <a:gd name="connsiteY1" fmla="*/ 0 h 4725748"/>
              <a:gd name="connsiteX2" fmla="*/ 0 w 2662280"/>
              <a:gd name="connsiteY2" fmla="*/ 0 h 4725748"/>
              <a:gd name="connsiteX3" fmla="*/ 0 w 2662280"/>
              <a:gd name="connsiteY3" fmla="*/ 4725748 h 4725748"/>
              <a:gd name="connsiteX4" fmla="*/ 2662280 w 2662280"/>
              <a:gd name="connsiteY4" fmla="*/ 4725748 h 4725748"/>
              <a:gd name="connsiteX0" fmla="*/ 2443795 w 2662280"/>
              <a:gd name="connsiteY0" fmla="*/ 0 h 4725748"/>
              <a:gd name="connsiteX1" fmla="*/ 0 w 2662280"/>
              <a:gd name="connsiteY1" fmla="*/ 0 h 4725748"/>
              <a:gd name="connsiteX2" fmla="*/ 0 w 2662280"/>
              <a:gd name="connsiteY2" fmla="*/ 4725748 h 4725748"/>
              <a:gd name="connsiteX3" fmla="*/ 2662280 w 2662280"/>
              <a:gd name="connsiteY3" fmla="*/ 4725748 h 4725748"/>
              <a:gd name="connsiteX0" fmla="*/ 0 w 2662280"/>
              <a:gd name="connsiteY0" fmla="*/ 0 h 4725748"/>
              <a:gd name="connsiteX1" fmla="*/ 0 w 2662280"/>
              <a:gd name="connsiteY1" fmla="*/ 4725748 h 4725748"/>
              <a:gd name="connsiteX2" fmla="*/ 2662280 w 2662280"/>
              <a:gd name="connsiteY2" fmla="*/ 4725748 h 4725748"/>
              <a:gd name="connsiteX0" fmla="*/ 1348 w 2663628"/>
              <a:gd name="connsiteY0" fmla="*/ 0 h 4725748"/>
              <a:gd name="connsiteX1" fmla="*/ 0 w 2663628"/>
              <a:gd name="connsiteY1" fmla="*/ 2517424 h 4725748"/>
              <a:gd name="connsiteX2" fmla="*/ 1348 w 2663628"/>
              <a:gd name="connsiteY2" fmla="*/ 4725748 h 4725748"/>
              <a:gd name="connsiteX3" fmla="*/ 2663628 w 2663628"/>
              <a:gd name="connsiteY3" fmla="*/ 4725748 h 4725748"/>
              <a:gd name="connsiteX0" fmla="*/ 0 w 2663628"/>
              <a:gd name="connsiteY0" fmla="*/ 0 h 2208324"/>
              <a:gd name="connsiteX1" fmla="*/ 1348 w 2663628"/>
              <a:gd name="connsiteY1" fmla="*/ 2208324 h 2208324"/>
              <a:gd name="connsiteX2" fmla="*/ 2663628 w 2663628"/>
              <a:gd name="connsiteY2" fmla="*/ 2208324 h 2208324"/>
            </a:gdLst>
            <a:ahLst/>
            <a:cxnLst>
              <a:cxn ang="0">
                <a:pos x="connsiteX0" y="connsiteY0"/>
              </a:cxn>
              <a:cxn ang="0">
                <a:pos x="connsiteX1" y="connsiteY1"/>
              </a:cxn>
              <a:cxn ang="0">
                <a:pos x="connsiteX2" y="connsiteY2"/>
              </a:cxn>
            </a:cxnLst>
            <a:rect l="l" t="t" r="r" b="b"/>
            <a:pathLst>
              <a:path w="2663628" h="2208324">
                <a:moveTo>
                  <a:pt x="0" y="0"/>
                </a:moveTo>
                <a:cubicBezTo>
                  <a:pt x="449" y="736108"/>
                  <a:pt x="899" y="1472216"/>
                  <a:pt x="1348" y="2208324"/>
                </a:cubicBezTo>
                <a:lnTo>
                  <a:pt x="2663628" y="2208324"/>
                </a:lnTo>
              </a:path>
            </a:pathLst>
          </a:custGeom>
          <a:noFill/>
          <a:ln w="3175">
            <a:solidFill>
              <a:schemeClr val="bg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ko-KR" altLang="en-US"/>
          </a:p>
        </p:txBody>
      </p:sp>
      <p:sp>
        <p:nvSpPr>
          <p:cNvPr id="41" name="Freeform 24"/>
          <p:cNvSpPr>
            <a:spLocks/>
          </p:cNvSpPr>
          <p:nvPr/>
        </p:nvSpPr>
        <p:spPr bwMode="auto">
          <a:xfrm flipH="1">
            <a:off x="523872" y="1774770"/>
            <a:ext cx="4005006" cy="230977"/>
          </a:xfrm>
          <a:custGeom>
            <a:avLst/>
            <a:gdLst>
              <a:gd name="T0" fmla="*/ 114 w 1584"/>
              <a:gd name="T1" fmla="*/ 0 h 204"/>
              <a:gd name="T2" fmla="*/ 0 w 1584"/>
              <a:gd name="T3" fmla="*/ 204 h 204"/>
              <a:gd name="T4" fmla="*/ 1584 w 1584"/>
              <a:gd name="T5" fmla="*/ 204 h 204"/>
              <a:gd name="T6" fmla="*/ 1584 w 1584"/>
              <a:gd name="T7" fmla="*/ 6 h 204"/>
              <a:gd name="T8" fmla="*/ 114 w 1584"/>
              <a:gd name="T9" fmla="*/ 0 h 204"/>
              <a:gd name="connsiteX0" fmla="*/ 398 w 10000"/>
              <a:gd name="connsiteY0" fmla="*/ 0 h 9733"/>
              <a:gd name="connsiteX1" fmla="*/ 0 w 10000"/>
              <a:gd name="connsiteY1" fmla="*/ 9733 h 9733"/>
              <a:gd name="connsiteX2" fmla="*/ 10000 w 10000"/>
              <a:gd name="connsiteY2" fmla="*/ 9733 h 9733"/>
              <a:gd name="connsiteX3" fmla="*/ 10000 w 10000"/>
              <a:gd name="connsiteY3" fmla="*/ 27 h 9733"/>
              <a:gd name="connsiteX4" fmla="*/ 398 w 10000"/>
              <a:gd name="connsiteY4" fmla="*/ 0 h 9733"/>
              <a:gd name="connsiteX0" fmla="*/ 456 w 10058"/>
              <a:gd name="connsiteY0" fmla="*/ 0 h 10000"/>
              <a:gd name="connsiteX1" fmla="*/ 0 w 10058"/>
              <a:gd name="connsiteY1" fmla="*/ 10000 h 10000"/>
              <a:gd name="connsiteX2" fmla="*/ 10058 w 10058"/>
              <a:gd name="connsiteY2" fmla="*/ 10000 h 10000"/>
              <a:gd name="connsiteX3" fmla="*/ 10058 w 10058"/>
              <a:gd name="connsiteY3" fmla="*/ 28 h 10000"/>
              <a:gd name="connsiteX4" fmla="*/ 456 w 10058"/>
              <a:gd name="connsiteY4" fmla="*/ 0 h 10000"/>
              <a:gd name="connsiteX0" fmla="*/ 448 w 10058"/>
              <a:gd name="connsiteY0" fmla="*/ 0 h 10000"/>
              <a:gd name="connsiteX1" fmla="*/ 0 w 10058"/>
              <a:gd name="connsiteY1" fmla="*/ 10000 h 10000"/>
              <a:gd name="connsiteX2" fmla="*/ 10058 w 10058"/>
              <a:gd name="connsiteY2" fmla="*/ 10000 h 10000"/>
              <a:gd name="connsiteX3" fmla="*/ 10058 w 10058"/>
              <a:gd name="connsiteY3" fmla="*/ 28 h 10000"/>
              <a:gd name="connsiteX4" fmla="*/ 448 w 10058"/>
              <a:gd name="connsiteY4" fmla="*/ 0 h 10000"/>
              <a:gd name="connsiteX0" fmla="*/ 440 w 10058"/>
              <a:gd name="connsiteY0" fmla="*/ 0 h 10137"/>
              <a:gd name="connsiteX1" fmla="*/ 0 w 10058"/>
              <a:gd name="connsiteY1" fmla="*/ 10137 h 10137"/>
              <a:gd name="connsiteX2" fmla="*/ 10058 w 10058"/>
              <a:gd name="connsiteY2" fmla="*/ 10137 h 10137"/>
              <a:gd name="connsiteX3" fmla="*/ 10058 w 10058"/>
              <a:gd name="connsiteY3" fmla="*/ 165 h 10137"/>
              <a:gd name="connsiteX4" fmla="*/ 440 w 10058"/>
              <a:gd name="connsiteY4" fmla="*/ 0 h 10137"/>
              <a:gd name="connsiteX0" fmla="*/ 440 w 10058"/>
              <a:gd name="connsiteY0" fmla="*/ 109 h 9972"/>
              <a:gd name="connsiteX1" fmla="*/ 0 w 10058"/>
              <a:gd name="connsiteY1" fmla="*/ 9972 h 9972"/>
              <a:gd name="connsiteX2" fmla="*/ 10058 w 10058"/>
              <a:gd name="connsiteY2" fmla="*/ 9972 h 9972"/>
              <a:gd name="connsiteX3" fmla="*/ 10058 w 10058"/>
              <a:gd name="connsiteY3" fmla="*/ 0 h 9972"/>
              <a:gd name="connsiteX4" fmla="*/ 440 w 10058"/>
              <a:gd name="connsiteY4" fmla="*/ 109 h 9972"/>
              <a:gd name="connsiteX0" fmla="*/ 437 w 10000"/>
              <a:gd name="connsiteY0" fmla="*/ 109 h 10000"/>
              <a:gd name="connsiteX1" fmla="*/ 0 w 10000"/>
              <a:gd name="connsiteY1" fmla="*/ 10000 h 10000"/>
              <a:gd name="connsiteX2" fmla="*/ 10000 w 10000"/>
              <a:gd name="connsiteY2" fmla="*/ 10000 h 10000"/>
              <a:gd name="connsiteX3" fmla="*/ 10000 w 10000"/>
              <a:gd name="connsiteY3" fmla="*/ 0 h 10000"/>
              <a:gd name="connsiteX4" fmla="*/ 437 w 10000"/>
              <a:gd name="connsiteY4" fmla="*/ 109 h 10000"/>
              <a:gd name="connsiteX0" fmla="*/ 412 w 10000"/>
              <a:gd name="connsiteY0" fmla="*/ 109 h 10000"/>
              <a:gd name="connsiteX1" fmla="*/ 0 w 10000"/>
              <a:gd name="connsiteY1" fmla="*/ 10000 h 10000"/>
              <a:gd name="connsiteX2" fmla="*/ 10000 w 10000"/>
              <a:gd name="connsiteY2" fmla="*/ 10000 h 10000"/>
              <a:gd name="connsiteX3" fmla="*/ 10000 w 10000"/>
              <a:gd name="connsiteY3" fmla="*/ 0 h 10000"/>
              <a:gd name="connsiteX4" fmla="*/ 412 w 10000"/>
              <a:gd name="connsiteY4" fmla="*/ 109 h 10000"/>
              <a:gd name="connsiteX0" fmla="*/ 418 w 10000"/>
              <a:gd name="connsiteY0" fmla="*/ 6 h 10000"/>
              <a:gd name="connsiteX1" fmla="*/ 0 w 10000"/>
              <a:gd name="connsiteY1" fmla="*/ 10000 h 10000"/>
              <a:gd name="connsiteX2" fmla="*/ 10000 w 10000"/>
              <a:gd name="connsiteY2" fmla="*/ 10000 h 10000"/>
              <a:gd name="connsiteX3" fmla="*/ 10000 w 10000"/>
              <a:gd name="connsiteY3" fmla="*/ 0 h 10000"/>
              <a:gd name="connsiteX4" fmla="*/ 418 w 10000"/>
              <a:gd name="connsiteY4" fmla="*/ 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418" y="6"/>
                </a:moveTo>
                <a:cubicBezTo>
                  <a:pt x="286" y="3349"/>
                  <a:pt x="132" y="6658"/>
                  <a:pt x="0" y="10000"/>
                </a:cubicBezTo>
                <a:lnTo>
                  <a:pt x="10000" y="10000"/>
                </a:lnTo>
                <a:lnTo>
                  <a:pt x="10000" y="0"/>
                </a:lnTo>
                <a:lnTo>
                  <a:pt x="418" y="6"/>
                </a:lnTo>
                <a:close/>
              </a:path>
            </a:pathLst>
          </a:custGeom>
          <a:solidFill>
            <a:srgbClr val="EDF4F7"/>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l"/>
            <a:endParaRPr lang="ko-KR" altLang="en-US" sz="1400" b="1" dirty="0">
              <a:latin typeface="Calibri" panose="020F0502020204030204" pitchFamily="34" charset="0"/>
            </a:endParaRPr>
          </a:p>
        </p:txBody>
      </p:sp>
      <p:sp>
        <p:nvSpPr>
          <p:cNvPr id="42" name="Freeform 17"/>
          <p:cNvSpPr/>
          <p:nvPr/>
        </p:nvSpPr>
        <p:spPr bwMode="auto">
          <a:xfrm>
            <a:off x="273048" y="1704974"/>
            <a:ext cx="4319911" cy="2552098"/>
          </a:xfrm>
          <a:custGeom>
            <a:avLst/>
            <a:gdLst>
              <a:gd name="connsiteX0" fmla="*/ 2662280 w 2662280"/>
              <a:gd name="connsiteY0" fmla="*/ 315589 h 4725748"/>
              <a:gd name="connsiteX1" fmla="*/ 2443795 w 2662280"/>
              <a:gd name="connsiteY1" fmla="*/ 0 h 4725748"/>
              <a:gd name="connsiteX2" fmla="*/ 0 w 2662280"/>
              <a:gd name="connsiteY2" fmla="*/ 0 h 4725748"/>
              <a:gd name="connsiteX3" fmla="*/ 0 w 2662280"/>
              <a:gd name="connsiteY3" fmla="*/ 4725748 h 4725748"/>
              <a:gd name="connsiteX4" fmla="*/ 2662280 w 2662280"/>
              <a:gd name="connsiteY4" fmla="*/ 4725748 h 4725748"/>
              <a:gd name="connsiteX0" fmla="*/ 2662280 w 2662280"/>
              <a:gd name="connsiteY0" fmla="*/ 315589 h 4725748"/>
              <a:gd name="connsiteX1" fmla="*/ 2443795 w 2662280"/>
              <a:gd name="connsiteY1" fmla="*/ 0 h 4725748"/>
              <a:gd name="connsiteX2" fmla="*/ 0 w 2662280"/>
              <a:gd name="connsiteY2" fmla="*/ 0 h 4725748"/>
              <a:gd name="connsiteX3" fmla="*/ 0 w 2662280"/>
              <a:gd name="connsiteY3" fmla="*/ 4725748 h 4725748"/>
              <a:gd name="connsiteX0" fmla="*/ 2663858 w 2663858"/>
              <a:gd name="connsiteY0" fmla="*/ 315589 h 4725748"/>
              <a:gd name="connsiteX1" fmla="*/ 2445373 w 2663858"/>
              <a:gd name="connsiteY1" fmla="*/ 0 h 4725748"/>
              <a:gd name="connsiteX2" fmla="*/ 1578 w 2663858"/>
              <a:gd name="connsiteY2" fmla="*/ 0 h 4725748"/>
              <a:gd name="connsiteX3" fmla="*/ 0 w 2663858"/>
              <a:gd name="connsiteY3" fmla="*/ 2519805 h 4725748"/>
              <a:gd name="connsiteX4" fmla="*/ 1578 w 2663858"/>
              <a:gd name="connsiteY4" fmla="*/ 4725748 h 4725748"/>
              <a:gd name="connsiteX0" fmla="*/ 2663858 w 2663858"/>
              <a:gd name="connsiteY0" fmla="*/ 315589 h 2519805"/>
              <a:gd name="connsiteX1" fmla="*/ 2445373 w 2663858"/>
              <a:gd name="connsiteY1" fmla="*/ 0 h 2519805"/>
              <a:gd name="connsiteX2" fmla="*/ 1578 w 2663858"/>
              <a:gd name="connsiteY2" fmla="*/ 0 h 2519805"/>
              <a:gd name="connsiteX3" fmla="*/ 0 w 2663858"/>
              <a:gd name="connsiteY3" fmla="*/ 2519805 h 2519805"/>
              <a:gd name="connsiteX0" fmla="*/ 2663858 w 2663858"/>
              <a:gd name="connsiteY0" fmla="*/ 315589 h 2519805"/>
              <a:gd name="connsiteX1" fmla="*/ 2523687 w 2663858"/>
              <a:gd name="connsiteY1" fmla="*/ 0 h 2519805"/>
              <a:gd name="connsiteX2" fmla="*/ 1578 w 2663858"/>
              <a:gd name="connsiteY2" fmla="*/ 0 h 2519805"/>
              <a:gd name="connsiteX3" fmla="*/ 0 w 2663858"/>
              <a:gd name="connsiteY3" fmla="*/ 2519805 h 2519805"/>
            </a:gdLst>
            <a:ahLst/>
            <a:cxnLst>
              <a:cxn ang="0">
                <a:pos x="connsiteX0" y="connsiteY0"/>
              </a:cxn>
              <a:cxn ang="0">
                <a:pos x="connsiteX1" y="connsiteY1"/>
              </a:cxn>
              <a:cxn ang="0">
                <a:pos x="connsiteX2" y="connsiteY2"/>
              </a:cxn>
              <a:cxn ang="0">
                <a:pos x="connsiteX3" y="connsiteY3"/>
              </a:cxn>
            </a:cxnLst>
            <a:rect l="l" t="t" r="r" b="b"/>
            <a:pathLst>
              <a:path w="2663858" h="2519805">
                <a:moveTo>
                  <a:pt x="2663858" y="315589"/>
                </a:moveTo>
                <a:lnTo>
                  <a:pt x="2523687" y="0"/>
                </a:lnTo>
                <a:lnTo>
                  <a:pt x="1578" y="0"/>
                </a:lnTo>
                <a:lnTo>
                  <a:pt x="0" y="2519805"/>
                </a:lnTo>
              </a:path>
            </a:pathLst>
          </a:custGeom>
          <a:noFill/>
          <a:ln w="3175">
            <a:solidFill>
              <a:schemeClr val="bg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ko-KR" altLang="en-US"/>
          </a:p>
        </p:txBody>
      </p:sp>
      <p:grpSp>
        <p:nvGrpSpPr>
          <p:cNvPr id="9" name="그룹 8"/>
          <p:cNvGrpSpPr/>
          <p:nvPr userDrawn="1"/>
        </p:nvGrpSpPr>
        <p:grpSpPr>
          <a:xfrm>
            <a:off x="312320" y="1772820"/>
            <a:ext cx="189166" cy="232927"/>
            <a:chOff x="312320" y="1772820"/>
            <a:chExt cx="189166" cy="232927"/>
          </a:xfrm>
        </p:grpSpPr>
        <p:sp>
          <p:nvSpPr>
            <p:cNvPr id="24" name="직사각형 23"/>
            <p:cNvSpPr/>
            <p:nvPr userDrawn="1"/>
          </p:nvSpPr>
          <p:spPr bwMode="auto">
            <a:xfrm>
              <a:off x="455767" y="1772820"/>
              <a:ext cx="45719" cy="232927"/>
            </a:xfrm>
            <a:prstGeom prst="rect">
              <a:avLst/>
            </a:prstGeom>
            <a:solidFill>
              <a:srgbClr val="C4484D"/>
            </a:solidFill>
            <a:ln w="1905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sp>
          <p:nvSpPr>
            <p:cNvPr id="2" name="직사각형 1"/>
            <p:cNvSpPr/>
            <p:nvPr userDrawn="1"/>
          </p:nvSpPr>
          <p:spPr bwMode="auto">
            <a:xfrm>
              <a:off x="312320" y="1772820"/>
              <a:ext cx="143447" cy="232927"/>
            </a:xfrm>
            <a:prstGeom prst="rect">
              <a:avLst/>
            </a:prstGeom>
            <a:solidFill>
              <a:schemeClr val="accent1"/>
            </a:solidFill>
            <a:ln w="1905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sp>
          <p:nvSpPr>
            <p:cNvPr id="13" name="직사각형 12"/>
            <p:cNvSpPr/>
            <p:nvPr userDrawn="1"/>
          </p:nvSpPr>
          <p:spPr bwMode="auto">
            <a:xfrm>
              <a:off x="465515" y="1772820"/>
              <a:ext cx="18000" cy="232927"/>
            </a:xfrm>
            <a:prstGeom prst="rect">
              <a:avLst/>
            </a:prstGeom>
            <a:solidFill>
              <a:srgbClr val="EDF4F7"/>
            </a:solidFill>
            <a:ln w="1905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grpSp>
      <p:sp>
        <p:nvSpPr>
          <p:cNvPr id="26" name="Text Placeholder 2"/>
          <p:cNvSpPr>
            <a:spLocks noGrp="1"/>
          </p:cNvSpPr>
          <p:nvPr userDrawn="1">
            <p:ph type="body" idx="1"/>
          </p:nvPr>
        </p:nvSpPr>
        <p:spPr>
          <a:xfrm>
            <a:off x="523872" y="1804238"/>
            <a:ext cx="2914828" cy="193899"/>
          </a:xfrm>
        </p:spPr>
        <p:txBody>
          <a:bodyPr wrap="none" lIns="36000" tIns="0" rIns="36000" anchor="b">
            <a:spAutoFit/>
          </a:bodyPr>
          <a:lstStyle>
            <a:lvl1pPr marL="0" indent="0" algn="l">
              <a:spcBef>
                <a:spcPts val="0"/>
              </a:spcBef>
              <a:buNone/>
              <a:defRPr sz="1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46" name="Content Placeholder 3"/>
          <p:cNvSpPr>
            <a:spLocks noGrp="1"/>
          </p:cNvSpPr>
          <p:nvPr userDrawn="1">
            <p:ph sz="half" idx="2"/>
          </p:nvPr>
        </p:nvSpPr>
        <p:spPr>
          <a:xfrm>
            <a:off x="273050" y="2099890"/>
            <a:ext cx="9359900" cy="4137397"/>
          </a:xfrm>
        </p:spPr>
        <p:txBody>
          <a:bodyPr>
            <a:normAutofit/>
          </a:bodyPr>
          <a:lstStyle>
            <a:lvl1pPr>
              <a:defRPr sz="1400"/>
            </a:lvl1pPr>
            <a:lvl2pPr>
              <a:defRPr sz="1200"/>
            </a:lvl2pPr>
            <a:lvl3pPr>
              <a:defRPr sz="1100"/>
            </a:lvl3pPr>
            <a:lvl4pPr>
              <a:defRPr sz="1050"/>
            </a:lvl4pPr>
            <a:lvl5pPr>
              <a:defRPr sz="1050"/>
            </a:lvl5pPr>
            <a:lvl6pPr>
              <a:defRPr sz="1400"/>
            </a:lvl6pPr>
            <a:lvl7pPr>
              <a:defRPr sz="1400"/>
            </a:lvl7pPr>
            <a:lvl8pPr>
              <a:defRPr sz="1400"/>
            </a:lvl8pPr>
            <a:lvl9pPr>
              <a:defRPr sz="14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dirty="0"/>
          </a:p>
        </p:txBody>
      </p:sp>
      <p:sp>
        <p:nvSpPr>
          <p:cNvPr id="23" name="Text Placeholder 2"/>
          <p:cNvSpPr>
            <a:spLocks noGrp="1"/>
          </p:cNvSpPr>
          <p:nvPr>
            <p:ph type="body" idx="14"/>
          </p:nvPr>
        </p:nvSpPr>
        <p:spPr>
          <a:xfrm>
            <a:off x="7473280" y="778290"/>
            <a:ext cx="2102105" cy="138499"/>
          </a:xfrm>
        </p:spPr>
        <p:txBody>
          <a:bodyPr wrap="none" lIns="36000" tIns="0" rIns="36000" anchor="b">
            <a:spAutoFit/>
          </a:bodyPr>
          <a:lstStyle>
            <a:lvl1pPr marL="0" indent="0" algn="r">
              <a:spcBef>
                <a:spcPts val="0"/>
              </a:spcBef>
              <a:buNone/>
              <a:defRPr sz="1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27" name="Title 1"/>
          <p:cNvSpPr>
            <a:spLocks noGrp="1"/>
          </p:cNvSpPr>
          <p:nvPr>
            <p:ph type="title"/>
          </p:nvPr>
        </p:nvSpPr>
        <p:spPr>
          <a:xfrm>
            <a:off x="273050" y="669658"/>
            <a:ext cx="5581229" cy="249299"/>
          </a:xfrm>
        </p:spPr>
        <p:txBody>
          <a:bodyPr/>
          <a:lstStyle/>
          <a:p>
            <a:r>
              <a:rPr lang="ko-KR" altLang="en-US"/>
              <a:t>마스터 제목 스타일 편집</a:t>
            </a:r>
            <a:endParaRPr dirty="0"/>
          </a:p>
        </p:txBody>
      </p:sp>
    </p:spTree>
    <p:extLst>
      <p:ext uri="{BB962C8B-B14F-4D97-AF65-F5344CB8AC3E}">
        <p14:creationId xmlns:p14="http://schemas.microsoft.com/office/powerpoint/2010/main" val="318512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제목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a:p>
        </p:txBody>
      </p:sp>
      <p:sp>
        <p:nvSpPr>
          <p:cNvPr id="6" name="Date Placeholder 5"/>
          <p:cNvSpPr>
            <a:spLocks noGrp="1"/>
          </p:cNvSpPr>
          <p:nvPr>
            <p:ph type="dt" sz="half" idx="10"/>
          </p:nvPr>
        </p:nvSpPr>
        <p:spPr/>
        <p:txBody>
          <a:bodyPr/>
          <a:lstStyle/>
          <a:p>
            <a:r>
              <a:rPr lang="en-US"/>
              <a:t>Date</a:t>
            </a:r>
          </a:p>
        </p:txBody>
      </p:sp>
      <p:sp>
        <p:nvSpPr>
          <p:cNvPr id="7" name="Footer Placeholder 6"/>
          <p:cNvSpPr>
            <a:spLocks noGrp="1"/>
          </p:cNvSpPr>
          <p:nvPr>
            <p:ph type="ftr" sz="quarter" idx="11"/>
          </p:nvPr>
        </p:nvSpPr>
        <p:spPr/>
        <p:txBody>
          <a:bodyPr/>
          <a:lstStyle/>
          <a:p>
            <a:r>
              <a:rPr lang="en-US"/>
              <a:t>Copyright © 2015 Symantec Corporation</a:t>
            </a:r>
            <a:endParaRPr lang="en-US" dirty="0"/>
          </a:p>
        </p:txBody>
      </p:sp>
      <p:sp>
        <p:nvSpPr>
          <p:cNvPr id="8" name="Slide Number Placeholder 7"/>
          <p:cNvSpPr>
            <a:spLocks noGrp="1"/>
          </p:cNvSpPr>
          <p:nvPr>
            <p:ph type="sldNum" sz="quarter" idx="12"/>
          </p:nvPr>
        </p:nvSpPr>
        <p:spPr/>
        <p:txBody>
          <a:bodyPr/>
          <a:lstStyle/>
          <a:p>
            <a:pPr algn="l"/>
            <a:fld id="{C1960183-D323-4677-9D78-78D1D39B0029}" type="slidenum">
              <a:rPr lang="en-US" smtClean="0"/>
              <a:pPr algn="l"/>
              <a:t>‹#›</a:t>
            </a:fld>
            <a:endParaRPr lang="en-US"/>
          </a:p>
        </p:txBody>
      </p:sp>
      <p:sp>
        <p:nvSpPr>
          <p:cNvPr id="9" name="Text Placeholder 2"/>
          <p:cNvSpPr>
            <a:spLocks noGrp="1"/>
          </p:cNvSpPr>
          <p:nvPr>
            <p:ph type="body" idx="13"/>
          </p:nvPr>
        </p:nvSpPr>
        <p:spPr>
          <a:xfrm>
            <a:off x="7473280" y="778290"/>
            <a:ext cx="2102105" cy="138499"/>
          </a:xfrm>
        </p:spPr>
        <p:txBody>
          <a:bodyPr wrap="none" lIns="36000" tIns="0" rIns="36000" anchor="b">
            <a:spAutoFit/>
          </a:bodyPr>
          <a:lstStyle>
            <a:lvl1pPr marL="0" indent="0" algn="r">
              <a:spcBef>
                <a:spcPts val="0"/>
              </a:spcBef>
              <a:buNone/>
              <a:defRPr sz="1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Tree>
    <p:extLst>
      <p:ext uri="{BB962C8B-B14F-4D97-AF65-F5344CB8AC3E}">
        <p14:creationId xmlns:p14="http://schemas.microsoft.com/office/powerpoint/2010/main" val="4054123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a:p>
        </p:txBody>
      </p:sp>
      <p:sp>
        <p:nvSpPr>
          <p:cNvPr id="6" name="Date Placeholder 5"/>
          <p:cNvSpPr>
            <a:spLocks noGrp="1"/>
          </p:cNvSpPr>
          <p:nvPr>
            <p:ph type="dt" sz="half" idx="14"/>
          </p:nvPr>
        </p:nvSpPr>
        <p:spPr/>
        <p:txBody>
          <a:bodyPr/>
          <a:lstStyle/>
          <a:p>
            <a:r>
              <a:rPr lang="en-US"/>
              <a:t>Date</a:t>
            </a:r>
          </a:p>
        </p:txBody>
      </p:sp>
      <p:sp>
        <p:nvSpPr>
          <p:cNvPr id="8" name="Footer Placeholder 7"/>
          <p:cNvSpPr>
            <a:spLocks noGrp="1"/>
          </p:cNvSpPr>
          <p:nvPr>
            <p:ph type="ftr" sz="quarter" idx="15"/>
          </p:nvPr>
        </p:nvSpPr>
        <p:spPr/>
        <p:txBody>
          <a:bodyPr/>
          <a:lstStyle/>
          <a:p>
            <a:r>
              <a:rPr lang="en-US"/>
              <a:t>Copyright © 2015 Symantec Corporation</a:t>
            </a:r>
            <a:endParaRPr lang="en-US" dirty="0"/>
          </a:p>
        </p:txBody>
      </p:sp>
      <p:sp>
        <p:nvSpPr>
          <p:cNvPr id="9" name="Slide Number Placeholder 8"/>
          <p:cNvSpPr>
            <a:spLocks noGrp="1"/>
          </p:cNvSpPr>
          <p:nvPr>
            <p:ph type="sldNum" sz="quarter" idx="16"/>
          </p:nvPr>
        </p:nvSpPr>
        <p:spPr/>
        <p:txBody>
          <a:bodyPr/>
          <a:lstStyle/>
          <a:p>
            <a:pPr algn="l"/>
            <a:fld id="{C1960183-D323-4677-9D78-78D1D39B0029}" type="slidenum">
              <a:rPr lang="en-US" smtClean="0"/>
              <a:pPr algn="l"/>
              <a:t>‹#›</a:t>
            </a:fld>
            <a:endParaRPr lang="en-US"/>
          </a:p>
        </p:txBody>
      </p:sp>
      <p:sp>
        <p:nvSpPr>
          <p:cNvPr id="11" name="Text Placeholder 7"/>
          <p:cNvSpPr>
            <a:spLocks noGrp="1"/>
          </p:cNvSpPr>
          <p:nvPr>
            <p:ph type="body" sz="quarter" idx="13" hasCustomPrompt="1"/>
          </p:nvPr>
        </p:nvSpPr>
        <p:spPr>
          <a:xfrm>
            <a:off x="273050" y="1067804"/>
            <a:ext cx="9359900" cy="221599"/>
          </a:xfrm>
        </p:spPr>
        <p:txBody>
          <a:bodyPr anchor="b">
            <a:spAutoFit/>
          </a:bodyPr>
          <a:lstStyle>
            <a:lvl1pPr marL="0" indent="0">
              <a:spcBef>
                <a:spcPts val="0"/>
              </a:spcBef>
              <a:buNone/>
              <a:defRPr sz="1600">
                <a:solidFill>
                  <a:schemeClr val="tx1">
                    <a:lumMod val="60000"/>
                    <a:lumOff val="40000"/>
                  </a:schemeClr>
                </a:solidFill>
              </a:defRPr>
            </a:lvl1pPr>
            <a:lvl2pPr marL="0" indent="0">
              <a:spcBef>
                <a:spcPts val="0"/>
              </a:spcBef>
              <a:buNone/>
              <a:defRPr sz="2400">
                <a:solidFill>
                  <a:schemeClr val="tx1">
                    <a:lumMod val="60000"/>
                    <a:lumOff val="40000"/>
                  </a:schemeClr>
                </a:solidFill>
              </a:defRPr>
            </a:lvl2pPr>
            <a:lvl3pPr marL="0" indent="0">
              <a:spcBef>
                <a:spcPts val="0"/>
              </a:spcBef>
              <a:buNone/>
              <a:defRPr sz="2400">
                <a:solidFill>
                  <a:schemeClr val="tx1">
                    <a:lumMod val="60000"/>
                    <a:lumOff val="40000"/>
                  </a:schemeClr>
                </a:solidFill>
              </a:defRPr>
            </a:lvl3pPr>
            <a:lvl4pPr marL="0" indent="0">
              <a:spcBef>
                <a:spcPts val="0"/>
              </a:spcBef>
              <a:buNone/>
              <a:defRPr sz="2400">
                <a:solidFill>
                  <a:schemeClr val="tx1">
                    <a:lumMod val="60000"/>
                    <a:lumOff val="40000"/>
                  </a:schemeClr>
                </a:solidFill>
              </a:defRPr>
            </a:lvl4pPr>
            <a:lvl5pPr marL="0" indent="0">
              <a:spcBef>
                <a:spcPts val="0"/>
              </a:spcBef>
              <a:buNone/>
              <a:defRPr sz="2400">
                <a:solidFill>
                  <a:schemeClr val="tx1">
                    <a:lumMod val="60000"/>
                    <a:lumOff val="40000"/>
                  </a:schemeClr>
                </a:solidFill>
              </a:defRPr>
            </a:lvl5pPr>
            <a:lvl6pPr marL="0" indent="0">
              <a:spcBef>
                <a:spcPts val="0"/>
              </a:spcBef>
              <a:buNone/>
              <a:defRPr sz="2400">
                <a:solidFill>
                  <a:schemeClr val="tx1">
                    <a:lumMod val="60000"/>
                    <a:lumOff val="40000"/>
                  </a:schemeClr>
                </a:solidFill>
              </a:defRPr>
            </a:lvl6pPr>
            <a:lvl7pPr marL="0" indent="0">
              <a:spcBef>
                <a:spcPts val="0"/>
              </a:spcBef>
              <a:buNone/>
              <a:defRPr sz="2400">
                <a:solidFill>
                  <a:schemeClr val="tx1">
                    <a:lumMod val="60000"/>
                    <a:lumOff val="40000"/>
                  </a:schemeClr>
                </a:solidFill>
              </a:defRPr>
            </a:lvl7pPr>
            <a:lvl8pPr marL="0" indent="0">
              <a:spcBef>
                <a:spcPts val="0"/>
              </a:spcBef>
              <a:buNone/>
              <a:defRPr sz="2400">
                <a:solidFill>
                  <a:schemeClr val="tx1">
                    <a:lumMod val="60000"/>
                    <a:lumOff val="40000"/>
                  </a:schemeClr>
                </a:solidFill>
              </a:defRPr>
            </a:lvl8pPr>
            <a:lvl9pPr marL="0" indent="0">
              <a:spcBef>
                <a:spcPts val="0"/>
              </a:spcBef>
              <a:buNone/>
              <a:defRPr sz="2400">
                <a:solidFill>
                  <a:schemeClr val="tx1">
                    <a:lumMod val="60000"/>
                    <a:lumOff val="40000"/>
                  </a:schemeClr>
                </a:solidFill>
              </a:defRPr>
            </a:lvl9pPr>
          </a:lstStyle>
          <a:p>
            <a:pPr lvl="0"/>
            <a:r>
              <a:rPr dirty="0"/>
              <a:t>Click to </a:t>
            </a:r>
            <a:r>
              <a:rPr lang="en-US" dirty="0"/>
              <a:t>add subtitle</a:t>
            </a:r>
            <a:endParaRPr dirty="0"/>
          </a:p>
        </p:txBody>
      </p:sp>
      <p:sp>
        <p:nvSpPr>
          <p:cNvPr id="12" name="Text Placeholder 2"/>
          <p:cNvSpPr>
            <a:spLocks noGrp="1"/>
          </p:cNvSpPr>
          <p:nvPr>
            <p:ph type="body" idx="17"/>
          </p:nvPr>
        </p:nvSpPr>
        <p:spPr>
          <a:xfrm>
            <a:off x="7473280" y="778290"/>
            <a:ext cx="2102105" cy="138499"/>
          </a:xfrm>
        </p:spPr>
        <p:txBody>
          <a:bodyPr wrap="none" lIns="36000" tIns="0" rIns="36000" anchor="b">
            <a:spAutoFit/>
          </a:bodyPr>
          <a:lstStyle>
            <a:lvl1pPr marL="0" indent="0" algn="r">
              <a:spcBef>
                <a:spcPts val="0"/>
              </a:spcBef>
              <a:buNone/>
              <a:defRPr sz="1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Tree>
    <p:extLst>
      <p:ext uri="{BB962C8B-B14F-4D97-AF65-F5344CB8AC3E}">
        <p14:creationId xmlns:p14="http://schemas.microsoft.com/office/powerpoint/2010/main" val="291939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Date</a:t>
            </a:r>
          </a:p>
        </p:txBody>
      </p:sp>
      <p:sp>
        <p:nvSpPr>
          <p:cNvPr id="6" name="Footer Placeholder 5"/>
          <p:cNvSpPr>
            <a:spLocks noGrp="1"/>
          </p:cNvSpPr>
          <p:nvPr>
            <p:ph type="ftr" sz="quarter" idx="11"/>
          </p:nvPr>
        </p:nvSpPr>
        <p:spPr/>
        <p:txBody>
          <a:bodyPr/>
          <a:lstStyle/>
          <a:p>
            <a:r>
              <a:rPr lang="en-US"/>
              <a:t>Copyright © 2015 Symantec Corporation</a:t>
            </a:r>
            <a:endParaRPr lang="en-US" dirty="0"/>
          </a:p>
        </p:txBody>
      </p:sp>
      <p:sp>
        <p:nvSpPr>
          <p:cNvPr id="7" name="Slide Number Placeholder 6"/>
          <p:cNvSpPr>
            <a:spLocks noGrp="1"/>
          </p:cNvSpPr>
          <p:nvPr>
            <p:ph type="sldNum" sz="quarter" idx="12"/>
          </p:nvPr>
        </p:nvSpPr>
        <p:spPr/>
        <p:txBody>
          <a:bodyPr/>
          <a:lstStyle/>
          <a:p>
            <a:pPr algn="l"/>
            <a:fld id="{C1960183-D323-4677-9D78-78D1D39B0029}" type="slidenum">
              <a:rPr lang="en-US" smtClean="0"/>
              <a:pPr algn="l"/>
              <a:t>‹#›</a:t>
            </a:fld>
            <a:endParaRPr lang="en-US"/>
          </a:p>
        </p:txBody>
      </p:sp>
    </p:spTree>
    <p:extLst>
      <p:ext uri="{BB962C8B-B14F-4D97-AF65-F5344CB8AC3E}">
        <p14:creationId xmlns:p14="http://schemas.microsoft.com/office/powerpoint/2010/main" val="1189320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콘텐츠 2개">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73049" y="981074"/>
            <a:ext cx="4608513" cy="5256213"/>
          </a:xfrm>
        </p:spPr>
        <p:txBody>
          <a:bodyPr>
            <a:normAutofit/>
          </a:bodyPr>
          <a:lstStyle>
            <a:lvl1pPr>
              <a:defRPr sz="1400"/>
            </a:lvl1pPr>
            <a:lvl2pPr>
              <a:defRPr sz="1200"/>
            </a:lvl2pPr>
            <a:lvl3pPr>
              <a:defRPr sz="1100"/>
            </a:lvl3pPr>
            <a:lvl4pPr>
              <a:defRPr sz="1050"/>
            </a:lvl4pPr>
            <a:lvl5pPr>
              <a:defRPr sz="1050"/>
            </a:lvl5pPr>
            <a:lvl6pPr>
              <a:defRPr sz="1400"/>
            </a:lvl6pPr>
            <a:lvl7pPr>
              <a:defRPr sz="1400"/>
            </a:lvl7pPr>
            <a:lvl8pPr>
              <a:defRPr sz="1400"/>
            </a:lvl8pPr>
            <a:lvl9pPr>
              <a:defRPr sz="14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dirty="0"/>
          </a:p>
        </p:txBody>
      </p:sp>
      <p:sp>
        <p:nvSpPr>
          <p:cNvPr id="4" name="Content Placeholder 3"/>
          <p:cNvSpPr>
            <a:spLocks noGrp="1"/>
          </p:cNvSpPr>
          <p:nvPr>
            <p:ph sz="half" idx="2"/>
          </p:nvPr>
        </p:nvSpPr>
        <p:spPr>
          <a:xfrm>
            <a:off x="5024438" y="981075"/>
            <a:ext cx="4608512" cy="5256212"/>
          </a:xfrm>
        </p:spPr>
        <p:txBody>
          <a:bodyPr>
            <a:normAutofit/>
          </a:bodyPr>
          <a:lstStyle>
            <a:lvl1pPr>
              <a:defRPr sz="1400"/>
            </a:lvl1pPr>
            <a:lvl2pPr>
              <a:defRPr sz="1200"/>
            </a:lvl2pPr>
            <a:lvl3pPr>
              <a:defRPr sz="1100"/>
            </a:lvl3pPr>
            <a:lvl4pPr>
              <a:defRPr sz="1050"/>
            </a:lvl4pPr>
            <a:lvl5pPr>
              <a:defRPr sz="1050"/>
            </a:lvl5pPr>
            <a:lvl6pPr>
              <a:defRPr sz="1400"/>
            </a:lvl6pPr>
            <a:lvl7pPr>
              <a:defRPr sz="1400"/>
            </a:lvl7pPr>
            <a:lvl8pPr>
              <a:defRPr sz="1400"/>
            </a:lvl8pPr>
            <a:lvl9pPr>
              <a:defRPr sz="14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a:p>
        </p:txBody>
      </p:sp>
      <p:sp>
        <p:nvSpPr>
          <p:cNvPr id="8" name="Date Placeholder 7"/>
          <p:cNvSpPr>
            <a:spLocks noGrp="1"/>
          </p:cNvSpPr>
          <p:nvPr>
            <p:ph type="dt" sz="half" idx="10"/>
          </p:nvPr>
        </p:nvSpPr>
        <p:spPr/>
        <p:txBody>
          <a:bodyPr/>
          <a:lstStyle/>
          <a:p>
            <a:r>
              <a:rPr lang="en-US"/>
              <a:t>Date</a:t>
            </a:r>
          </a:p>
        </p:txBody>
      </p:sp>
      <p:sp>
        <p:nvSpPr>
          <p:cNvPr id="9" name="Footer Placeholder 8"/>
          <p:cNvSpPr>
            <a:spLocks noGrp="1"/>
          </p:cNvSpPr>
          <p:nvPr>
            <p:ph type="ftr" sz="quarter" idx="11"/>
          </p:nvPr>
        </p:nvSpPr>
        <p:spPr/>
        <p:txBody>
          <a:bodyPr/>
          <a:lstStyle/>
          <a:p>
            <a:r>
              <a:rPr lang="en-US"/>
              <a:t>Copyright © 2015 Symantec Corporation</a:t>
            </a:r>
            <a:endParaRPr lang="en-US" dirty="0"/>
          </a:p>
        </p:txBody>
      </p:sp>
      <p:sp>
        <p:nvSpPr>
          <p:cNvPr id="10" name="Slide Number Placeholder 9"/>
          <p:cNvSpPr>
            <a:spLocks noGrp="1"/>
          </p:cNvSpPr>
          <p:nvPr>
            <p:ph type="sldNum" sz="quarter" idx="12"/>
          </p:nvPr>
        </p:nvSpPr>
        <p:spPr/>
        <p:txBody>
          <a:bodyPr/>
          <a:lstStyle/>
          <a:p>
            <a:pPr algn="l"/>
            <a:fld id="{C1960183-D323-4677-9D78-78D1D39B0029}" type="slidenum">
              <a:rPr lang="en-US" smtClean="0"/>
              <a:pPr algn="l"/>
              <a:t>‹#›</a:t>
            </a:fld>
            <a:endParaRPr lang="en-US"/>
          </a:p>
        </p:txBody>
      </p:sp>
      <p:sp>
        <p:nvSpPr>
          <p:cNvPr id="15" name="Text Placeholder 2"/>
          <p:cNvSpPr>
            <a:spLocks noGrp="1"/>
          </p:cNvSpPr>
          <p:nvPr>
            <p:ph type="body" idx="13"/>
          </p:nvPr>
        </p:nvSpPr>
        <p:spPr>
          <a:xfrm>
            <a:off x="7473280" y="778290"/>
            <a:ext cx="2102105" cy="138499"/>
          </a:xfrm>
        </p:spPr>
        <p:txBody>
          <a:bodyPr wrap="none" lIns="36000" tIns="0" rIns="36000" anchor="b">
            <a:spAutoFit/>
          </a:bodyPr>
          <a:lstStyle>
            <a:lvl1pPr marL="0" indent="0" algn="r">
              <a:spcBef>
                <a:spcPts val="0"/>
              </a:spcBef>
              <a:buNone/>
              <a:defRPr sz="1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16" name="Title 1"/>
          <p:cNvSpPr>
            <a:spLocks noGrp="1"/>
          </p:cNvSpPr>
          <p:nvPr>
            <p:ph type="title"/>
          </p:nvPr>
        </p:nvSpPr>
        <p:spPr>
          <a:xfrm>
            <a:off x="273050" y="669658"/>
            <a:ext cx="5581229" cy="249299"/>
          </a:xfrm>
        </p:spPr>
        <p:txBody>
          <a:bodyPr/>
          <a:lstStyle/>
          <a:p>
            <a:r>
              <a:rPr lang="ko-KR" altLang="en-US"/>
              <a:t>마스터 제목 스타일 편집</a:t>
            </a:r>
            <a:endParaRPr dirty="0"/>
          </a:p>
        </p:txBody>
      </p:sp>
    </p:spTree>
    <p:extLst>
      <p:ext uri="{BB962C8B-B14F-4D97-AF65-F5344CB8AC3E}">
        <p14:creationId xmlns:p14="http://schemas.microsoft.com/office/powerpoint/2010/main" val="2643523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비교">
    <p:spTree>
      <p:nvGrpSpPr>
        <p:cNvPr id="1" name=""/>
        <p:cNvGrpSpPr/>
        <p:nvPr/>
      </p:nvGrpSpPr>
      <p:grpSpPr>
        <a:xfrm>
          <a:off x="0" y="0"/>
          <a:ext cx="0" cy="0"/>
          <a:chOff x="0" y="0"/>
          <a:chExt cx="0" cy="0"/>
        </a:xfrm>
      </p:grpSpPr>
      <p:sp>
        <p:nvSpPr>
          <p:cNvPr id="10" name="Date Placeholder 9"/>
          <p:cNvSpPr>
            <a:spLocks noGrp="1"/>
          </p:cNvSpPr>
          <p:nvPr>
            <p:ph type="dt" sz="half" idx="10"/>
          </p:nvPr>
        </p:nvSpPr>
        <p:spPr/>
        <p:txBody>
          <a:bodyPr/>
          <a:lstStyle/>
          <a:p>
            <a:r>
              <a:rPr lang="en-US"/>
              <a:t>Date</a:t>
            </a:r>
          </a:p>
        </p:txBody>
      </p:sp>
      <p:sp>
        <p:nvSpPr>
          <p:cNvPr id="11" name="Footer Placeholder 10"/>
          <p:cNvSpPr>
            <a:spLocks noGrp="1"/>
          </p:cNvSpPr>
          <p:nvPr>
            <p:ph type="ftr" sz="quarter" idx="11"/>
          </p:nvPr>
        </p:nvSpPr>
        <p:spPr/>
        <p:txBody>
          <a:bodyPr/>
          <a:lstStyle/>
          <a:p>
            <a:r>
              <a:rPr lang="en-US"/>
              <a:t>Copyright © 2015 Symantec Corporation</a:t>
            </a:r>
            <a:endParaRPr lang="en-US" dirty="0"/>
          </a:p>
        </p:txBody>
      </p:sp>
      <p:sp>
        <p:nvSpPr>
          <p:cNvPr id="12" name="Slide Number Placeholder 11"/>
          <p:cNvSpPr>
            <a:spLocks noGrp="1"/>
          </p:cNvSpPr>
          <p:nvPr>
            <p:ph type="sldNum" sz="quarter" idx="12"/>
          </p:nvPr>
        </p:nvSpPr>
        <p:spPr/>
        <p:txBody>
          <a:bodyPr/>
          <a:lstStyle/>
          <a:p>
            <a:pPr algn="l"/>
            <a:fld id="{C1960183-D323-4677-9D78-78D1D39B0029}" type="slidenum">
              <a:rPr lang="en-US" smtClean="0"/>
              <a:pPr algn="l"/>
              <a:t>‹#›</a:t>
            </a:fld>
            <a:endParaRPr lang="en-US"/>
          </a:p>
        </p:txBody>
      </p:sp>
      <p:sp>
        <p:nvSpPr>
          <p:cNvPr id="3" name="Text Placeholder 2"/>
          <p:cNvSpPr>
            <a:spLocks noGrp="1"/>
          </p:cNvSpPr>
          <p:nvPr>
            <p:ph type="body" idx="1"/>
          </p:nvPr>
        </p:nvSpPr>
        <p:spPr>
          <a:xfrm>
            <a:off x="273049" y="1061916"/>
            <a:ext cx="4608513" cy="221599"/>
          </a:xfrm>
        </p:spPr>
        <p:txBody>
          <a:bodyPr anchor="b">
            <a:spAutoFit/>
          </a:bodyPr>
          <a:lstStyle>
            <a:lvl1pPr marL="0" indent="0">
              <a:spcBef>
                <a:spcPts val="0"/>
              </a:spcBef>
              <a:buNone/>
              <a:defRPr sz="1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5" name="Text Placeholder 4"/>
          <p:cNvSpPr>
            <a:spLocks noGrp="1"/>
          </p:cNvSpPr>
          <p:nvPr>
            <p:ph type="body" sz="quarter" idx="3"/>
          </p:nvPr>
        </p:nvSpPr>
        <p:spPr>
          <a:xfrm>
            <a:off x="5024437" y="1062633"/>
            <a:ext cx="4608511" cy="221599"/>
          </a:xfrm>
        </p:spPr>
        <p:txBody>
          <a:bodyPr anchor="b">
            <a:spAutoFit/>
          </a:bodyPr>
          <a:lstStyle>
            <a:lvl1pPr marL="0" indent="0">
              <a:spcBef>
                <a:spcPts val="0"/>
              </a:spcBef>
              <a:buNone/>
              <a:defRPr sz="1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15" name="Content Placeholder 2"/>
          <p:cNvSpPr>
            <a:spLocks noGrp="1"/>
          </p:cNvSpPr>
          <p:nvPr>
            <p:ph sz="half" idx="13"/>
          </p:nvPr>
        </p:nvSpPr>
        <p:spPr>
          <a:xfrm>
            <a:off x="273049" y="1387475"/>
            <a:ext cx="4608513" cy="4849812"/>
          </a:xfrm>
        </p:spPr>
        <p:txBody>
          <a:bodyPr>
            <a:normAutofit/>
          </a:bodyPr>
          <a:lstStyle>
            <a:lvl1pPr>
              <a:defRPr sz="1400"/>
            </a:lvl1pPr>
            <a:lvl2pPr>
              <a:defRPr sz="1200"/>
            </a:lvl2pPr>
            <a:lvl3pPr>
              <a:defRPr sz="1100"/>
            </a:lvl3pPr>
            <a:lvl4pPr>
              <a:defRPr sz="1050"/>
            </a:lvl4pPr>
            <a:lvl5pPr>
              <a:defRPr sz="1050"/>
            </a:lvl5pPr>
            <a:lvl6pPr>
              <a:defRPr sz="1400"/>
            </a:lvl6pPr>
            <a:lvl7pPr>
              <a:defRPr sz="1400"/>
            </a:lvl7pPr>
            <a:lvl8pPr>
              <a:defRPr sz="1400"/>
            </a:lvl8pPr>
            <a:lvl9pPr>
              <a:defRPr sz="14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dirty="0"/>
          </a:p>
        </p:txBody>
      </p:sp>
      <p:sp>
        <p:nvSpPr>
          <p:cNvPr id="16" name="Content Placeholder 3"/>
          <p:cNvSpPr>
            <a:spLocks noGrp="1"/>
          </p:cNvSpPr>
          <p:nvPr>
            <p:ph sz="half" idx="2"/>
          </p:nvPr>
        </p:nvSpPr>
        <p:spPr>
          <a:xfrm>
            <a:off x="5024438" y="1387475"/>
            <a:ext cx="4608512" cy="4849811"/>
          </a:xfrm>
        </p:spPr>
        <p:txBody>
          <a:bodyPr>
            <a:normAutofit/>
          </a:bodyPr>
          <a:lstStyle>
            <a:lvl1pPr>
              <a:defRPr sz="1400"/>
            </a:lvl1pPr>
            <a:lvl2pPr>
              <a:defRPr sz="1200"/>
            </a:lvl2pPr>
            <a:lvl3pPr>
              <a:defRPr sz="1100"/>
            </a:lvl3pPr>
            <a:lvl4pPr>
              <a:defRPr sz="1050"/>
            </a:lvl4pPr>
            <a:lvl5pPr>
              <a:defRPr sz="1050"/>
            </a:lvl5pPr>
            <a:lvl6pPr>
              <a:defRPr sz="1400"/>
            </a:lvl6pPr>
            <a:lvl7pPr>
              <a:defRPr sz="1400"/>
            </a:lvl7pPr>
            <a:lvl8pPr>
              <a:defRPr sz="1400"/>
            </a:lvl8pPr>
            <a:lvl9pPr>
              <a:defRPr sz="14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a:p>
        </p:txBody>
      </p:sp>
      <p:sp>
        <p:nvSpPr>
          <p:cNvPr id="17" name="Text Placeholder 2"/>
          <p:cNvSpPr>
            <a:spLocks noGrp="1"/>
          </p:cNvSpPr>
          <p:nvPr>
            <p:ph type="body" idx="14"/>
          </p:nvPr>
        </p:nvSpPr>
        <p:spPr>
          <a:xfrm>
            <a:off x="7473280" y="778290"/>
            <a:ext cx="2102105" cy="138499"/>
          </a:xfrm>
        </p:spPr>
        <p:txBody>
          <a:bodyPr wrap="none" lIns="36000" tIns="0" rIns="36000" anchor="b">
            <a:spAutoFit/>
          </a:bodyPr>
          <a:lstStyle>
            <a:lvl1pPr marL="0" indent="0" algn="r">
              <a:spcBef>
                <a:spcPts val="0"/>
              </a:spcBef>
              <a:buNone/>
              <a:defRPr sz="1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19" name="Title 1"/>
          <p:cNvSpPr>
            <a:spLocks noGrp="1"/>
          </p:cNvSpPr>
          <p:nvPr>
            <p:ph type="title"/>
          </p:nvPr>
        </p:nvSpPr>
        <p:spPr>
          <a:xfrm>
            <a:off x="273050" y="669658"/>
            <a:ext cx="5581229" cy="249299"/>
          </a:xfrm>
        </p:spPr>
        <p:txBody>
          <a:bodyPr/>
          <a:lstStyle/>
          <a:p>
            <a:r>
              <a:rPr lang="ko-KR" altLang="en-US"/>
              <a:t>마스터 제목 스타일 편집</a:t>
            </a:r>
            <a:endParaRPr dirty="0"/>
          </a:p>
        </p:txBody>
      </p:sp>
    </p:spTree>
    <p:extLst>
      <p:ext uri="{BB962C8B-B14F-4D97-AF65-F5344CB8AC3E}">
        <p14:creationId xmlns:p14="http://schemas.microsoft.com/office/powerpoint/2010/main" val="2290396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캡션 있는 콘텐츠">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ko-KR" altLang="en-US"/>
              <a:t>마스터 제목 스타일 편집</a:t>
            </a:r>
            <a:endParaRPr/>
          </a:p>
        </p:txBody>
      </p:sp>
      <p:sp>
        <p:nvSpPr>
          <p:cNvPr id="3" name="Content Placeholder 2"/>
          <p:cNvSpPr>
            <a:spLocks noGrp="1"/>
          </p:cNvSpPr>
          <p:nvPr>
            <p:ph idx="1"/>
          </p:nvPr>
        </p:nvSpPr>
        <p:spPr>
          <a:xfrm>
            <a:off x="273050" y="1052513"/>
            <a:ext cx="6336133" cy="5184775"/>
          </a:xfrm>
        </p:spPr>
        <p:txBody>
          <a:bodyPr>
            <a:normAutofit/>
          </a:bodyPr>
          <a:lstStyle>
            <a:lvl1pPr>
              <a:defRPr sz="1400"/>
            </a:lvl1pPr>
            <a:lvl2pPr>
              <a:defRPr sz="1200"/>
            </a:lvl2pPr>
            <a:lvl3pPr>
              <a:defRPr sz="1100"/>
            </a:lvl3pPr>
            <a:lvl4pPr>
              <a:defRPr sz="1050"/>
            </a:lvl4pPr>
            <a:lvl5pPr>
              <a:defRPr sz="105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dirty="0"/>
          </a:p>
        </p:txBody>
      </p:sp>
      <p:sp>
        <p:nvSpPr>
          <p:cNvPr id="4" name="Text Placeholder 3"/>
          <p:cNvSpPr>
            <a:spLocks noGrp="1"/>
          </p:cNvSpPr>
          <p:nvPr>
            <p:ph type="body" sz="half" idx="2"/>
          </p:nvPr>
        </p:nvSpPr>
        <p:spPr>
          <a:xfrm>
            <a:off x="6736080" y="1052514"/>
            <a:ext cx="2896870" cy="5184774"/>
          </a:xfrm>
        </p:spPr>
        <p:txBody>
          <a:bodyPr>
            <a:noAutofit/>
          </a:bodyPr>
          <a:lstStyle>
            <a:lvl1pPr marL="0" indent="0">
              <a:spcBef>
                <a:spcPts val="1200"/>
              </a:spcBef>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2" name="Date Placeholder 1"/>
          <p:cNvSpPr>
            <a:spLocks noGrp="1"/>
          </p:cNvSpPr>
          <p:nvPr>
            <p:ph type="dt" sz="half" idx="10"/>
          </p:nvPr>
        </p:nvSpPr>
        <p:spPr/>
        <p:txBody>
          <a:bodyPr/>
          <a:lstStyle/>
          <a:p>
            <a:r>
              <a:rPr lang="en-US"/>
              <a:t>Date</a:t>
            </a:r>
          </a:p>
        </p:txBody>
      </p:sp>
      <p:sp>
        <p:nvSpPr>
          <p:cNvPr id="9" name="Footer Placeholder 8"/>
          <p:cNvSpPr>
            <a:spLocks noGrp="1"/>
          </p:cNvSpPr>
          <p:nvPr>
            <p:ph type="ftr" sz="quarter" idx="11"/>
          </p:nvPr>
        </p:nvSpPr>
        <p:spPr/>
        <p:txBody>
          <a:bodyPr/>
          <a:lstStyle/>
          <a:p>
            <a:r>
              <a:rPr lang="en-US"/>
              <a:t>Copyright © 2015 Symantec Corporation</a:t>
            </a:r>
            <a:endParaRPr lang="en-US" dirty="0"/>
          </a:p>
        </p:txBody>
      </p:sp>
      <p:sp>
        <p:nvSpPr>
          <p:cNvPr id="10" name="Slide Number Placeholder 9"/>
          <p:cNvSpPr>
            <a:spLocks noGrp="1"/>
          </p:cNvSpPr>
          <p:nvPr>
            <p:ph type="sldNum" sz="quarter" idx="12"/>
          </p:nvPr>
        </p:nvSpPr>
        <p:spPr/>
        <p:txBody>
          <a:bodyPr/>
          <a:lstStyle/>
          <a:p>
            <a:pPr algn="l"/>
            <a:fld id="{C1960183-D323-4677-9D78-78D1D39B0029}" type="slidenum">
              <a:rPr lang="en-US" smtClean="0"/>
              <a:pPr algn="l"/>
              <a:t>‹#›</a:t>
            </a:fld>
            <a:endParaRPr lang="en-US"/>
          </a:p>
        </p:txBody>
      </p:sp>
      <p:sp>
        <p:nvSpPr>
          <p:cNvPr id="13" name="Text Placeholder 2"/>
          <p:cNvSpPr>
            <a:spLocks noGrp="1"/>
          </p:cNvSpPr>
          <p:nvPr>
            <p:ph type="body" idx="14"/>
          </p:nvPr>
        </p:nvSpPr>
        <p:spPr>
          <a:xfrm>
            <a:off x="7473280" y="778290"/>
            <a:ext cx="2102105" cy="138499"/>
          </a:xfrm>
        </p:spPr>
        <p:txBody>
          <a:bodyPr wrap="none" lIns="36000" tIns="0" rIns="36000" anchor="b">
            <a:spAutoFit/>
          </a:bodyPr>
          <a:lstStyle>
            <a:lvl1pPr marL="0" indent="0" algn="r">
              <a:spcBef>
                <a:spcPts val="0"/>
              </a:spcBef>
              <a:buNone/>
              <a:defRPr sz="1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Tree>
    <p:extLst>
      <p:ext uri="{BB962C8B-B14F-4D97-AF65-F5344CB8AC3E}">
        <p14:creationId xmlns:p14="http://schemas.microsoft.com/office/powerpoint/2010/main" val="2161323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캡션 있는 그림">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ko-KR" altLang="en-US"/>
              <a:t>마스터 제목 스타일 편집</a:t>
            </a:r>
            <a:endParaRPr/>
          </a:p>
        </p:txBody>
      </p:sp>
      <p:sp>
        <p:nvSpPr>
          <p:cNvPr id="3" name="Picture Placeholder 2"/>
          <p:cNvSpPr>
            <a:spLocks noGrp="1"/>
          </p:cNvSpPr>
          <p:nvPr>
            <p:ph type="pic" idx="1" hasCustomPrompt="1"/>
          </p:nvPr>
        </p:nvSpPr>
        <p:spPr>
          <a:xfrm>
            <a:off x="2" y="1447800"/>
            <a:ext cx="6370077" cy="3840480"/>
          </a:xfrm>
          <a:solidFill>
            <a:schemeClr val="bg2"/>
          </a:solidFill>
        </p:spPr>
        <p:txBody>
          <a:bodyPr tIns="18288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a:t>Drag picture to placeholder or click icon to add</a:t>
            </a:r>
          </a:p>
        </p:txBody>
      </p:sp>
      <p:sp>
        <p:nvSpPr>
          <p:cNvPr id="4" name="Text Placeholder 3"/>
          <p:cNvSpPr>
            <a:spLocks noGrp="1"/>
          </p:cNvSpPr>
          <p:nvPr>
            <p:ph type="body" sz="half" idx="2"/>
          </p:nvPr>
        </p:nvSpPr>
        <p:spPr>
          <a:xfrm>
            <a:off x="6736080" y="1447801"/>
            <a:ext cx="2674620" cy="3840480"/>
          </a:xfrm>
        </p:spPr>
        <p:txBody>
          <a:bodyPr>
            <a:noAutofit/>
          </a:bodyPr>
          <a:lstStyle>
            <a:lvl1pPr marL="0" indent="0">
              <a:spcBef>
                <a:spcPts val="12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2" name="Date Placeholder 1"/>
          <p:cNvSpPr>
            <a:spLocks noGrp="1"/>
          </p:cNvSpPr>
          <p:nvPr>
            <p:ph type="dt" sz="half" idx="10"/>
          </p:nvPr>
        </p:nvSpPr>
        <p:spPr/>
        <p:txBody>
          <a:bodyPr/>
          <a:lstStyle/>
          <a:p>
            <a:r>
              <a:rPr lang="en-US"/>
              <a:t>Date</a:t>
            </a:r>
          </a:p>
        </p:txBody>
      </p:sp>
      <p:sp>
        <p:nvSpPr>
          <p:cNvPr id="9" name="Footer Placeholder 8"/>
          <p:cNvSpPr>
            <a:spLocks noGrp="1"/>
          </p:cNvSpPr>
          <p:nvPr>
            <p:ph type="ftr" sz="quarter" idx="11"/>
          </p:nvPr>
        </p:nvSpPr>
        <p:spPr/>
        <p:txBody>
          <a:bodyPr/>
          <a:lstStyle/>
          <a:p>
            <a:r>
              <a:rPr lang="en-US"/>
              <a:t>Copyright © 2015 Symantec Corporation</a:t>
            </a:r>
            <a:endParaRPr lang="en-US" dirty="0"/>
          </a:p>
        </p:txBody>
      </p:sp>
      <p:sp>
        <p:nvSpPr>
          <p:cNvPr id="10" name="Slide Number Placeholder 9"/>
          <p:cNvSpPr>
            <a:spLocks noGrp="1"/>
          </p:cNvSpPr>
          <p:nvPr>
            <p:ph type="sldNum" sz="quarter" idx="12"/>
          </p:nvPr>
        </p:nvSpPr>
        <p:spPr/>
        <p:txBody>
          <a:bodyPr/>
          <a:lstStyle/>
          <a:p>
            <a:pPr algn="l"/>
            <a:fld id="{C1960183-D323-4677-9D78-78D1D39B0029}" type="slidenum">
              <a:rPr lang="en-US" smtClean="0"/>
              <a:pPr algn="l"/>
              <a:t>‹#›</a:t>
            </a:fld>
            <a:endParaRPr lang="en-US"/>
          </a:p>
        </p:txBody>
      </p:sp>
      <p:sp>
        <p:nvSpPr>
          <p:cNvPr id="13" name="Text Placeholder 2"/>
          <p:cNvSpPr>
            <a:spLocks noGrp="1"/>
          </p:cNvSpPr>
          <p:nvPr>
            <p:ph type="body" idx="14"/>
          </p:nvPr>
        </p:nvSpPr>
        <p:spPr>
          <a:xfrm>
            <a:off x="7473280" y="778290"/>
            <a:ext cx="2102105" cy="138499"/>
          </a:xfrm>
        </p:spPr>
        <p:txBody>
          <a:bodyPr wrap="none" lIns="36000" tIns="0" rIns="36000" anchor="b">
            <a:spAutoFit/>
          </a:bodyPr>
          <a:lstStyle>
            <a:lvl1pPr marL="0" indent="0" algn="r">
              <a:spcBef>
                <a:spcPts val="0"/>
              </a:spcBef>
              <a:buNone/>
              <a:defRPr sz="1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Tree>
    <p:extLst>
      <p:ext uri="{BB962C8B-B14F-4D97-AF65-F5344CB8AC3E}">
        <p14:creationId xmlns:p14="http://schemas.microsoft.com/office/powerpoint/2010/main" val="2431731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6" name="Freeform 6"/>
          <p:cNvSpPr>
            <a:spLocks noEditPoints="1"/>
          </p:cNvSpPr>
          <p:nvPr/>
        </p:nvSpPr>
        <p:spPr bwMode="ltGray">
          <a:xfrm>
            <a:off x="1238250" y="1355380"/>
            <a:ext cx="497202" cy="406469"/>
          </a:xfrm>
          <a:custGeom>
            <a:avLst/>
            <a:gdLst>
              <a:gd name="T0" fmla="*/ 1445 w 6269"/>
              <a:gd name="T1" fmla="*/ 3135 h 5547"/>
              <a:gd name="T2" fmla="*/ 2412 w 6269"/>
              <a:gd name="T3" fmla="*/ 3135 h 5547"/>
              <a:gd name="T4" fmla="*/ 2412 w 6269"/>
              <a:gd name="T5" fmla="*/ 5547 h 5547"/>
              <a:gd name="T6" fmla="*/ 0 w 6269"/>
              <a:gd name="T7" fmla="*/ 5547 h 5547"/>
              <a:gd name="T8" fmla="*/ 0 w 6269"/>
              <a:gd name="T9" fmla="*/ 3454 h 5547"/>
              <a:gd name="T10" fmla="*/ 132 w 6269"/>
              <a:gd name="T11" fmla="*/ 1742 h 5547"/>
              <a:gd name="T12" fmla="*/ 771 w 6269"/>
              <a:gd name="T13" fmla="*/ 754 h 5547"/>
              <a:gd name="T14" fmla="*/ 2412 w 6269"/>
              <a:gd name="T15" fmla="*/ 0 h 5547"/>
              <a:gd name="T16" fmla="*/ 2412 w 6269"/>
              <a:gd name="T17" fmla="*/ 596 h 5547"/>
              <a:gd name="T18" fmla="*/ 1445 w 6269"/>
              <a:gd name="T19" fmla="*/ 2498 h 5547"/>
              <a:gd name="T20" fmla="*/ 1445 w 6269"/>
              <a:gd name="T21" fmla="*/ 3135 h 5547"/>
              <a:gd name="T22" fmla="*/ 5302 w 6269"/>
              <a:gd name="T23" fmla="*/ 3135 h 5547"/>
              <a:gd name="T24" fmla="*/ 6269 w 6269"/>
              <a:gd name="T25" fmla="*/ 3135 h 5547"/>
              <a:gd name="T26" fmla="*/ 6269 w 6269"/>
              <a:gd name="T27" fmla="*/ 5547 h 5547"/>
              <a:gd name="T28" fmla="*/ 3857 w 6269"/>
              <a:gd name="T29" fmla="*/ 5547 h 5547"/>
              <a:gd name="T30" fmla="*/ 3857 w 6269"/>
              <a:gd name="T31" fmla="*/ 3454 h 5547"/>
              <a:gd name="T32" fmla="*/ 3989 w 6269"/>
              <a:gd name="T33" fmla="*/ 1742 h 5547"/>
              <a:gd name="T34" fmla="*/ 4629 w 6269"/>
              <a:gd name="T35" fmla="*/ 754 h 5547"/>
              <a:gd name="T36" fmla="*/ 6269 w 6269"/>
              <a:gd name="T37" fmla="*/ 0 h 5547"/>
              <a:gd name="T38" fmla="*/ 6269 w 6269"/>
              <a:gd name="T39" fmla="*/ 596 h 5547"/>
              <a:gd name="T40" fmla="*/ 5302 w 6269"/>
              <a:gd name="T41" fmla="*/ 2498 h 5547"/>
              <a:gd name="T42" fmla="*/ 5302 w 6269"/>
              <a:gd name="T43" fmla="*/ 3135 h 5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269" h="5547">
                <a:moveTo>
                  <a:pt x="1445" y="3135"/>
                </a:moveTo>
                <a:lnTo>
                  <a:pt x="2412" y="3135"/>
                </a:lnTo>
                <a:lnTo>
                  <a:pt x="2412" y="5547"/>
                </a:lnTo>
                <a:lnTo>
                  <a:pt x="0" y="5547"/>
                </a:lnTo>
                <a:lnTo>
                  <a:pt x="0" y="3454"/>
                </a:lnTo>
                <a:cubicBezTo>
                  <a:pt x="0" y="2626"/>
                  <a:pt x="44" y="2055"/>
                  <a:pt x="132" y="1742"/>
                </a:cubicBezTo>
                <a:cubicBezTo>
                  <a:pt x="219" y="1429"/>
                  <a:pt x="433" y="1099"/>
                  <a:pt x="771" y="754"/>
                </a:cubicBezTo>
                <a:cubicBezTo>
                  <a:pt x="1227" y="291"/>
                  <a:pt x="1774" y="40"/>
                  <a:pt x="2412" y="0"/>
                </a:cubicBezTo>
                <a:lnTo>
                  <a:pt x="2412" y="596"/>
                </a:lnTo>
                <a:cubicBezTo>
                  <a:pt x="1767" y="648"/>
                  <a:pt x="1445" y="1282"/>
                  <a:pt x="1445" y="2498"/>
                </a:cubicBezTo>
                <a:lnTo>
                  <a:pt x="1445" y="3135"/>
                </a:lnTo>
                <a:close/>
                <a:moveTo>
                  <a:pt x="5302" y="3135"/>
                </a:moveTo>
                <a:lnTo>
                  <a:pt x="6269" y="3135"/>
                </a:lnTo>
                <a:lnTo>
                  <a:pt x="6269" y="5547"/>
                </a:lnTo>
                <a:lnTo>
                  <a:pt x="3857" y="5547"/>
                </a:lnTo>
                <a:lnTo>
                  <a:pt x="3857" y="3454"/>
                </a:lnTo>
                <a:cubicBezTo>
                  <a:pt x="3857" y="2619"/>
                  <a:pt x="3901" y="2048"/>
                  <a:pt x="3989" y="1742"/>
                </a:cubicBezTo>
                <a:cubicBezTo>
                  <a:pt x="4077" y="1435"/>
                  <a:pt x="4290" y="1106"/>
                  <a:pt x="4629" y="754"/>
                </a:cubicBezTo>
                <a:cubicBezTo>
                  <a:pt x="5084" y="291"/>
                  <a:pt x="5631" y="40"/>
                  <a:pt x="6269" y="0"/>
                </a:cubicBezTo>
                <a:lnTo>
                  <a:pt x="6269" y="596"/>
                </a:lnTo>
                <a:cubicBezTo>
                  <a:pt x="5625" y="648"/>
                  <a:pt x="5302" y="1282"/>
                  <a:pt x="5302" y="2498"/>
                </a:cubicBezTo>
                <a:lnTo>
                  <a:pt x="5302" y="3135"/>
                </a:lnTo>
                <a:close/>
              </a:path>
            </a:pathLst>
          </a:custGeom>
          <a:solidFill>
            <a:srgbClr val="B1181E"/>
          </a:solidFill>
          <a:ln w="0">
            <a:noFill/>
            <a:prstDash val="solid"/>
            <a:round/>
            <a:headEnd/>
            <a:tailEnd/>
          </a:ln>
        </p:spPr>
        <p:txBody>
          <a:bodyPr vert="horz" wrap="square" lIns="91440" tIns="45720" rIns="91440" bIns="45720" numCol="1" anchor="t" anchorCtr="0" compatLnSpc="1">
            <a:prstTxWarp prst="textNoShape">
              <a:avLst/>
            </a:prstTxWarp>
          </a:bodyPr>
          <a:lstStyle/>
          <a:p>
            <a:endParaRPr sz="1800"/>
          </a:p>
        </p:txBody>
      </p:sp>
      <p:sp>
        <p:nvSpPr>
          <p:cNvPr id="8" name="Text Placeholder 7"/>
          <p:cNvSpPr>
            <a:spLocks noGrp="1"/>
          </p:cNvSpPr>
          <p:nvPr>
            <p:ph type="body" sz="quarter" idx="13" hasCustomPrompt="1"/>
          </p:nvPr>
        </p:nvSpPr>
        <p:spPr>
          <a:xfrm>
            <a:off x="1898654" y="1371601"/>
            <a:ext cx="6108697" cy="1981200"/>
          </a:xfrm>
        </p:spPr>
        <p:txBody>
          <a:bodyPr>
            <a:noAutofit/>
          </a:bodyPr>
          <a:lstStyle>
            <a:lvl1pPr marL="0" indent="0">
              <a:lnSpc>
                <a:spcPct val="110000"/>
              </a:lnSpc>
              <a:spcBef>
                <a:spcPts val="0"/>
              </a:spcBef>
              <a:buNone/>
              <a:defRPr sz="2800" b="1" baseline="0"/>
            </a:lvl1pPr>
            <a:lvl2pPr marL="0" indent="0">
              <a:spcBef>
                <a:spcPts val="0"/>
              </a:spcBef>
              <a:buNone/>
              <a:defRPr sz="2800" b="1"/>
            </a:lvl2pPr>
            <a:lvl3pPr marL="0" indent="0">
              <a:spcBef>
                <a:spcPts val="0"/>
              </a:spcBef>
              <a:buNone/>
              <a:defRPr sz="2800" b="1"/>
            </a:lvl3pPr>
            <a:lvl4pPr marL="0" indent="0">
              <a:spcBef>
                <a:spcPts val="0"/>
              </a:spcBef>
              <a:buNone/>
              <a:defRPr sz="2800" b="1"/>
            </a:lvl4pPr>
            <a:lvl5pPr marL="0" indent="0">
              <a:spcBef>
                <a:spcPts val="0"/>
              </a:spcBef>
              <a:buNone/>
              <a:defRPr sz="2800" b="1"/>
            </a:lvl5pPr>
            <a:lvl6pPr marL="0" indent="0">
              <a:spcBef>
                <a:spcPts val="0"/>
              </a:spcBef>
              <a:buNone/>
              <a:defRPr sz="2800" b="1"/>
            </a:lvl6pPr>
            <a:lvl7pPr marL="0" indent="0">
              <a:spcBef>
                <a:spcPts val="0"/>
              </a:spcBef>
              <a:buNone/>
              <a:defRPr sz="2800" b="1"/>
            </a:lvl7pPr>
            <a:lvl8pPr marL="0" indent="0">
              <a:spcBef>
                <a:spcPts val="0"/>
              </a:spcBef>
              <a:buNone/>
              <a:defRPr sz="2800" b="1"/>
            </a:lvl8pPr>
            <a:lvl9pPr marL="0" indent="0">
              <a:spcBef>
                <a:spcPts val="0"/>
              </a:spcBef>
              <a:buNone/>
              <a:defRPr sz="2800" b="1"/>
            </a:lvl9pPr>
          </a:lstStyle>
          <a:p>
            <a:pPr lvl="0"/>
            <a:r>
              <a:rPr dirty="0"/>
              <a:t>This is a sample quote slide. Type a brief quotation inside this textbox. Add a close quote mark at the end of the quotation.”</a:t>
            </a:r>
          </a:p>
        </p:txBody>
      </p:sp>
      <p:sp>
        <p:nvSpPr>
          <p:cNvPr id="9" name="Text Placeholder 7"/>
          <p:cNvSpPr>
            <a:spLocks noGrp="1"/>
          </p:cNvSpPr>
          <p:nvPr>
            <p:ph type="body" sz="quarter" idx="14" hasCustomPrompt="1"/>
          </p:nvPr>
        </p:nvSpPr>
        <p:spPr>
          <a:xfrm>
            <a:off x="4044950" y="3657600"/>
            <a:ext cx="3962400" cy="304800"/>
          </a:xfrm>
        </p:spPr>
        <p:txBody>
          <a:bodyPr>
            <a:noAutofit/>
          </a:bodyPr>
          <a:lstStyle>
            <a:lvl1pPr marL="0" indent="0">
              <a:spcBef>
                <a:spcPts val="0"/>
              </a:spcBef>
              <a:buNone/>
              <a:defRPr sz="2000" i="1" baseline="0"/>
            </a:lvl1pPr>
            <a:lvl2pPr marL="0" indent="0">
              <a:spcBef>
                <a:spcPts val="0"/>
              </a:spcBef>
              <a:buNone/>
              <a:defRPr sz="2000"/>
            </a:lvl2pPr>
            <a:lvl3pPr marL="0" indent="0">
              <a:spcBef>
                <a:spcPts val="0"/>
              </a:spcBef>
              <a:buNone/>
              <a:defRPr sz="2000"/>
            </a:lvl3pPr>
            <a:lvl4pPr marL="0" indent="0">
              <a:spcBef>
                <a:spcPts val="0"/>
              </a:spcBef>
              <a:buNone/>
              <a:defRPr sz="2000"/>
            </a:lvl4pPr>
            <a:lvl5pPr marL="0" indent="0">
              <a:spcBef>
                <a:spcPts val="0"/>
              </a:spcBef>
              <a:buNone/>
              <a:defRPr sz="2000"/>
            </a:lvl5pPr>
            <a:lvl6pPr marL="0" indent="0">
              <a:spcBef>
                <a:spcPts val="0"/>
              </a:spcBef>
              <a:buNone/>
              <a:defRPr sz="2000"/>
            </a:lvl6pPr>
            <a:lvl7pPr marL="0" indent="0">
              <a:spcBef>
                <a:spcPts val="0"/>
              </a:spcBef>
              <a:buNone/>
              <a:defRPr sz="2000"/>
            </a:lvl7pPr>
            <a:lvl8pPr marL="0" indent="0">
              <a:spcBef>
                <a:spcPts val="0"/>
              </a:spcBef>
              <a:buNone/>
              <a:defRPr sz="2000"/>
            </a:lvl8pPr>
            <a:lvl9pPr marL="0" indent="0">
              <a:spcBef>
                <a:spcPts val="0"/>
              </a:spcBef>
              <a:buNone/>
              <a:defRPr sz="2000"/>
            </a:lvl9pPr>
          </a:lstStyle>
          <a:p>
            <a:pPr lvl="0"/>
            <a:r>
              <a:rPr/>
              <a:t>Name of Person Quoted</a:t>
            </a:r>
          </a:p>
        </p:txBody>
      </p:sp>
      <p:sp>
        <p:nvSpPr>
          <p:cNvPr id="10" name="Text Placeholder 7"/>
          <p:cNvSpPr>
            <a:spLocks noGrp="1"/>
          </p:cNvSpPr>
          <p:nvPr>
            <p:ph type="body" sz="quarter" idx="15" hasCustomPrompt="1"/>
          </p:nvPr>
        </p:nvSpPr>
        <p:spPr>
          <a:xfrm>
            <a:off x="4044950" y="3979652"/>
            <a:ext cx="3962400" cy="744748"/>
          </a:xfrm>
        </p:spPr>
        <p:txBody>
          <a:bodyPr>
            <a:noAutofit/>
          </a:bodyPr>
          <a:lstStyle>
            <a:lvl1pPr marL="0" indent="0">
              <a:spcBef>
                <a:spcPts val="0"/>
              </a:spcBef>
              <a:buNone/>
              <a:defRPr sz="2000" i="1">
                <a:solidFill>
                  <a:schemeClr val="accent1"/>
                </a:solidFill>
              </a:defRPr>
            </a:lvl1pPr>
            <a:lvl2pPr marL="0" indent="0">
              <a:spcBef>
                <a:spcPts val="0"/>
              </a:spcBef>
              <a:buNone/>
              <a:defRPr sz="2000" i="1">
                <a:solidFill>
                  <a:schemeClr val="accent1"/>
                </a:solidFill>
              </a:defRPr>
            </a:lvl2pPr>
            <a:lvl3pPr marL="0" indent="0">
              <a:spcBef>
                <a:spcPts val="0"/>
              </a:spcBef>
              <a:buNone/>
              <a:defRPr sz="2000" i="1">
                <a:solidFill>
                  <a:schemeClr val="accent1"/>
                </a:solidFill>
              </a:defRPr>
            </a:lvl3pPr>
            <a:lvl4pPr marL="0" indent="0">
              <a:spcBef>
                <a:spcPts val="0"/>
              </a:spcBef>
              <a:buNone/>
              <a:defRPr sz="2000" i="1">
                <a:solidFill>
                  <a:schemeClr val="accent1"/>
                </a:solidFill>
              </a:defRPr>
            </a:lvl4pPr>
            <a:lvl5pPr marL="0" indent="0">
              <a:spcBef>
                <a:spcPts val="0"/>
              </a:spcBef>
              <a:buNone/>
              <a:defRPr sz="2000" i="1">
                <a:solidFill>
                  <a:schemeClr val="accent1"/>
                </a:solidFill>
              </a:defRPr>
            </a:lvl5pPr>
            <a:lvl6pPr marL="0" indent="0">
              <a:spcBef>
                <a:spcPts val="0"/>
              </a:spcBef>
              <a:buNone/>
              <a:defRPr sz="2000" i="1">
                <a:solidFill>
                  <a:schemeClr val="accent1"/>
                </a:solidFill>
              </a:defRPr>
            </a:lvl6pPr>
            <a:lvl7pPr marL="0" indent="0">
              <a:spcBef>
                <a:spcPts val="0"/>
              </a:spcBef>
              <a:buNone/>
              <a:defRPr sz="2000" i="1">
                <a:solidFill>
                  <a:schemeClr val="accent1"/>
                </a:solidFill>
              </a:defRPr>
            </a:lvl7pPr>
            <a:lvl8pPr marL="0" indent="0">
              <a:spcBef>
                <a:spcPts val="0"/>
              </a:spcBef>
              <a:buNone/>
              <a:defRPr sz="2000" i="1">
                <a:solidFill>
                  <a:schemeClr val="accent1"/>
                </a:solidFill>
              </a:defRPr>
            </a:lvl8pPr>
            <a:lvl9pPr marL="0" indent="0">
              <a:spcBef>
                <a:spcPts val="0"/>
              </a:spcBef>
              <a:buNone/>
              <a:defRPr sz="2000" i="1">
                <a:solidFill>
                  <a:schemeClr val="accent1"/>
                </a:solidFill>
              </a:defRPr>
            </a:lvl9pPr>
          </a:lstStyle>
          <a:p>
            <a:pPr lvl="0"/>
            <a:r>
              <a:rPr/>
              <a:t>Title, Company Name</a:t>
            </a:r>
          </a:p>
        </p:txBody>
      </p:sp>
      <p:sp>
        <p:nvSpPr>
          <p:cNvPr id="12" name="Date Placeholder 11"/>
          <p:cNvSpPr>
            <a:spLocks noGrp="1"/>
          </p:cNvSpPr>
          <p:nvPr>
            <p:ph type="dt" sz="half" idx="16"/>
          </p:nvPr>
        </p:nvSpPr>
        <p:spPr/>
        <p:txBody>
          <a:bodyPr/>
          <a:lstStyle/>
          <a:p>
            <a:r>
              <a:rPr lang="en-US"/>
              <a:t>Date</a:t>
            </a:r>
          </a:p>
        </p:txBody>
      </p:sp>
      <p:sp>
        <p:nvSpPr>
          <p:cNvPr id="13" name="Footer Placeholder 12"/>
          <p:cNvSpPr>
            <a:spLocks noGrp="1"/>
          </p:cNvSpPr>
          <p:nvPr>
            <p:ph type="ftr" sz="quarter" idx="17"/>
          </p:nvPr>
        </p:nvSpPr>
        <p:spPr/>
        <p:txBody>
          <a:bodyPr/>
          <a:lstStyle/>
          <a:p>
            <a:r>
              <a:rPr lang="en-US"/>
              <a:t>Copyright © 2015 Symantec Corporation</a:t>
            </a:r>
            <a:endParaRPr lang="en-US" dirty="0"/>
          </a:p>
        </p:txBody>
      </p:sp>
      <p:sp>
        <p:nvSpPr>
          <p:cNvPr id="14" name="Slide Number Placeholder 13"/>
          <p:cNvSpPr>
            <a:spLocks noGrp="1"/>
          </p:cNvSpPr>
          <p:nvPr>
            <p:ph type="sldNum" sz="quarter" idx="18"/>
          </p:nvPr>
        </p:nvSpPr>
        <p:spPr/>
        <p:txBody>
          <a:bodyPr/>
          <a:lstStyle/>
          <a:p>
            <a:pPr algn="l"/>
            <a:fld id="{C1960183-D323-4677-9D78-78D1D39B0029}" type="slidenum">
              <a:rPr lang="en-US" smtClean="0"/>
              <a:pPr algn="l"/>
              <a:t>‹#›</a:t>
            </a:fld>
            <a:endParaRPr lang="en-US"/>
          </a:p>
        </p:txBody>
      </p:sp>
    </p:spTree>
    <p:extLst>
      <p:ext uri="{BB962C8B-B14F-4D97-AF65-F5344CB8AC3E}">
        <p14:creationId xmlns:p14="http://schemas.microsoft.com/office/powerpoint/2010/main" val="3718879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Quote with Picture">
    <p:spTree>
      <p:nvGrpSpPr>
        <p:cNvPr id="1" name=""/>
        <p:cNvGrpSpPr/>
        <p:nvPr/>
      </p:nvGrpSpPr>
      <p:grpSpPr>
        <a:xfrm>
          <a:off x="0" y="0"/>
          <a:ext cx="0" cy="0"/>
          <a:chOff x="0" y="0"/>
          <a:chExt cx="0" cy="0"/>
        </a:xfrm>
      </p:grpSpPr>
      <p:sp>
        <p:nvSpPr>
          <p:cNvPr id="7" name="Picture Placeholder 6"/>
          <p:cNvSpPr>
            <a:spLocks noGrp="1"/>
          </p:cNvSpPr>
          <p:nvPr>
            <p:ph type="pic" sz="quarter" idx="16" hasCustomPrompt="1"/>
          </p:nvPr>
        </p:nvSpPr>
        <p:spPr>
          <a:xfrm>
            <a:off x="990600" y="1370013"/>
            <a:ext cx="2476500" cy="2743200"/>
          </a:xfrm>
          <a:solidFill>
            <a:schemeClr val="bg2"/>
          </a:solidFill>
        </p:spPr>
        <p:txBody>
          <a:bodyPr tIns="91440">
            <a:normAutofit/>
          </a:bodyPr>
          <a:lstStyle>
            <a:lvl1pPr marL="0" indent="0" algn="ctr">
              <a:buNone/>
              <a:defRPr sz="2000"/>
            </a:lvl1pPr>
          </a:lstStyle>
          <a:p>
            <a:r>
              <a:rPr/>
              <a:t>Click icon to insert picture</a:t>
            </a:r>
          </a:p>
        </p:txBody>
      </p:sp>
      <p:sp>
        <p:nvSpPr>
          <p:cNvPr id="6" name="Freeform 6"/>
          <p:cNvSpPr>
            <a:spLocks noEditPoints="1"/>
          </p:cNvSpPr>
          <p:nvPr/>
        </p:nvSpPr>
        <p:spPr bwMode="ltGray">
          <a:xfrm>
            <a:off x="3843528" y="1355380"/>
            <a:ext cx="497202" cy="406469"/>
          </a:xfrm>
          <a:custGeom>
            <a:avLst/>
            <a:gdLst>
              <a:gd name="T0" fmla="*/ 1445 w 6269"/>
              <a:gd name="T1" fmla="*/ 3135 h 5547"/>
              <a:gd name="T2" fmla="*/ 2412 w 6269"/>
              <a:gd name="T3" fmla="*/ 3135 h 5547"/>
              <a:gd name="T4" fmla="*/ 2412 w 6269"/>
              <a:gd name="T5" fmla="*/ 5547 h 5547"/>
              <a:gd name="T6" fmla="*/ 0 w 6269"/>
              <a:gd name="T7" fmla="*/ 5547 h 5547"/>
              <a:gd name="T8" fmla="*/ 0 w 6269"/>
              <a:gd name="T9" fmla="*/ 3454 h 5547"/>
              <a:gd name="T10" fmla="*/ 132 w 6269"/>
              <a:gd name="T11" fmla="*/ 1742 h 5547"/>
              <a:gd name="T12" fmla="*/ 771 w 6269"/>
              <a:gd name="T13" fmla="*/ 754 h 5547"/>
              <a:gd name="T14" fmla="*/ 2412 w 6269"/>
              <a:gd name="T15" fmla="*/ 0 h 5547"/>
              <a:gd name="T16" fmla="*/ 2412 w 6269"/>
              <a:gd name="T17" fmla="*/ 596 h 5547"/>
              <a:gd name="T18" fmla="*/ 1445 w 6269"/>
              <a:gd name="T19" fmla="*/ 2498 h 5547"/>
              <a:gd name="T20" fmla="*/ 1445 w 6269"/>
              <a:gd name="T21" fmla="*/ 3135 h 5547"/>
              <a:gd name="T22" fmla="*/ 5302 w 6269"/>
              <a:gd name="T23" fmla="*/ 3135 h 5547"/>
              <a:gd name="T24" fmla="*/ 6269 w 6269"/>
              <a:gd name="T25" fmla="*/ 3135 h 5547"/>
              <a:gd name="T26" fmla="*/ 6269 w 6269"/>
              <a:gd name="T27" fmla="*/ 5547 h 5547"/>
              <a:gd name="T28" fmla="*/ 3857 w 6269"/>
              <a:gd name="T29" fmla="*/ 5547 h 5547"/>
              <a:gd name="T30" fmla="*/ 3857 w 6269"/>
              <a:gd name="T31" fmla="*/ 3454 h 5547"/>
              <a:gd name="T32" fmla="*/ 3989 w 6269"/>
              <a:gd name="T33" fmla="*/ 1742 h 5547"/>
              <a:gd name="T34" fmla="*/ 4629 w 6269"/>
              <a:gd name="T35" fmla="*/ 754 h 5547"/>
              <a:gd name="T36" fmla="*/ 6269 w 6269"/>
              <a:gd name="T37" fmla="*/ 0 h 5547"/>
              <a:gd name="T38" fmla="*/ 6269 w 6269"/>
              <a:gd name="T39" fmla="*/ 596 h 5547"/>
              <a:gd name="T40" fmla="*/ 5302 w 6269"/>
              <a:gd name="T41" fmla="*/ 2498 h 5547"/>
              <a:gd name="T42" fmla="*/ 5302 w 6269"/>
              <a:gd name="T43" fmla="*/ 3135 h 5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269" h="5547">
                <a:moveTo>
                  <a:pt x="1445" y="3135"/>
                </a:moveTo>
                <a:lnTo>
                  <a:pt x="2412" y="3135"/>
                </a:lnTo>
                <a:lnTo>
                  <a:pt x="2412" y="5547"/>
                </a:lnTo>
                <a:lnTo>
                  <a:pt x="0" y="5547"/>
                </a:lnTo>
                <a:lnTo>
                  <a:pt x="0" y="3454"/>
                </a:lnTo>
                <a:cubicBezTo>
                  <a:pt x="0" y="2626"/>
                  <a:pt x="44" y="2055"/>
                  <a:pt x="132" y="1742"/>
                </a:cubicBezTo>
                <a:cubicBezTo>
                  <a:pt x="219" y="1429"/>
                  <a:pt x="433" y="1099"/>
                  <a:pt x="771" y="754"/>
                </a:cubicBezTo>
                <a:cubicBezTo>
                  <a:pt x="1227" y="291"/>
                  <a:pt x="1774" y="40"/>
                  <a:pt x="2412" y="0"/>
                </a:cubicBezTo>
                <a:lnTo>
                  <a:pt x="2412" y="596"/>
                </a:lnTo>
                <a:cubicBezTo>
                  <a:pt x="1767" y="648"/>
                  <a:pt x="1445" y="1282"/>
                  <a:pt x="1445" y="2498"/>
                </a:cubicBezTo>
                <a:lnTo>
                  <a:pt x="1445" y="3135"/>
                </a:lnTo>
                <a:close/>
                <a:moveTo>
                  <a:pt x="5302" y="3135"/>
                </a:moveTo>
                <a:lnTo>
                  <a:pt x="6269" y="3135"/>
                </a:lnTo>
                <a:lnTo>
                  <a:pt x="6269" y="5547"/>
                </a:lnTo>
                <a:lnTo>
                  <a:pt x="3857" y="5547"/>
                </a:lnTo>
                <a:lnTo>
                  <a:pt x="3857" y="3454"/>
                </a:lnTo>
                <a:cubicBezTo>
                  <a:pt x="3857" y="2619"/>
                  <a:pt x="3901" y="2048"/>
                  <a:pt x="3989" y="1742"/>
                </a:cubicBezTo>
                <a:cubicBezTo>
                  <a:pt x="4077" y="1435"/>
                  <a:pt x="4290" y="1106"/>
                  <a:pt x="4629" y="754"/>
                </a:cubicBezTo>
                <a:cubicBezTo>
                  <a:pt x="5084" y="291"/>
                  <a:pt x="5631" y="40"/>
                  <a:pt x="6269" y="0"/>
                </a:cubicBezTo>
                <a:lnTo>
                  <a:pt x="6269" y="596"/>
                </a:lnTo>
                <a:cubicBezTo>
                  <a:pt x="5625" y="648"/>
                  <a:pt x="5302" y="1282"/>
                  <a:pt x="5302" y="2498"/>
                </a:cubicBezTo>
                <a:lnTo>
                  <a:pt x="5302" y="3135"/>
                </a:lnTo>
                <a:close/>
              </a:path>
            </a:pathLst>
          </a:custGeom>
          <a:solidFill>
            <a:srgbClr val="B1181E"/>
          </a:solidFill>
          <a:ln w="0">
            <a:noFill/>
            <a:prstDash val="solid"/>
            <a:round/>
            <a:headEnd/>
            <a:tailEnd/>
          </a:ln>
        </p:spPr>
        <p:txBody>
          <a:bodyPr vert="horz" wrap="square" lIns="91440" tIns="45720" rIns="91440" bIns="45720" numCol="1" anchor="t" anchorCtr="0" compatLnSpc="1">
            <a:prstTxWarp prst="textNoShape">
              <a:avLst/>
            </a:prstTxWarp>
          </a:bodyPr>
          <a:lstStyle/>
          <a:p>
            <a:endParaRPr sz="1800"/>
          </a:p>
        </p:txBody>
      </p:sp>
      <p:sp>
        <p:nvSpPr>
          <p:cNvPr id="8" name="Text Placeholder 7"/>
          <p:cNvSpPr>
            <a:spLocks noGrp="1"/>
          </p:cNvSpPr>
          <p:nvPr>
            <p:ph type="body" sz="quarter" idx="13" hasCustomPrompt="1"/>
          </p:nvPr>
        </p:nvSpPr>
        <p:spPr>
          <a:xfrm>
            <a:off x="4457700" y="1440612"/>
            <a:ext cx="4457700" cy="2672602"/>
          </a:xfrm>
        </p:spPr>
        <p:txBody>
          <a:bodyPr>
            <a:noAutofit/>
          </a:bodyPr>
          <a:lstStyle>
            <a:lvl1pPr marL="0" indent="0">
              <a:lnSpc>
                <a:spcPct val="110000"/>
              </a:lnSpc>
              <a:spcBef>
                <a:spcPts val="0"/>
              </a:spcBef>
              <a:buNone/>
              <a:defRPr sz="2400" b="1" baseline="0"/>
            </a:lvl1pPr>
            <a:lvl2pPr marL="0" indent="0">
              <a:spcBef>
                <a:spcPts val="0"/>
              </a:spcBef>
              <a:buNone/>
              <a:defRPr sz="2800" b="1"/>
            </a:lvl2pPr>
            <a:lvl3pPr marL="0" indent="0">
              <a:spcBef>
                <a:spcPts val="0"/>
              </a:spcBef>
              <a:buNone/>
              <a:defRPr sz="2800" b="1"/>
            </a:lvl3pPr>
            <a:lvl4pPr marL="0" indent="0">
              <a:spcBef>
                <a:spcPts val="0"/>
              </a:spcBef>
              <a:buNone/>
              <a:defRPr sz="2800" b="1"/>
            </a:lvl4pPr>
            <a:lvl5pPr marL="0" indent="0">
              <a:spcBef>
                <a:spcPts val="0"/>
              </a:spcBef>
              <a:buNone/>
              <a:defRPr sz="2800" b="1"/>
            </a:lvl5pPr>
            <a:lvl6pPr marL="0" indent="0">
              <a:spcBef>
                <a:spcPts val="0"/>
              </a:spcBef>
              <a:buNone/>
              <a:defRPr sz="2800" b="1"/>
            </a:lvl6pPr>
            <a:lvl7pPr marL="0" indent="0">
              <a:spcBef>
                <a:spcPts val="0"/>
              </a:spcBef>
              <a:buNone/>
              <a:defRPr sz="2800" b="1"/>
            </a:lvl7pPr>
            <a:lvl8pPr marL="0" indent="0">
              <a:spcBef>
                <a:spcPts val="0"/>
              </a:spcBef>
              <a:buNone/>
              <a:defRPr sz="2800" b="1"/>
            </a:lvl8pPr>
            <a:lvl9pPr marL="0" indent="0">
              <a:spcBef>
                <a:spcPts val="0"/>
              </a:spcBef>
              <a:buNone/>
              <a:defRPr sz="2800" b="1"/>
            </a:lvl9pPr>
          </a:lstStyle>
          <a:p>
            <a:pPr lvl="0"/>
            <a:r>
              <a:rPr/>
              <a:t>This is a sample quote slide. Type a brief quotation inside this textbox. Add a close quote mark at the end of the quotation.”</a:t>
            </a:r>
          </a:p>
        </p:txBody>
      </p:sp>
      <p:sp>
        <p:nvSpPr>
          <p:cNvPr id="9" name="Text Placeholder 7"/>
          <p:cNvSpPr>
            <a:spLocks noGrp="1"/>
          </p:cNvSpPr>
          <p:nvPr>
            <p:ph type="body" sz="quarter" idx="14" hasCustomPrompt="1"/>
          </p:nvPr>
        </p:nvSpPr>
        <p:spPr>
          <a:xfrm>
            <a:off x="976582" y="4267200"/>
            <a:ext cx="3151190" cy="304800"/>
          </a:xfrm>
        </p:spPr>
        <p:txBody>
          <a:bodyPr>
            <a:noAutofit/>
          </a:bodyPr>
          <a:lstStyle>
            <a:lvl1pPr marL="0" indent="0">
              <a:spcBef>
                <a:spcPts val="0"/>
              </a:spcBef>
              <a:buNone/>
              <a:defRPr sz="2000" i="1" baseline="0"/>
            </a:lvl1pPr>
            <a:lvl2pPr marL="0" indent="0">
              <a:spcBef>
                <a:spcPts val="0"/>
              </a:spcBef>
              <a:buNone/>
              <a:defRPr sz="2000"/>
            </a:lvl2pPr>
            <a:lvl3pPr marL="0" indent="0">
              <a:spcBef>
                <a:spcPts val="0"/>
              </a:spcBef>
              <a:buNone/>
              <a:defRPr sz="2000"/>
            </a:lvl3pPr>
            <a:lvl4pPr marL="0" indent="0">
              <a:spcBef>
                <a:spcPts val="0"/>
              </a:spcBef>
              <a:buNone/>
              <a:defRPr sz="2000"/>
            </a:lvl4pPr>
            <a:lvl5pPr marL="0" indent="0">
              <a:spcBef>
                <a:spcPts val="0"/>
              </a:spcBef>
              <a:buNone/>
              <a:defRPr sz="2000"/>
            </a:lvl5pPr>
            <a:lvl6pPr marL="0" indent="0">
              <a:spcBef>
                <a:spcPts val="0"/>
              </a:spcBef>
              <a:buNone/>
              <a:defRPr sz="2000"/>
            </a:lvl6pPr>
            <a:lvl7pPr marL="0" indent="0">
              <a:spcBef>
                <a:spcPts val="0"/>
              </a:spcBef>
              <a:buNone/>
              <a:defRPr sz="2000"/>
            </a:lvl7pPr>
            <a:lvl8pPr marL="0" indent="0">
              <a:spcBef>
                <a:spcPts val="0"/>
              </a:spcBef>
              <a:buNone/>
              <a:defRPr sz="2000"/>
            </a:lvl8pPr>
            <a:lvl9pPr marL="0" indent="0">
              <a:spcBef>
                <a:spcPts val="0"/>
              </a:spcBef>
              <a:buNone/>
              <a:defRPr sz="2000"/>
            </a:lvl9pPr>
          </a:lstStyle>
          <a:p>
            <a:pPr lvl="0"/>
            <a:r>
              <a:rPr/>
              <a:t>Name of Person Quoted</a:t>
            </a:r>
          </a:p>
        </p:txBody>
      </p:sp>
      <p:sp>
        <p:nvSpPr>
          <p:cNvPr id="10" name="Text Placeholder 7"/>
          <p:cNvSpPr>
            <a:spLocks noGrp="1"/>
          </p:cNvSpPr>
          <p:nvPr>
            <p:ph type="body" sz="quarter" idx="15" hasCustomPrompt="1"/>
          </p:nvPr>
        </p:nvSpPr>
        <p:spPr>
          <a:xfrm>
            <a:off x="976582" y="4572000"/>
            <a:ext cx="3151190" cy="744748"/>
          </a:xfrm>
        </p:spPr>
        <p:txBody>
          <a:bodyPr>
            <a:noAutofit/>
          </a:bodyPr>
          <a:lstStyle>
            <a:lvl1pPr marL="0" indent="0">
              <a:spcBef>
                <a:spcPts val="0"/>
              </a:spcBef>
              <a:buNone/>
              <a:defRPr sz="2000" i="1">
                <a:solidFill>
                  <a:schemeClr val="accent1"/>
                </a:solidFill>
              </a:defRPr>
            </a:lvl1pPr>
            <a:lvl2pPr marL="0" indent="0">
              <a:spcBef>
                <a:spcPts val="0"/>
              </a:spcBef>
              <a:buNone/>
              <a:defRPr sz="2000" i="1">
                <a:solidFill>
                  <a:schemeClr val="accent1"/>
                </a:solidFill>
              </a:defRPr>
            </a:lvl2pPr>
            <a:lvl3pPr marL="0" indent="0">
              <a:spcBef>
                <a:spcPts val="0"/>
              </a:spcBef>
              <a:buNone/>
              <a:defRPr sz="2000" i="1">
                <a:solidFill>
                  <a:schemeClr val="accent1"/>
                </a:solidFill>
              </a:defRPr>
            </a:lvl3pPr>
            <a:lvl4pPr marL="0" indent="0">
              <a:spcBef>
                <a:spcPts val="0"/>
              </a:spcBef>
              <a:buNone/>
              <a:defRPr sz="2000" i="1">
                <a:solidFill>
                  <a:schemeClr val="accent1"/>
                </a:solidFill>
              </a:defRPr>
            </a:lvl4pPr>
            <a:lvl5pPr marL="0" indent="0">
              <a:spcBef>
                <a:spcPts val="0"/>
              </a:spcBef>
              <a:buNone/>
              <a:defRPr sz="2000" i="1">
                <a:solidFill>
                  <a:schemeClr val="accent1"/>
                </a:solidFill>
              </a:defRPr>
            </a:lvl5pPr>
            <a:lvl6pPr marL="0" indent="0">
              <a:spcBef>
                <a:spcPts val="0"/>
              </a:spcBef>
              <a:buNone/>
              <a:defRPr sz="2000" i="1">
                <a:solidFill>
                  <a:schemeClr val="accent1"/>
                </a:solidFill>
              </a:defRPr>
            </a:lvl6pPr>
            <a:lvl7pPr marL="0" indent="0">
              <a:spcBef>
                <a:spcPts val="0"/>
              </a:spcBef>
              <a:buNone/>
              <a:defRPr sz="2000" i="1">
                <a:solidFill>
                  <a:schemeClr val="accent1"/>
                </a:solidFill>
              </a:defRPr>
            </a:lvl7pPr>
            <a:lvl8pPr marL="0" indent="0">
              <a:spcBef>
                <a:spcPts val="0"/>
              </a:spcBef>
              <a:buNone/>
              <a:defRPr sz="2000" i="1">
                <a:solidFill>
                  <a:schemeClr val="accent1"/>
                </a:solidFill>
              </a:defRPr>
            </a:lvl8pPr>
            <a:lvl9pPr marL="0" indent="0">
              <a:spcBef>
                <a:spcPts val="0"/>
              </a:spcBef>
              <a:buNone/>
              <a:defRPr sz="2000" i="1">
                <a:solidFill>
                  <a:schemeClr val="accent1"/>
                </a:solidFill>
              </a:defRPr>
            </a:lvl9pPr>
          </a:lstStyle>
          <a:p>
            <a:pPr lvl="0"/>
            <a:r>
              <a:rPr/>
              <a:t>Title, Company Name</a:t>
            </a:r>
          </a:p>
        </p:txBody>
      </p:sp>
      <p:sp>
        <p:nvSpPr>
          <p:cNvPr id="2" name="Date Placeholder 1"/>
          <p:cNvSpPr>
            <a:spLocks noGrp="1"/>
          </p:cNvSpPr>
          <p:nvPr>
            <p:ph type="dt" sz="half" idx="17"/>
          </p:nvPr>
        </p:nvSpPr>
        <p:spPr/>
        <p:txBody>
          <a:bodyPr/>
          <a:lstStyle/>
          <a:p>
            <a:r>
              <a:rPr lang="en-US"/>
              <a:t>Date</a:t>
            </a:r>
          </a:p>
        </p:txBody>
      </p:sp>
      <p:sp>
        <p:nvSpPr>
          <p:cNvPr id="11" name="Footer Placeholder 10"/>
          <p:cNvSpPr>
            <a:spLocks noGrp="1"/>
          </p:cNvSpPr>
          <p:nvPr>
            <p:ph type="ftr" sz="quarter" idx="18"/>
          </p:nvPr>
        </p:nvSpPr>
        <p:spPr/>
        <p:txBody>
          <a:bodyPr/>
          <a:lstStyle/>
          <a:p>
            <a:r>
              <a:rPr lang="en-US"/>
              <a:t>Copyright © 2015 Symantec Corporation</a:t>
            </a:r>
            <a:endParaRPr lang="en-US" dirty="0"/>
          </a:p>
        </p:txBody>
      </p:sp>
      <p:sp>
        <p:nvSpPr>
          <p:cNvPr id="12" name="Slide Number Placeholder 11"/>
          <p:cNvSpPr>
            <a:spLocks noGrp="1"/>
          </p:cNvSpPr>
          <p:nvPr>
            <p:ph type="sldNum" sz="quarter" idx="19"/>
          </p:nvPr>
        </p:nvSpPr>
        <p:spPr/>
        <p:txBody>
          <a:bodyPr/>
          <a:lstStyle/>
          <a:p>
            <a:pPr algn="l"/>
            <a:fld id="{C1960183-D323-4677-9D78-78D1D39B0029}" type="slidenum">
              <a:rPr lang="en-US" smtClean="0"/>
              <a:pPr algn="l"/>
              <a:t>‹#›</a:t>
            </a:fld>
            <a:endParaRPr lang="en-US"/>
          </a:p>
        </p:txBody>
      </p:sp>
    </p:spTree>
    <p:extLst>
      <p:ext uri="{BB962C8B-B14F-4D97-AF65-F5344CB8AC3E}">
        <p14:creationId xmlns:p14="http://schemas.microsoft.com/office/powerpoint/2010/main" val="1625956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Q&amp;A">
    <p:spTree>
      <p:nvGrpSpPr>
        <p:cNvPr id="1" name=""/>
        <p:cNvGrpSpPr/>
        <p:nvPr/>
      </p:nvGrpSpPr>
      <p:grpSpPr>
        <a:xfrm>
          <a:off x="0" y="0"/>
          <a:ext cx="0" cy="0"/>
          <a:chOff x="0" y="0"/>
          <a:chExt cx="0" cy="0"/>
        </a:xfrm>
      </p:grpSpPr>
      <p:sp>
        <p:nvSpPr>
          <p:cNvPr id="6" name="TextBox 5"/>
          <p:cNvSpPr txBox="1"/>
          <p:nvPr/>
        </p:nvSpPr>
        <p:spPr>
          <a:xfrm>
            <a:off x="1523634" y="4063214"/>
            <a:ext cx="957457" cy="1304925"/>
          </a:xfrm>
          <a:prstGeom prst="rect">
            <a:avLst/>
          </a:prstGeom>
          <a:noFill/>
        </p:spPr>
        <p:txBody>
          <a:bodyPr wrap="square" lIns="0" tIns="0" rIns="0" bIns="0" rtlCol="0">
            <a:noAutofit/>
          </a:bodyPr>
          <a:lstStyle/>
          <a:p>
            <a:pPr algn="ctr">
              <a:lnSpc>
                <a:spcPct val="90000"/>
              </a:lnSpc>
            </a:pPr>
            <a:r>
              <a:rPr sz="6600" b="0">
                <a:solidFill>
                  <a:srgbClr val="969696"/>
                </a:solidFill>
              </a:rPr>
              <a:t>&amp;</a:t>
            </a:r>
          </a:p>
        </p:txBody>
      </p:sp>
      <p:sp>
        <p:nvSpPr>
          <p:cNvPr id="7" name="TextBox 6"/>
          <p:cNvSpPr txBox="1"/>
          <p:nvPr/>
        </p:nvSpPr>
        <p:spPr>
          <a:xfrm>
            <a:off x="939836" y="4011284"/>
            <a:ext cx="1048553" cy="1246517"/>
          </a:xfrm>
          <a:prstGeom prst="rect">
            <a:avLst/>
          </a:prstGeom>
          <a:noFill/>
        </p:spPr>
        <p:txBody>
          <a:bodyPr wrap="square" lIns="0" tIns="0" rIns="0" bIns="0" rtlCol="0">
            <a:noAutofit/>
          </a:bodyPr>
          <a:lstStyle/>
          <a:p>
            <a:pPr>
              <a:lnSpc>
                <a:spcPct val="90000"/>
              </a:lnSpc>
            </a:pPr>
            <a:r>
              <a:rPr sz="7200" b="1" dirty="0">
                <a:solidFill>
                  <a:schemeClr val="accent1"/>
                </a:solidFill>
              </a:rPr>
              <a:t>Q</a:t>
            </a:r>
          </a:p>
        </p:txBody>
      </p:sp>
      <p:sp>
        <p:nvSpPr>
          <p:cNvPr id="8" name="TextBox 7"/>
          <p:cNvSpPr txBox="1"/>
          <p:nvPr/>
        </p:nvSpPr>
        <p:spPr>
          <a:xfrm>
            <a:off x="2224511" y="4011284"/>
            <a:ext cx="917914" cy="1246517"/>
          </a:xfrm>
          <a:prstGeom prst="rect">
            <a:avLst/>
          </a:prstGeom>
          <a:noFill/>
        </p:spPr>
        <p:txBody>
          <a:bodyPr wrap="square" lIns="0" tIns="0" rIns="0" bIns="0" rtlCol="0">
            <a:noAutofit/>
          </a:bodyPr>
          <a:lstStyle/>
          <a:p>
            <a:pPr>
              <a:lnSpc>
                <a:spcPct val="90000"/>
              </a:lnSpc>
            </a:pPr>
            <a:r>
              <a:rPr sz="7200" b="1">
                <a:solidFill>
                  <a:schemeClr val="accent1"/>
                </a:solidFill>
              </a:rPr>
              <a:t>A</a:t>
            </a:r>
          </a:p>
        </p:txBody>
      </p:sp>
      <p:sp>
        <p:nvSpPr>
          <p:cNvPr id="2" name="Date Placeholder 1"/>
          <p:cNvSpPr>
            <a:spLocks noGrp="1"/>
          </p:cNvSpPr>
          <p:nvPr>
            <p:ph type="dt" sz="half" idx="10"/>
          </p:nvPr>
        </p:nvSpPr>
        <p:spPr/>
        <p:txBody>
          <a:bodyPr/>
          <a:lstStyle/>
          <a:p>
            <a:r>
              <a:rPr lang="en-US"/>
              <a:t>Date</a:t>
            </a:r>
          </a:p>
        </p:txBody>
      </p:sp>
      <p:sp>
        <p:nvSpPr>
          <p:cNvPr id="9" name="Footer Placeholder 8"/>
          <p:cNvSpPr>
            <a:spLocks noGrp="1"/>
          </p:cNvSpPr>
          <p:nvPr>
            <p:ph type="ftr" sz="quarter" idx="11"/>
          </p:nvPr>
        </p:nvSpPr>
        <p:spPr/>
        <p:txBody>
          <a:bodyPr/>
          <a:lstStyle/>
          <a:p>
            <a:r>
              <a:rPr lang="en-US"/>
              <a:t>Copyright © 2015 Symantec Corporation</a:t>
            </a:r>
            <a:endParaRPr lang="en-US" dirty="0"/>
          </a:p>
        </p:txBody>
      </p:sp>
      <p:sp>
        <p:nvSpPr>
          <p:cNvPr id="10" name="Slide Number Placeholder 9"/>
          <p:cNvSpPr>
            <a:spLocks noGrp="1"/>
          </p:cNvSpPr>
          <p:nvPr>
            <p:ph type="sldNum" sz="quarter" idx="12"/>
          </p:nvPr>
        </p:nvSpPr>
        <p:spPr/>
        <p:txBody>
          <a:bodyPr/>
          <a:lstStyle/>
          <a:p>
            <a:pPr algn="l"/>
            <a:fld id="{C1960183-D323-4677-9D78-78D1D39B0029}" type="slidenum">
              <a:rPr lang="en-US" smtClean="0"/>
              <a:pPr algn="l"/>
              <a:t>‹#›</a:t>
            </a:fld>
            <a:endParaRPr lang="en-US"/>
          </a:p>
        </p:txBody>
      </p:sp>
    </p:spTree>
    <p:extLst>
      <p:ext uri="{BB962C8B-B14F-4D97-AF65-F5344CB8AC3E}">
        <p14:creationId xmlns:p14="http://schemas.microsoft.com/office/powerpoint/2010/main" val="1232223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Thank You External">
    <p:spTree>
      <p:nvGrpSpPr>
        <p:cNvPr id="1" name=""/>
        <p:cNvGrpSpPr/>
        <p:nvPr/>
      </p:nvGrpSpPr>
      <p:grpSpPr>
        <a:xfrm>
          <a:off x="0" y="0"/>
          <a:ext cx="0" cy="0"/>
          <a:chOff x="0" y="0"/>
          <a:chExt cx="0" cy="0"/>
        </a:xfrm>
      </p:grpSpPr>
      <p:sp>
        <p:nvSpPr>
          <p:cNvPr id="7" name="Right Triangle 6"/>
          <p:cNvSpPr/>
          <p:nvPr/>
        </p:nvSpPr>
        <p:spPr bwMode="auto">
          <a:xfrm>
            <a:off x="0" y="4943476"/>
            <a:ext cx="6449219" cy="1914525"/>
          </a:xfrm>
          <a:prstGeom prst="rtTriangle">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8" name="Right Triangle 7"/>
          <p:cNvSpPr/>
          <p:nvPr/>
        </p:nvSpPr>
        <p:spPr bwMode="auto">
          <a:xfrm flipH="1">
            <a:off x="1612009" y="4395834"/>
            <a:ext cx="8293991" cy="2462167"/>
          </a:xfrm>
          <a:prstGeom prst="rtTriangle">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9" name="Right Triangle 97"/>
          <p:cNvSpPr/>
          <p:nvPr/>
        </p:nvSpPr>
        <p:spPr bwMode="auto">
          <a:xfrm>
            <a:off x="1612009" y="6140009"/>
            <a:ext cx="4837210" cy="717991"/>
          </a:xfrm>
          <a:custGeom>
            <a:avLst/>
            <a:gdLst/>
            <a:ahLst/>
            <a:cxnLst/>
            <a:rect l="l" t="t" r="r" b="b"/>
            <a:pathLst>
              <a:path w="4465117" h="717991">
                <a:moveTo>
                  <a:pt x="2232559" y="0"/>
                </a:moveTo>
                <a:lnTo>
                  <a:pt x="4465117" y="717991"/>
                </a:lnTo>
                <a:lnTo>
                  <a:pt x="0" y="717991"/>
                </a:lnTo>
                <a:close/>
              </a:path>
            </a:pathLst>
          </a:custGeom>
          <a:solidFill>
            <a:srgbClr val="E9F2F5"/>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0" name="Right Triangle 9"/>
          <p:cNvSpPr/>
          <p:nvPr/>
        </p:nvSpPr>
        <p:spPr bwMode="ltGray">
          <a:xfrm flipH="1">
            <a:off x="3456782" y="4943476"/>
            <a:ext cx="6449219" cy="1914525"/>
          </a:xfrm>
          <a:prstGeom prst="rtTriangle">
            <a:avLst/>
          </a:prstGeom>
          <a:solidFill>
            <a:srgbClr val="B1181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1" name="Right Triangle 89"/>
          <p:cNvSpPr/>
          <p:nvPr/>
        </p:nvSpPr>
        <p:spPr bwMode="ltGray">
          <a:xfrm>
            <a:off x="3456782" y="6413832"/>
            <a:ext cx="2992434" cy="444169"/>
          </a:xfrm>
          <a:custGeom>
            <a:avLst/>
            <a:gdLst/>
            <a:ahLst/>
            <a:cxnLst/>
            <a:rect l="l" t="t" r="r" b="b"/>
            <a:pathLst>
              <a:path w="2762247" h="444169">
                <a:moveTo>
                  <a:pt x="1381124" y="0"/>
                </a:moveTo>
                <a:lnTo>
                  <a:pt x="2762247" y="444169"/>
                </a:lnTo>
                <a:lnTo>
                  <a:pt x="0" y="444169"/>
                </a:lnTo>
                <a:close/>
              </a:path>
            </a:pathLst>
          </a:custGeom>
          <a:solidFill>
            <a:srgbClr val="C4484D"/>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grpSp>
        <p:nvGrpSpPr>
          <p:cNvPr id="22" name="Group 21"/>
          <p:cNvGrpSpPr/>
          <p:nvPr/>
        </p:nvGrpSpPr>
        <p:grpSpPr>
          <a:xfrm>
            <a:off x="991048" y="923926"/>
            <a:ext cx="2346346" cy="428625"/>
            <a:chOff x="914813" y="923925"/>
            <a:chExt cx="2165858" cy="428625"/>
          </a:xfrm>
        </p:grpSpPr>
        <p:sp>
          <p:nvSpPr>
            <p:cNvPr id="26" name="Freeform 5"/>
            <p:cNvSpPr>
              <a:spLocks/>
            </p:cNvSpPr>
            <p:nvPr/>
          </p:nvSpPr>
          <p:spPr bwMode="auto">
            <a:xfrm>
              <a:off x="1626533" y="952348"/>
              <a:ext cx="333690" cy="400202"/>
            </a:xfrm>
            <a:custGeom>
              <a:avLst/>
              <a:gdLst>
                <a:gd name="T0" fmla="*/ 43 w 248"/>
                <a:gd name="T1" fmla="*/ 65 h 295"/>
                <a:gd name="T2" fmla="*/ 64 w 248"/>
                <a:gd name="T3" fmla="*/ 44 h 295"/>
                <a:gd name="T4" fmla="*/ 158 w 248"/>
                <a:gd name="T5" fmla="*/ 44 h 295"/>
                <a:gd name="T6" fmla="*/ 192 w 248"/>
                <a:gd name="T7" fmla="*/ 67 h 295"/>
                <a:gd name="T8" fmla="*/ 171 w 248"/>
                <a:gd name="T9" fmla="*/ 113 h 295"/>
                <a:gd name="T10" fmla="*/ 98 w 248"/>
                <a:gd name="T11" fmla="*/ 140 h 295"/>
                <a:gd name="T12" fmla="*/ 67 w 248"/>
                <a:gd name="T13" fmla="*/ 204 h 295"/>
                <a:gd name="T14" fmla="*/ 94 w 248"/>
                <a:gd name="T15" fmla="*/ 234 h 295"/>
                <a:gd name="T16" fmla="*/ 230 w 248"/>
                <a:gd name="T17" fmla="*/ 295 h 295"/>
                <a:gd name="T18" fmla="*/ 230 w 248"/>
                <a:gd name="T19" fmla="*/ 248 h 295"/>
                <a:gd name="T20" fmla="*/ 111 w 248"/>
                <a:gd name="T21" fmla="*/ 195 h 295"/>
                <a:gd name="T22" fmla="*/ 107 w 248"/>
                <a:gd name="T23" fmla="*/ 190 h 295"/>
                <a:gd name="T24" fmla="*/ 112 w 248"/>
                <a:gd name="T25" fmla="*/ 179 h 295"/>
                <a:gd name="T26" fmla="*/ 186 w 248"/>
                <a:gd name="T27" fmla="*/ 154 h 295"/>
                <a:gd name="T28" fmla="*/ 232 w 248"/>
                <a:gd name="T29" fmla="*/ 51 h 295"/>
                <a:gd name="T30" fmla="*/ 158 w 248"/>
                <a:gd name="T31" fmla="*/ 0 h 295"/>
                <a:gd name="T32" fmla="*/ 64 w 248"/>
                <a:gd name="T33" fmla="*/ 0 h 295"/>
                <a:gd name="T34" fmla="*/ 0 w 248"/>
                <a:gd name="T35" fmla="*/ 65 h 295"/>
                <a:gd name="T36" fmla="*/ 0 w 248"/>
                <a:gd name="T37" fmla="*/ 288 h 295"/>
                <a:gd name="T38" fmla="*/ 43 w 248"/>
                <a:gd name="T39" fmla="*/ 288 h 295"/>
                <a:gd name="T40" fmla="*/ 43 w 248"/>
                <a:gd name="T41" fmla="*/ 6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8" h="295">
                  <a:moveTo>
                    <a:pt x="43" y="65"/>
                  </a:moveTo>
                  <a:cubicBezTo>
                    <a:pt x="43" y="53"/>
                    <a:pt x="52" y="44"/>
                    <a:pt x="64" y="44"/>
                  </a:cubicBezTo>
                  <a:cubicBezTo>
                    <a:pt x="158" y="44"/>
                    <a:pt x="158" y="44"/>
                    <a:pt x="158" y="44"/>
                  </a:cubicBezTo>
                  <a:cubicBezTo>
                    <a:pt x="172" y="44"/>
                    <a:pt x="186" y="52"/>
                    <a:pt x="192" y="67"/>
                  </a:cubicBezTo>
                  <a:cubicBezTo>
                    <a:pt x="199" y="85"/>
                    <a:pt x="189" y="106"/>
                    <a:pt x="171" y="113"/>
                  </a:cubicBezTo>
                  <a:cubicBezTo>
                    <a:pt x="98" y="140"/>
                    <a:pt x="98" y="140"/>
                    <a:pt x="98" y="140"/>
                  </a:cubicBezTo>
                  <a:cubicBezTo>
                    <a:pt x="72" y="149"/>
                    <a:pt x="58" y="178"/>
                    <a:pt x="67" y="204"/>
                  </a:cubicBezTo>
                  <a:cubicBezTo>
                    <a:pt x="72" y="218"/>
                    <a:pt x="82" y="228"/>
                    <a:pt x="94" y="234"/>
                  </a:cubicBezTo>
                  <a:cubicBezTo>
                    <a:pt x="230" y="295"/>
                    <a:pt x="230" y="295"/>
                    <a:pt x="230" y="295"/>
                  </a:cubicBezTo>
                  <a:cubicBezTo>
                    <a:pt x="230" y="248"/>
                    <a:pt x="230" y="248"/>
                    <a:pt x="230" y="248"/>
                  </a:cubicBezTo>
                  <a:cubicBezTo>
                    <a:pt x="111" y="195"/>
                    <a:pt x="111" y="195"/>
                    <a:pt x="111" y="195"/>
                  </a:cubicBezTo>
                  <a:cubicBezTo>
                    <a:pt x="109" y="195"/>
                    <a:pt x="107" y="193"/>
                    <a:pt x="107" y="190"/>
                  </a:cubicBezTo>
                  <a:cubicBezTo>
                    <a:pt x="105" y="186"/>
                    <a:pt x="107" y="181"/>
                    <a:pt x="112" y="179"/>
                  </a:cubicBezTo>
                  <a:cubicBezTo>
                    <a:pt x="186" y="154"/>
                    <a:pt x="186" y="154"/>
                    <a:pt x="186" y="154"/>
                  </a:cubicBezTo>
                  <a:cubicBezTo>
                    <a:pt x="227" y="138"/>
                    <a:pt x="248" y="92"/>
                    <a:pt x="232" y="51"/>
                  </a:cubicBezTo>
                  <a:cubicBezTo>
                    <a:pt x="220" y="20"/>
                    <a:pt x="190" y="0"/>
                    <a:pt x="158" y="0"/>
                  </a:cubicBezTo>
                  <a:cubicBezTo>
                    <a:pt x="64" y="0"/>
                    <a:pt x="64" y="0"/>
                    <a:pt x="64" y="0"/>
                  </a:cubicBezTo>
                  <a:cubicBezTo>
                    <a:pt x="29" y="0"/>
                    <a:pt x="0" y="29"/>
                    <a:pt x="0" y="65"/>
                  </a:cubicBezTo>
                  <a:cubicBezTo>
                    <a:pt x="0" y="288"/>
                    <a:pt x="0" y="288"/>
                    <a:pt x="0" y="288"/>
                  </a:cubicBezTo>
                  <a:cubicBezTo>
                    <a:pt x="43" y="288"/>
                    <a:pt x="43" y="288"/>
                    <a:pt x="43" y="288"/>
                  </a:cubicBezTo>
                  <a:lnTo>
                    <a:pt x="43" y="65"/>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7" name="Rectangle 6"/>
            <p:cNvSpPr>
              <a:spLocks noChangeArrowheads="1"/>
            </p:cNvSpPr>
            <p:nvPr/>
          </p:nvSpPr>
          <p:spPr bwMode="auto">
            <a:xfrm>
              <a:off x="2004564" y="952348"/>
              <a:ext cx="57415" cy="390538"/>
            </a:xfrm>
            <a:prstGeom prst="rect">
              <a:avLst/>
            </a:pr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8" name="Freeform 7"/>
            <p:cNvSpPr>
              <a:spLocks/>
            </p:cNvSpPr>
            <p:nvPr/>
          </p:nvSpPr>
          <p:spPr bwMode="auto">
            <a:xfrm>
              <a:off x="914813" y="952348"/>
              <a:ext cx="348470" cy="390538"/>
            </a:xfrm>
            <a:custGeom>
              <a:avLst/>
              <a:gdLst>
                <a:gd name="T0" fmla="*/ 214 w 259"/>
                <a:gd name="T1" fmla="*/ 0 h 288"/>
                <a:gd name="T2" fmla="*/ 137 w 259"/>
                <a:gd name="T3" fmla="*/ 240 h 288"/>
                <a:gd name="T4" fmla="*/ 130 w 259"/>
                <a:gd name="T5" fmla="*/ 245 h 288"/>
                <a:gd name="T6" fmla="*/ 123 w 259"/>
                <a:gd name="T7" fmla="*/ 240 h 288"/>
                <a:gd name="T8" fmla="*/ 45 w 259"/>
                <a:gd name="T9" fmla="*/ 0 h 288"/>
                <a:gd name="T10" fmla="*/ 0 w 259"/>
                <a:gd name="T11" fmla="*/ 0 h 288"/>
                <a:gd name="T12" fmla="*/ 82 w 259"/>
                <a:gd name="T13" fmla="*/ 254 h 288"/>
                <a:gd name="T14" fmla="*/ 130 w 259"/>
                <a:gd name="T15" fmla="*/ 288 h 288"/>
                <a:gd name="T16" fmla="*/ 178 w 259"/>
                <a:gd name="T17" fmla="*/ 254 h 288"/>
                <a:gd name="T18" fmla="*/ 259 w 259"/>
                <a:gd name="T19" fmla="*/ 0 h 288"/>
                <a:gd name="T20" fmla="*/ 214 w 259"/>
                <a:gd name="T2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214" y="0"/>
                  </a:moveTo>
                  <a:cubicBezTo>
                    <a:pt x="137" y="240"/>
                    <a:pt x="137" y="240"/>
                    <a:pt x="137" y="240"/>
                  </a:cubicBezTo>
                  <a:cubicBezTo>
                    <a:pt x="136" y="243"/>
                    <a:pt x="133" y="245"/>
                    <a:pt x="130" y="245"/>
                  </a:cubicBezTo>
                  <a:cubicBezTo>
                    <a:pt x="127" y="245"/>
                    <a:pt x="124" y="243"/>
                    <a:pt x="123" y="240"/>
                  </a:cubicBezTo>
                  <a:cubicBezTo>
                    <a:pt x="45" y="0"/>
                    <a:pt x="45" y="0"/>
                    <a:pt x="45" y="0"/>
                  </a:cubicBezTo>
                  <a:cubicBezTo>
                    <a:pt x="0" y="0"/>
                    <a:pt x="0" y="0"/>
                    <a:pt x="0" y="0"/>
                  </a:cubicBezTo>
                  <a:cubicBezTo>
                    <a:pt x="82" y="254"/>
                    <a:pt x="82" y="254"/>
                    <a:pt x="82" y="254"/>
                  </a:cubicBezTo>
                  <a:cubicBezTo>
                    <a:pt x="89" y="275"/>
                    <a:pt x="108" y="288"/>
                    <a:pt x="130" y="288"/>
                  </a:cubicBezTo>
                  <a:cubicBezTo>
                    <a:pt x="151" y="288"/>
                    <a:pt x="171" y="275"/>
                    <a:pt x="178" y="254"/>
                  </a:cubicBezTo>
                  <a:cubicBezTo>
                    <a:pt x="259" y="0"/>
                    <a:pt x="259" y="0"/>
                    <a:pt x="259" y="0"/>
                  </a:cubicBezTo>
                  <a:lnTo>
                    <a:pt x="214" y="0"/>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9" name="Freeform 8"/>
            <p:cNvSpPr>
              <a:spLocks/>
            </p:cNvSpPr>
            <p:nvPr/>
          </p:nvSpPr>
          <p:spPr bwMode="auto">
            <a:xfrm>
              <a:off x="2350191" y="952348"/>
              <a:ext cx="348470" cy="390538"/>
            </a:xfrm>
            <a:custGeom>
              <a:avLst/>
              <a:gdLst>
                <a:gd name="T0" fmla="*/ 46 w 259"/>
                <a:gd name="T1" fmla="*/ 288 h 288"/>
                <a:gd name="T2" fmla="*/ 123 w 259"/>
                <a:gd name="T3" fmla="*/ 49 h 288"/>
                <a:gd name="T4" fmla="*/ 130 w 259"/>
                <a:gd name="T5" fmla="*/ 44 h 288"/>
                <a:gd name="T6" fmla="*/ 137 w 259"/>
                <a:gd name="T7" fmla="*/ 49 h 288"/>
                <a:gd name="T8" fmla="*/ 214 w 259"/>
                <a:gd name="T9" fmla="*/ 288 h 288"/>
                <a:gd name="T10" fmla="*/ 259 w 259"/>
                <a:gd name="T11" fmla="*/ 288 h 288"/>
                <a:gd name="T12" fmla="*/ 178 w 259"/>
                <a:gd name="T13" fmla="*/ 35 h 288"/>
                <a:gd name="T14" fmla="*/ 130 w 259"/>
                <a:gd name="T15" fmla="*/ 0 h 288"/>
                <a:gd name="T16" fmla="*/ 82 w 259"/>
                <a:gd name="T17" fmla="*/ 35 h 288"/>
                <a:gd name="T18" fmla="*/ 0 w 259"/>
                <a:gd name="T19" fmla="*/ 288 h 288"/>
                <a:gd name="T20" fmla="*/ 46 w 259"/>
                <a:gd name="T21"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46" y="288"/>
                  </a:moveTo>
                  <a:cubicBezTo>
                    <a:pt x="123" y="49"/>
                    <a:pt x="123" y="49"/>
                    <a:pt x="123" y="49"/>
                  </a:cubicBezTo>
                  <a:cubicBezTo>
                    <a:pt x="124" y="46"/>
                    <a:pt x="127" y="44"/>
                    <a:pt x="130" y="44"/>
                  </a:cubicBezTo>
                  <a:cubicBezTo>
                    <a:pt x="133" y="44"/>
                    <a:pt x="136" y="45"/>
                    <a:pt x="137" y="49"/>
                  </a:cubicBezTo>
                  <a:cubicBezTo>
                    <a:pt x="214" y="288"/>
                    <a:pt x="214" y="288"/>
                    <a:pt x="214" y="288"/>
                  </a:cubicBezTo>
                  <a:cubicBezTo>
                    <a:pt x="259" y="288"/>
                    <a:pt x="259" y="288"/>
                    <a:pt x="259" y="288"/>
                  </a:cubicBezTo>
                  <a:cubicBezTo>
                    <a:pt x="178" y="35"/>
                    <a:pt x="178" y="35"/>
                    <a:pt x="178" y="35"/>
                  </a:cubicBezTo>
                  <a:cubicBezTo>
                    <a:pt x="171" y="14"/>
                    <a:pt x="151" y="0"/>
                    <a:pt x="130" y="0"/>
                  </a:cubicBezTo>
                  <a:cubicBezTo>
                    <a:pt x="108" y="0"/>
                    <a:pt x="89" y="14"/>
                    <a:pt x="82" y="35"/>
                  </a:cubicBezTo>
                  <a:cubicBezTo>
                    <a:pt x="0" y="288"/>
                    <a:pt x="0" y="288"/>
                    <a:pt x="0" y="288"/>
                  </a:cubicBezTo>
                  <a:lnTo>
                    <a:pt x="46" y="28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0" name="Freeform 9"/>
            <p:cNvSpPr>
              <a:spLocks/>
            </p:cNvSpPr>
            <p:nvPr/>
          </p:nvSpPr>
          <p:spPr bwMode="auto">
            <a:xfrm>
              <a:off x="1286022" y="952348"/>
              <a:ext cx="279686" cy="390538"/>
            </a:xfrm>
            <a:custGeom>
              <a:avLst/>
              <a:gdLst>
                <a:gd name="T0" fmla="*/ 72 w 208"/>
                <a:gd name="T1" fmla="*/ 44 h 288"/>
                <a:gd name="T2" fmla="*/ 208 w 208"/>
                <a:gd name="T3" fmla="*/ 44 h 288"/>
                <a:gd name="T4" fmla="*/ 208 w 208"/>
                <a:gd name="T5" fmla="*/ 0 h 288"/>
                <a:gd name="T6" fmla="*/ 72 w 208"/>
                <a:gd name="T7" fmla="*/ 0 h 288"/>
                <a:gd name="T8" fmla="*/ 0 w 208"/>
                <a:gd name="T9" fmla="*/ 72 h 288"/>
                <a:gd name="T10" fmla="*/ 0 w 208"/>
                <a:gd name="T11" fmla="*/ 216 h 288"/>
                <a:gd name="T12" fmla="*/ 72 w 208"/>
                <a:gd name="T13" fmla="*/ 288 h 288"/>
                <a:gd name="T14" fmla="*/ 208 w 208"/>
                <a:gd name="T15" fmla="*/ 288 h 288"/>
                <a:gd name="T16" fmla="*/ 208 w 208"/>
                <a:gd name="T17" fmla="*/ 245 h 288"/>
                <a:gd name="T18" fmla="*/ 72 w 208"/>
                <a:gd name="T19" fmla="*/ 245 h 288"/>
                <a:gd name="T20" fmla="*/ 43 w 208"/>
                <a:gd name="T21" fmla="*/ 216 h 288"/>
                <a:gd name="T22" fmla="*/ 43 w 208"/>
                <a:gd name="T23" fmla="*/ 166 h 288"/>
                <a:gd name="T24" fmla="*/ 180 w 208"/>
                <a:gd name="T25" fmla="*/ 166 h 288"/>
                <a:gd name="T26" fmla="*/ 180 w 208"/>
                <a:gd name="T27" fmla="*/ 123 h 288"/>
                <a:gd name="T28" fmla="*/ 43 w 208"/>
                <a:gd name="T29" fmla="*/ 123 h 288"/>
                <a:gd name="T30" fmla="*/ 43 w 208"/>
                <a:gd name="T31" fmla="*/ 72 h 288"/>
                <a:gd name="T32" fmla="*/ 72 w 208"/>
                <a:gd name="T33" fmla="*/ 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288">
                  <a:moveTo>
                    <a:pt x="72" y="44"/>
                  </a:moveTo>
                  <a:cubicBezTo>
                    <a:pt x="208" y="44"/>
                    <a:pt x="208" y="44"/>
                    <a:pt x="208" y="44"/>
                  </a:cubicBezTo>
                  <a:cubicBezTo>
                    <a:pt x="208" y="0"/>
                    <a:pt x="208" y="0"/>
                    <a:pt x="208" y="0"/>
                  </a:cubicBezTo>
                  <a:cubicBezTo>
                    <a:pt x="72" y="0"/>
                    <a:pt x="72" y="0"/>
                    <a:pt x="72" y="0"/>
                  </a:cubicBezTo>
                  <a:cubicBezTo>
                    <a:pt x="32" y="0"/>
                    <a:pt x="0" y="33"/>
                    <a:pt x="0" y="72"/>
                  </a:cubicBezTo>
                  <a:cubicBezTo>
                    <a:pt x="0" y="216"/>
                    <a:pt x="0" y="216"/>
                    <a:pt x="0" y="216"/>
                  </a:cubicBezTo>
                  <a:cubicBezTo>
                    <a:pt x="0" y="256"/>
                    <a:pt x="32" y="288"/>
                    <a:pt x="72" y="288"/>
                  </a:cubicBezTo>
                  <a:cubicBezTo>
                    <a:pt x="208" y="288"/>
                    <a:pt x="208" y="288"/>
                    <a:pt x="208" y="288"/>
                  </a:cubicBezTo>
                  <a:cubicBezTo>
                    <a:pt x="208" y="245"/>
                    <a:pt x="208" y="245"/>
                    <a:pt x="208" y="245"/>
                  </a:cubicBezTo>
                  <a:cubicBezTo>
                    <a:pt x="72" y="245"/>
                    <a:pt x="72" y="245"/>
                    <a:pt x="72" y="245"/>
                  </a:cubicBezTo>
                  <a:cubicBezTo>
                    <a:pt x="56" y="245"/>
                    <a:pt x="43" y="232"/>
                    <a:pt x="43" y="216"/>
                  </a:cubicBezTo>
                  <a:cubicBezTo>
                    <a:pt x="43" y="166"/>
                    <a:pt x="43" y="166"/>
                    <a:pt x="43" y="166"/>
                  </a:cubicBezTo>
                  <a:cubicBezTo>
                    <a:pt x="180" y="166"/>
                    <a:pt x="180" y="166"/>
                    <a:pt x="180" y="166"/>
                  </a:cubicBezTo>
                  <a:cubicBezTo>
                    <a:pt x="180" y="123"/>
                    <a:pt x="180" y="123"/>
                    <a:pt x="180" y="123"/>
                  </a:cubicBezTo>
                  <a:cubicBezTo>
                    <a:pt x="43" y="123"/>
                    <a:pt x="43" y="123"/>
                    <a:pt x="43" y="123"/>
                  </a:cubicBezTo>
                  <a:cubicBezTo>
                    <a:pt x="43" y="72"/>
                    <a:pt x="43" y="72"/>
                    <a:pt x="43" y="72"/>
                  </a:cubicBezTo>
                  <a:cubicBezTo>
                    <a:pt x="43" y="56"/>
                    <a:pt x="56" y="44"/>
                    <a:pt x="72" y="44"/>
                  </a:cubicBez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1" name="Freeform 10"/>
            <p:cNvSpPr>
              <a:spLocks/>
            </p:cNvSpPr>
            <p:nvPr/>
          </p:nvSpPr>
          <p:spPr bwMode="auto">
            <a:xfrm>
              <a:off x="2110867" y="952348"/>
              <a:ext cx="282528" cy="390538"/>
            </a:xfrm>
            <a:custGeom>
              <a:avLst/>
              <a:gdLst>
                <a:gd name="T0" fmla="*/ 497 w 497"/>
                <a:gd name="T1" fmla="*/ 0 h 687"/>
                <a:gd name="T2" fmla="*/ 0 w 497"/>
                <a:gd name="T3" fmla="*/ 0 h 687"/>
                <a:gd name="T4" fmla="*/ 0 w 497"/>
                <a:gd name="T5" fmla="*/ 105 h 687"/>
                <a:gd name="T6" fmla="*/ 198 w 497"/>
                <a:gd name="T7" fmla="*/ 105 h 687"/>
                <a:gd name="T8" fmla="*/ 198 w 497"/>
                <a:gd name="T9" fmla="*/ 687 h 687"/>
                <a:gd name="T10" fmla="*/ 300 w 497"/>
                <a:gd name="T11" fmla="*/ 687 h 687"/>
                <a:gd name="T12" fmla="*/ 300 w 497"/>
                <a:gd name="T13" fmla="*/ 105 h 687"/>
                <a:gd name="T14" fmla="*/ 497 w 497"/>
                <a:gd name="T15" fmla="*/ 105 h 687"/>
                <a:gd name="T16" fmla="*/ 497 w 497"/>
                <a:gd name="T17" fmla="*/ 0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7" h="687">
                  <a:moveTo>
                    <a:pt x="497" y="0"/>
                  </a:moveTo>
                  <a:lnTo>
                    <a:pt x="0" y="0"/>
                  </a:lnTo>
                  <a:lnTo>
                    <a:pt x="0" y="105"/>
                  </a:lnTo>
                  <a:lnTo>
                    <a:pt x="198" y="105"/>
                  </a:lnTo>
                  <a:lnTo>
                    <a:pt x="198" y="687"/>
                  </a:lnTo>
                  <a:lnTo>
                    <a:pt x="300" y="687"/>
                  </a:lnTo>
                  <a:lnTo>
                    <a:pt x="300" y="105"/>
                  </a:lnTo>
                  <a:lnTo>
                    <a:pt x="497" y="105"/>
                  </a:lnTo>
                  <a:lnTo>
                    <a:pt x="497" y="0"/>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2" name="Freeform 11"/>
            <p:cNvSpPr>
              <a:spLocks/>
            </p:cNvSpPr>
            <p:nvPr/>
          </p:nvSpPr>
          <p:spPr bwMode="auto">
            <a:xfrm>
              <a:off x="2706620" y="952348"/>
              <a:ext cx="320047" cy="390538"/>
            </a:xfrm>
            <a:custGeom>
              <a:avLst/>
              <a:gdLst>
                <a:gd name="T0" fmla="*/ 155 w 238"/>
                <a:gd name="T1" fmla="*/ 288 h 288"/>
                <a:gd name="T2" fmla="*/ 238 w 238"/>
                <a:gd name="T3" fmla="*/ 206 h 288"/>
                <a:gd name="T4" fmla="*/ 155 w 238"/>
                <a:gd name="T5" fmla="*/ 123 h 288"/>
                <a:gd name="T6" fmla="*/ 83 w 238"/>
                <a:gd name="T7" fmla="*/ 123 h 288"/>
                <a:gd name="T8" fmla="*/ 43 w 238"/>
                <a:gd name="T9" fmla="*/ 83 h 288"/>
                <a:gd name="T10" fmla="*/ 83 w 238"/>
                <a:gd name="T11" fmla="*/ 44 h 288"/>
                <a:gd name="T12" fmla="*/ 223 w 238"/>
                <a:gd name="T13" fmla="*/ 44 h 288"/>
                <a:gd name="T14" fmla="*/ 223 w 238"/>
                <a:gd name="T15" fmla="*/ 0 h 288"/>
                <a:gd name="T16" fmla="*/ 83 w 238"/>
                <a:gd name="T17" fmla="*/ 0 h 288"/>
                <a:gd name="T18" fmla="*/ 0 w 238"/>
                <a:gd name="T19" fmla="*/ 83 h 288"/>
                <a:gd name="T20" fmla="*/ 83 w 238"/>
                <a:gd name="T21" fmla="*/ 166 h 288"/>
                <a:gd name="T22" fmla="*/ 155 w 238"/>
                <a:gd name="T23" fmla="*/ 166 h 288"/>
                <a:gd name="T24" fmla="*/ 194 w 238"/>
                <a:gd name="T25" fmla="*/ 206 h 288"/>
                <a:gd name="T26" fmla="*/ 155 w 238"/>
                <a:gd name="T27" fmla="*/ 245 h 288"/>
                <a:gd name="T28" fmla="*/ 14 w 238"/>
                <a:gd name="T29" fmla="*/ 245 h 288"/>
                <a:gd name="T30" fmla="*/ 14 w 238"/>
                <a:gd name="T31" fmla="*/ 288 h 288"/>
                <a:gd name="T32" fmla="*/ 155 w 238"/>
                <a:gd name="T33"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8" h="288">
                  <a:moveTo>
                    <a:pt x="155" y="288"/>
                  </a:moveTo>
                  <a:cubicBezTo>
                    <a:pt x="201" y="288"/>
                    <a:pt x="238" y="251"/>
                    <a:pt x="238" y="206"/>
                  </a:cubicBezTo>
                  <a:cubicBezTo>
                    <a:pt x="238" y="160"/>
                    <a:pt x="201" y="123"/>
                    <a:pt x="155" y="123"/>
                  </a:cubicBezTo>
                  <a:cubicBezTo>
                    <a:pt x="83" y="123"/>
                    <a:pt x="83" y="123"/>
                    <a:pt x="83" y="123"/>
                  </a:cubicBezTo>
                  <a:cubicBezTo>
                    <a:pt x="61" y="123"/>
                    <a:pt x="43" y="105"/>
                    <a:pt x="43" y="83"/>
                  </a:cubicBezTo>
                  <a:cubicBezTo>
                    <a:pt x="43" y="61"/>
                    <a:pt x="61" y="44"/>
                    <a:pt x="83" y="44"/>
                  </a:cubicBezTo>
                  <a:cubicBezTo>
                    <a:pt x="223" y="44"/>
                    <a:pt x="223" y="44"/>
                    <a:pt x="223" y="44"/>
                  </a:cubicBezTo>
                  <a:cubicBezTo>
                    <a:pt x="223" y="0"/>
                    <a:pt x="223" y="0"/>
                    <a:pt x="223" y="0"/>
                  </a:cubicBezTo>
                  <a:cubicBezTo>
                    <a:pt x="83" y="0"/>
                    <a:pt x="83" y="0"/>
                    <a:pt x="83" y="0"/>
                  </a:cubicBezTo>
                  <a:cubicBezTo>
                    <a:pt x="37" y="0"/>
                    <a:pt x="0" y="37"/>
                    <a:pt x="0" y="83"/>
                  </a:cubicBezTo>
                  <a:cubicBezTo>
                    <a:pt x="0" y="129"/>
                    <a:pt x="37" y="166"/>
                    <a:pt x="83" y="166"/>
                  </a:cubicBezTo>
                  <a:cubicBezTo>
                    <a:pt x="155" y="166"/>
                    <a:pt x="155" y="166"/>
                    <a:pt x="155" y="166"/>
                  </a:cubicBezTo>
                  <a:cubicBezTo>
                    <a:pt x="177" y="166"/>
                    <a:pt x="194" y="184"/>
                    <a:pt x="194" y="206"/>
                  </a:cubicBezTo>
                  <a:cubicBezTo>
                    <a:pt x="194" y="227"/>
                    <a:pt x="177" y="245"/>
                    <a:pt x="155" y="245"/>
                  </a:cubicBezTo>
                  <a:cubicBezTo>
                    <a:pt x="14" y="245"/>
                    <a:pt x="14" y="245"/>
                    <a:pt x="14" y="245"/>
                  </a:cubicBezTo>
                  <a:cubicBezTo>
                    <a:pt x="14" y="288"/>
                    <a:pt x="14" y="288"/>
                    <a:pt x="14" y="288"/>
                  </a:cubicBezTo>
                  <a:lnTo>
                    <a:pt x="155" y="28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3" name="Freeform 12"/>
            <p:cNvSpPr>
              <a:spLocks noEditPoints="1"/>
            </p:cNvSpPr>
            <p:nvPr/>
          </p:nvSpPr>
          <p:spPr bwMode="auto">
            <a:xfrm>
              <a:off x="3026666" y="923925"/>
              <a:ext cx="54005" cy="28423"/>
            </a:xfrm>
            <a:custGeom>
              <a:avLst/>
              <a:gdLst>
                <a:gd name="T0" fmla="*/ 24 w 95"/>
                <a:gd name="T1" fmla="*/ 50 h 50"/>
                <a:gd name="T2" fmla="*/ 14 w 95"/>
                <a:gd name="T3" fmla="*/ 50 h 50"/>
                <a:gd name="T4" fmla="*/ 14 w 95"/>
                <a:gd name="T5" fmla="*/ 9 h 50"/>
                <a:gd name="T6" fmla="*/ 0 w 95"/>
                <a:gd name="T7" fmla="*/ 9 h 50"/>
                <a:gd name="T8" fmla="*/ 0 w 95"/>
                <a:gd name="T9" fmla="*/ 0 h 50"/>
                <a:gd name="T10" fmla="*/ 38 w 95"/>
                <a:gd name="T11" fmla="*/ 0 h 50"/>
                <a:gd name="T12" fmla="*/ 38 w 95"/>
                <a:gd name="T13" fmla="*/ 9 h 50"/>
                <a:gd name="T14" fmla="*/ 24 w 95"/>
                <a:gd name="T15" fmla="*/ 9 h 50"/>
                <a:gd name="T16" fmla="*/ 24 w 95"/>
                <a:gd name="T17" fmla="*/ 50 h 50"/>
                <a:gd name="T18" fmla="*/ 69 w 95"/>
                <a:gd name="T19" fmla="*/ 38 h 50"/>
                <a:gd name="T20" fmla="*/ 73 w 95"/>
                <a:gd name="T21" fmla="*/ 28 h 50"/>
                <a:gd name="T22" fmla="*/ 85 w 95"/>
                <a:gd name="T23" fmla="*/ 0 h 50"/>
                <a:gd name="T24" fmla="*/ 95 w 95"/>
                <a:gd name="T25" fmla="*/ 0 h 50"/>
                <a:gd name="T26" fmla="*/ 95 w 95"/>
                <a:gd name="T27" fmla="*/ 50 h 50"/>
                <a:gd name="T28" fmla="*/ 85 w 95"/>
                <a:gd name="T29" fmla="*/ 50 h 50"/>
                <a:gd name="T30" fmla="*/ 85 w 95"/>
                <a:gd name="T31" fmla="*/ 26 h 50"/>
                <a:gd name="T32" fmla="*/ 85 w 95"/>
                <a:gd name="T33" fmla="*/ 16 h 50"/>
                <a:gd name="T34" fmla="*/ 83 w 95"/>
                <a:gd name="T35" fmla="*/ 23 h 50"/>
                <a:gd name="T36" fmla="*/ 73 w 95"/>
                <a:gd name="T37" fmla="*/ 50 h 50"/>
                <a:gd name="T38" fmla="*/ 66 w 95"/>
                <a:gd name="T39" fmla="*/ 50 h 50"/>
                <a:gd name="T40" fmla="*/ 57 w 95"/>
                <a:gd name="T41" fmla="*/ 23 h 50"/>
                <a:gd name="T42" fmla="*/ 54 w 95"/>
                <a:gd name="T43" fmla="*/ 16 h 50"/>
                <a:gd name="T44" fmla="*/ 54 w 95"/>
                <a:gd name="T45" fmla="*/ 26 h 50"/>
                <a:gd name="T46" fmla="*/ 54 w 95"/>
                <a:gd name="T47" fmla="*/ 50 h 50"/>
                <a:gd name="T48" fmla="*/ 45 w 95"/>
                <a:gd name="T49" fmla="*/ 50 h 50"/>
                <a:gd name="T50" fmla="*/ 45 w 95"/>
                <a:gd name="T51" fmla="*/ 0 h 50"/>
                <a:gd name="T52" fmla="*/ 54 w 95"/>
                <a:gd name="T53" fmla="*/ 0 h 50"/>
                <a:gd name="T54" fmla="*/ 66 w 95"/>
                <a:gd name="T55" fmla="*/ 28 h 50"/>
                <a:gd name="T56" fmla="*/ 69 w 95"/>
                <a:gd name="T57"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5" h="50">
                  <a:moveTo>
                    <a:pt x="24" y="50"/>
                  </a:moveTo>
                  <a:lnTo>
                    <a:pt x="14" y="50"/>
                  </a:lnTo>
                  <a:lnTo>
                    <a:pt x="14" y="9"/>
                  </a:lnTo>
                  <a:lnTo>
                    <a:pt x="0" y="9"/>
                  </a:lnTo>
                  <a:lnTo>
                    <a:pt x="0" y="0"/>
                  </a:lnTo>
                  <a:lnTo>
                    <a:pt x="38" y="0"/>
                  </a:lnTo>
                  <a:lnTo>
                    <a:pt x="38" y="9"/>
                  </a:lnTo>
                  <a:lnTo>
                    <a:pt x="24" y="9"/>
                  </a:lnTo>
                  <a:lnTo>
                    <a:pt x="24" y="50"/>
                  </a:lnTo>
                  <a:close/>
                  <a:moveTo>
                    <a:pt x="69" y="38"/>
                  </a:moveTo>
                  <a:lnTo>
                    <a:pt x="73" y="28"/>
                  </a:lnTo>
                  <a:lnTo>
                    <a:pt x="85" y="0"/>
                  </a:lnTo>
                  <a:lnTo>
                    <a:pt x="95" y="0"/>
                  </a:lnTo>
                  <a:lnTo>
                    <a:pt x="95" y="50"/>
                  </a:lnTo>
                  <a:lnTo>
                    <a:pt x="85" y="50"/>
                  </a:lnTo>
                  <a:lnTo>
                    <a:pt x="85" y="26"/>
                  </a:lnTo>
                  <a:lnTo>
                    <a:pt x="85" y="16"/>
                  </a:lnTo>
                  <a:lnTo>
                    <a:pt x="83" y="23"/>
                  </a:lnTo>
                  <a:lnTo>
                    <a:pt x="73" y="50"/>
                  </a:lnTo>
                  <a:lnTo>
                    <a:pt x="66" y="50"/>
                  </a:lnTo>
                  <a:lnTo>
                    <a:pt x="57" y="23"/>
                  </a:lnTo>
                  <a:lnTo>
                    <a:pt x="54" y="16"/>
                  </a:lnTo>
                  <a:lnTo>
                    <a:pt x="54" y="26"/>
                  </a:lnTo>
                  <a:lnTo>
                    <a:pt x="54" y="50"/>
                  </a:lnTo>
                  <a:lnTo>
                    <a:pt x="45" y="50"/>
                  </a:lnTo>
                  <a:lnTo>
                    <a:pt x="45" y="0"/>
                  </a:lnTo>
                  <a:lnTo>
                    <a:pt x="54" y="0"/>
                  </a:lnTo>
                  <a:lnTo>
                    <a:pt x="66" y="28"/>
                  </a:lnTo>
                  <a:lnTo>
                    <a:pt x="69" y="3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grpSp>
      <p:sp>
        <p:nvSpPr>
          <p:cNvPr id="21" name="TextBox 20"/>
          <p:cNvSpPr txBox="1"/>
          <p:nvPr/>
        </p:nvSpPr>
        <p:spPr>
          <a:xfrm>
            <a:off x="986559" y="2130552"/>
            <a:ext cx="3966441" cy="439312"/>
          </a:xfrm>
          <a:prstGeom prst="rect">
            <a:avLst/>
          </a:prstGeom>
          <a:noFill/>
        </p:spPr>
        <p:txBody>
          <a:bodyPr wrap="square" lIns="0" tIns="0" rIns="0" bIns="0" rtlCol="0">
            <a:spAutoFit/>
          </a:bodyPr>
          <a:lstStyle/>
          <a:p>
            <a:pPr>
              <a:lnSpc>
                <a:spcPct val="90000"/>
              </a:lnSpc>
            </a:pPr>
            <a:r>
              <a:rPr sz="3200" b="1"/>
              <a:t>Thank you!</a:t>
            </a:r>
          </a:p>
        </p:txBody>
      </p:sp>
      <p:sp>
        <p:nvSpPr>
          <p:cNvPr id="23" name="Text Placeholder 22"/>
          <p:cNvSpPr>
            <a:spLocks noGrp="1"/>
          </p:cNvSpPr>
          <p:nvPr>
            <p:ph type="body" sz="quarter" idx="10" hasCustomPrompt="1"/>
          </p:nvPr>
        </p:nvSpPr>
        <p:spPr>
          <a:xfrm>
            <a:off x="990600" y="2880361"/>
            <a:ext cx="7924802" cy="403225"/>
          </a:xfrm>
        </p:spPr>
        <p:txBody>
          <a:bodyPr>
            <a:noAutofit/>
          </a:bodyPr>
          <a:lstStyle>
            <a:lvl1pPr marL="0" indent="0">
              <a:spcBef>
                <a:spcPts val="0"/>
              </a:spcBef>
              <a:buNone/>
              <a:defRPr sz="2400">
                <a:solidFill>
                  <a:schemeClr val="accent1"/>
                </a:solidFill>
              </a:defRPr>
            </a:lvl1pPr>
            <a:lvl2pPr marL="0" indent="0">
              <a:spcBef>
                <a:spcPts val="0"/>
              </a:spcBef>
              <a:buNone/>
              <a:defRPr sz="2400">
                <a:solidFill>
                  <a:schemeClr val="accent1"/>
                </a:solidFill>
              </a:defRPr>
            </a:lvl2pPr>
            <a:lvl3pPr marL="0" indent="0">
              <a:spcBef>
                <a:spcPts val="0"/>
              </a:spcBef>
              <a:buNone/>
              <a:defRPr sz="2400">
                <a:solidFill>
                  <a:schemeClr val="accent1"/>
                </a:solidFill>
              </a:defRPr>
            </a:lvl3pPr>
            <a:lvl4pPr marL="0" indent="0">
              <a:spcBef>
                <a:spcPts val="0"/>
              </a:spcBef>
              <a:buNone/>
              <a:defRPr sz="2400">
                <a:solidFill>
                  <a:schemeClr val="accent1"/>
                </a:solidFill>
              </a:defRPr>
            </a:lvl4pPr>
            <a:lvl5pPr marL="0" indent="0">
              <a:spcBef>
                <a:spcPts val="0"/>
              </a:spcBef>
              <a:buNone/>
              <a:defRPr sz="2400">
                <a:solidFill>
                  <a:schemeClr val="accent1"/>
                </a:solidFill>
              </a:defRPr>
            </a:lvl5pPr>
            <a:lvl6pPr marL="0" indent="0">
              <a:spcBef>
                <a:spcPts val="0"/>
              </a:spcBef>
              <a:buNone/>
              <a:defRPr sz="2400">
                <a:solidFill>
                  <a:schemeClr val="accent1"/>
                </a:solidFill>
              </a:defRPr>
            </a:lvl6pPr>
            <a:lvl7pPr marL="0" indent="0">
              <a:spcBef>
                <a:spcPts val="0"/>
              </a:spcBef>
              <a:buNone/>
              <a:defRPr sz="2400">
                <a:solidFill>
                  <a:schemeClr val="accent1"/>
                </a:solidFill>
              </a:defRPr>
            </a:lvl7pPr>
            <a:lvl8pPr marL="0" indent="0">
              <a:spcBef>
                <a:spcPts val="0"/>
              </a:spcBef>
              <a:buNone/>
              <a:defRPr sz="2400">
                <a:solidFill>
                  <a:schemeClr val="accent1"/>
                </a:solidFill>
              </a:defRPr>
            </a:lvl8pPr>
            <a:lvl9pPr marL="0" indent="0">
              <a:spcBef>
                <a:spcPts val="0"/>
              </a:spcBef>
              <a:buNone/>
              <a:defRPr sz="2400">
                <a:solidFill>
                  <a:schemeClr val="accent1"/>
                </a:solidFill>
              </a:defRPr>
            </a:lvl9pPr>
          </a:lstStyle>
          <a:p>
            <a:pPr lvl="0"/>
            <a:r>
              <a:rPr dirty="0"/>
              <a:t>Click to add presenter’s name</a:t>
            </a:r>
          </a:p>
        </p:txBody>
      </p:sp>
      <p:sp>
        <p:nvSpPr>
          <p:cNvPr id="24" name="Text Placeholder 22"/>
          <p:cNvSpPr>
            <a:spLocks noGrp="1"/>
          </p:cNvSpPr>
          <p:nvPr>
            <p:ph type="body" sz="quarter" idx="11" hasCustomPrompt="1"/>
          </p:nvPr>
        </p:nvSpPr>
        <p:spPr>
          <a:xfrm>
            <a:off x="990599" y="3337560"/>
            <a:ext cx="7924802" cy="651930"/>
          </a:xfrm>
        </p:spPr>
        <p:txBody>
          <a:bodyPr>
            <a:noAutofit/>
          </a:bodyPr>
          <a:lstStyle>
            <a:lvl1pPr marL="0" indent="0">
              <a:spcBef>
                <a:spcPts val="0"/>
              </a:spcBef>
              <a:buNone/>
              <a:defRPr sz="2000">
                <a:solidFill>
                  <a:schemeClr val="tx1"/>
                </a:solidFill>
              </a:defRPr>
            </a:lvl1pPr>
            <a:lvl2pPr marL="0" indent="0">
              <a:spcBef>
                <a:spcPts val="0"/>
              </a:spcBef>
              <a:buNone/>
              <a:defRPr sz="2400">
                <a:solidFill>
                  <a:schemeClr val="tx1"/>
                </a:solidFill>
              </a:defRPr>
            </a:lvl2pPr>
            <a:lvl3pPr marL="0" indent="0">
              <a:spcBef>
                <a:spcPts val="0"/>
              </a:spcBef>
              <a:buNone/>
              <a:defRPr sz="2400">
                <a:solidFill>
                  <a:schemeClr val="tx1"/>
                </a:solidFill>
              </a:defRPr>
            </a:lvl3pPr>
            <a:lvl4pPr marL="0" indent="0">
              <a:spcBef>
                <a:spcPts val="0"/>
              </a:spcBef>
              <a:buNone/>
              <a:defRPr sz="2400">
                <a:solidFill>
                  <a:schemeClr val="tx1"/>
                </a:solidFill>
              </a:defRPr>
            </a:lvl4pPr>
            <a:lvl5pPr marL="0" indent="0">
              <a:spcBef>
                <a:spcPts val="0"/>
              </a:spcBef>
              <a:buNone/>
              <a:defRPr sz="2400">
                <a:solidFill>
                  <a:schemeClr val="tx1"/>
                </a:solidFill>
              </a:defRPr>
            </a:lvl5pPr>
            <a:lvl6pPr marL="0" indent="0">
              <a:spcBef>
                <a:spcPts val="0"/>
              </a:spcBef>
              <a:buNone/>
              <a:defRPr sz="2400">
                <a:solidFill>
                  <a:schemeClr val="tx1"/>
                </a:solidFill>
              </a:defRPr>
            </a:lvl6pPr>
            <a:lvl7pPr marL="0" indent="0">
              <a:spcBef>
                <a:spcPts val="0"/>
              </a:spcBef>
              <a:buNone/>
              <a:defRPr sz="2400">
                <a:solidFill>
                  <a:schemeClr val="tx1"/>
                </a:solidFill>
              </a:defRPr>
            </a:lvl7pPr>
            <a:lvl8pPr marL="0" indent="0">
              <a:spcBef>
                <a:spcPts val="0"/>
              </a:spcBef>
              <a:buNone/>
              <a:defRPr sz="2400">
                <a:solidFill>
                  <a:schemeClr val="tx1"/>
                </a:solidFill>
              </a:defRPr>
            </a:lvl8pPr>
            <a:lvl9pPr marL="0" indent="0">
              <a:spcBef>
                <a:spcPts val="0"/>
              </a:spcBef>
              <a:buNone/>
              <a:defRPr sz="2400">
                <a:solidFill>
                  <a:schemeClr val="tx1"/>
                </a:solidFill>
              </a:defRPr>
            </a:lvl9pPr>
          </a:lstStyle>
          <a:p>
            <a:pPr lvl="0"/>
            <a:r>
              <a:rPr dirty="0"/>
              <a:t>Presenter’s email</a:t>
            </a:r>
            <a:br>
              <a:rPr dirty="0"/>
            </a:br>
            <a:r>
              <a:rPr dirty="0"/>
              <a:t>Presenter’s phone</a:t>
            </a:r>
          </a:p>
        </p:txBody>
      </p:sp>
      <p:sp>
        <p:nvSpPr>
          <p:cNvPr id="25" name="Rectangle 6"/>
          <p:cNvSpPr>
            <a:spLocks noChangeArrowheads="1"/>
          </p:cNvSpPr>
          <p:nvPr/>
        </p:nvSpPr>
        <p:spPr bwMode="auto">
          <a:xfrm>
            <a:off x="990599" y="4069080"/>
            <a:ext cx="6692608" cy="562300"/>
          </a:xfrm>
          <a:prstGeom prst="rect">
            <a:avLst/>
          </a:prstGeom>
          <a:noFill/>
          <a:ln w="9525">
            <a:noFill/>
            <a:miter lim="800000"/>
            <a:headEnd/>
            <a:tailEnd/>
          </a:ln>
          <a:effectLst/>
        </p:spPr>
        <p:txBody>
          <a:bodyPr wrap="square" lIns="0" tIns="0" rIns="0" bIns="0" anchor="t">
            <a:noAutofit/>
          </a:bodyPr>
          <a:lstStyle/>
          <a:p>
            <a:pPr algn="l">
              <a:lnSpc>
                <a:spcPct val="90000"/>
              </a:lnSpc>
              <a:spcBef>
                <a:spcPts val="400"/>
              </a:spcBef>
            </a:pPr>
            <a:r>
              <a:rPr sz="800" b="1" dirty="0">
                <a:solidFill>
                  <a:schemeClr val="tx1"/>
                </a:solidFill>
                <a:latin typeface="+mn-lt"/>
              </a:rPr>
              <a:t>Copyright © 2015 Symantec Corporation. All rights reserved. </a:t>
            </a:r>
            <a:r>
              <a:rPr sz="800" dirty="0" err="1">
                <a:solidFill>
                  <a:schemeClr val="tx1"/>
                </a:solidFill>
                <a:latin typeface="+mn-lt"/>
              </a:rPr>
              <a:t>Veritas</a:t>
            </a:r>
            <a:r>
              <a:rPr sz="800" dirty="0">
                <a:solidFill>
                  <a:schemeClr val="tx1"/>
                </a:solidFill>
                <a:latin typeface="+mn-lt"/>
              </a:rPr>
              <a:t> and the </a:t>
            </a:r>
            <a:r>
              <a:rPr sz="800" dirty="0" err="1">
                <a:solidFill>
                  <a:schemeClr val="tx1"/>
                </a:solidFill>
                <a:latin typeface="+mn-lt"/>
              </a:rPr>
              <a:t>Veritas</a:t>
            </a:r>
            <a:r>
              <a:rPr sz="800" baseline="0" dirty="0">
                <a:solidFill>
                  <a:schemeClr val="tx1"/>
                </a:solidFill>
                <a:latin typeface="+mn-lt"/>
              </a:rPr>
              <a:t> </a:t>
            </a:r>
            <a:r>
              <a:rPr sz="800" dirty="0">
                <a:solidFill>
                  <a:schemeClr val="tx1"/>
                </a:solidFill>
                <a:latin typeface="+mn-lt"/>
              </a:rPr>
              <a:t>Logo are trademarks or registered trademarks of Symantec Corporation or its affiliates in the U.S. and other countries. Other names may be trademarks of their respective owners.</a:t>
            </a:r>
          </a:p>
          <a:p>
            <a:pPr algn="l">
              <a:lnSpc>
                <a:spcPct val="90000"/>
              </a:lnSpc>
              <a:spcBef>
                <a:spcPts val="400"/>
              </a:spcBef>
            </a:pPr>
            <a:r>
              <a:rPr sz="800" dirty="0">
                <a:solidFill>
                  <a:schemeClr val="tx1"/>
                </a:solidFill>
                <a:latin typeface="+mn-lt"/>
              </a:rPr>
              <a:t>This document is provided for informational purposes only and is not intended as advertising. All warranties relating to the information in this document, either express or implied, are disclaimed to the maximum extent allowed by law. The information in this document is subject to change without notice.</a:t>
            </a:r>
          </a:p>
        </p:txBody>
      </p:sp>
    </p:spTree>
    <p:extLst>
      <p:ext uri="{BB962C8B-B14F-4D97-AF65-F5344CB8AC3E}">
        <p14:creationId xmlns:p14="http://schemas.microsoft.com/office/powerpoint/2010/main" val="2159159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Thank You Internal">
    <p:spTree>
      <p:nvGrpSpPr>
        <p:cNvPr id="1" name=""/>
        <p:cNvGrpSpPr/>
        <p:nvPr/>
      </p:nvGrpSpPr>
      <p:grpSpPr>
        <a:xfrm>
          <a:off x="0" y="0"/>
          <a:ext cx="0" cy="0"/>
          <a:chOff x="0" y="0"/>
          <a:chExt cx="0" cy="0"/>
        </a:xfrm>
      </p:grpSpPr>
      <p:sp>
        <p:nvSpPr>
          <p:cNvPr id="7" name="Right Triangle 6"/>
          <p:cNvSpPr/>
          <p:nvPr/>
        </p:nvSpPr>
        <p:spPr bwMode="auto">
          <a:xfrm>
            <a:off x="0" y="4943476"/>
            <a:ext cx="6449219" cy="1914525"/>
          </a:xfrm>
          <a:prstGeom prst="rtTriangle">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8" name="Right Triangle 7"/>
          <p:cNvSpPr/>
          <p:nvPr/>
        </p:nvSpPr>
        <p:spPr bwMode="auto">
          <a:xfrm flipH="1">
            <a:off x="1612009" y="4395834"/>
            <a:ext cx="8293991" cy="2462167"/>
          </a:xfrm>
          <a:prstGeom prst="rtTriangle">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9" name="Right Triangle 97"/>
          <p:cNvSpPr/>
          <p:nvPr/>
        </p:nvSpPr>
        <p:spPr bwMode="auto">
          <a:xfrm>
            <a:off x="1612009" y="6140009"/>
            <a:ext cx="4837210" cy="717991"/>
          </a:xfrm>
          <a:custGeom>
            <a:avLst/>
            <a:gdLst/>
            <a:ahLst/>
            <a:cxnLst/>
            <a:rect l="l" t="t" r="r" b="b"/>
            <a:pathLst>
              <a:path w="4465117" h="717991">
                <a:moveTo>
                  <a:pt x="2232559" y="0"/>
                </a:moveTo>
                <a:lnTo>
                  <a:pt x="4465117" y="717991"/>
                </a:lnTo>
                <a:lnTo>
                  <a:pt x="0" y="717991"/>
                </a:lnTo>
                <a:close/>
              </a:path>
            </a:pathLst>
          </a:custGeom>
          <a:solidFill>
            <a:srgbClr val="E9F2F5"/>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0" name="Right Triangle 9"/>
          <p:cNvSpPr/>
          <p:nvPr/>
        </p:nvSpPr>
        <p:spPr bwMode="ltGray">
          <a:xfrm flipH="1">
            <a:off x="3456782" y="4943476"/>
            <a:ext cx="6449219" cy="1914525"/>
          </a:xfrm>
          <a:prstGeom prst="rtTriangle">
            <a:avLst/>
          </a:prstGeom>
          <a:solidFill>
            <a:srgbClr val="B1181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1" name="Right Triangle 89"/>
          <p:cNvSpPr/>
          <p:nvPr/>
        </p:nvSpPr>
        <p:spPr bwMode="ltGray">
          <a:xfrm>
            <a:off x="3456782" y="6413832"/>
            <a:ext cx="2992434" cy="444169"/>
          </a:xfrm>
          <a:custGeom>
            <a:avLst/>
            <a:gdLst/>
            <a:ahLst/>
            <a:cxnLst/>
            <a:rect l="l" t="t" r="r" b="b"/>
            <a:pathLst>
              <a:path w="2762247" h="444169">
                <a:moveTo>
                  <a:pt x="1381124" y="0"/>
                </a:moveTo>
                <a:lnTo>
                  <a:pt x="2762247" y="444169"/>
                </a:lnTo>
                <a:lnTo>
                  <a:pt x="0" y="444169"/>
                </a:lnTo>
                <a:close/>
              </a:path>
            </a:pathLst>
          </a:custGeom>
          <a:solidFill>
            <a:srgbClr val="C4484D"/>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grpSp>
        <p:nvGrpSpPr>
          <p:cNvPr id="25" name="Group 24"/>
          <p:cNvGrpSpPr/>
          <p:nvPr/>
        </p:nvGrpSpPr>
        <p:grpSpPr>
          <a:xfrm>
            <a:off x="991048" y="923926"/>
            <a:ext cx="2346346" cy="428625"/>
            <a:chOff x="914813" y="923925"/>
            <a:chExt cx="2165858" cy="428625"/>
          </a:xfrm>
        </p:grpSpPr>
        <p:sp>
          <p:nvSpPr>
            <p:cNvPr id="26" name="Freeform 5"/>
            <p:cNvSpPr>
              <a:spLocks/>
            </p:cNvSpPr>
            <p:nvPr/>
          </p:nvSpPr>
          <p:spPr bwMode="auto">
            <a:xfrm>
              <a:off x="1626533" y="952348"/>
              <a:ext cx="333690" cy="400202"/>
            </a:xfrm>
            <a:custGeom>
              <a:avLst/>
              <a:gdLst>
                <a:gd name="T0" fmla="*/ 43 w 248"/>
                <a:gd name="T1" fmla="*/ 65 h 295"/>
                <a:gd name="T2" fmla="*/ 64 w 248"/>
                <a:gd name="T3" fmla="*/ 44 h 295"/>
                <a:gd name="T4" fmla="*/ 158 w 248"/>
                <a:gd name="T5" fmla="*/ 44 h 295"/>
                <a:gd name="T6" fmla="*/ 192 w 248"/>
                <a:gd name="T7" fmla="*/ 67 h 295"/>
                <a:gd name="T8" fmla="*/ 171 w 248"/>
                <a:gd name="T9" fmla="*/ 113 h 295"/>
                <a:gd name="T10" fmla="*/ 98 w 248"/>
                <a:gd name="T11" fmla="*/ 140 h 295"/>
                <a:gd name="T12" fmla="*/ 67 w 248"/>
                <a:gd name="T13" fmla="*/ 204 h 295"/>
                <a:gd name="T14" fmla="*/ 94 w 248"/>
                <a:gd name="T15" fmla="*/ 234 h 295"/>
                <a:gd name="T16" fmla="*/ 230 w 248"/>
                <a:gd name="T17" fmla="*/ 295 h 295"/>
                <a:gd name="T18" fmla="*/ 230 w 248"/>
                <a:gd name="T19" fmla="*/ 248 h 295"/>
                <a:gd name="T20" fmla="*/ 111 w 248"/>
                <a:gd name="T21" fmla="*/ 195 h 295"/>
                <a:gd name="T22" fmla="*/ 107 w 248"/>
                <a:gd name="T23" fmla="*/ 190 h 295"/>
                <a:gd name="T24" fmla="*/ 112 w 248"/>
                <a:gd name="T25" fmla="*/ 179 h 295"/>
                <a:gd name="T26" fmla="*/ 186 w 248"/>
                <a:gd name="T27" fmla="*/ 154 h 295"/>
                <a:gd name="T28" fmla="*/ 232 w 248"/>
                <a:gd name="T29" fmla="*/ 51 h 295"/>
                <a:gd name="T30" fmla="*/ 158 w 248"/>
                <a:gd name="T31" fmla="*/ 0 h 295"/>
                <a:gd name="T32" fmla="*/ 64 w 248"/>
                <a:gd name="T33" fmla="*/ 0 h 295"/>
                <a:gd name="T34" fmla="*/ 0 w 248"/>
                <a:gd name="T35" fmla="*/ 65 h 295"/>
                <a:gd name="T36" fmla="*/ 0 w 248"/>
                <a:gd name="T37" fmla="*/ 288 h 295"/>
                <a:gd name="T38" fmla="*/ 43 w 248"/>
                <a:gd name="T39" fmla="*/ 288 h 295"/>
                <a:gd name="T40" fmla="*/ 43 w 248"/>
                <a:gd name="T41" fmla="*/ 6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8" h="295">
                  <a:moveTo>
                    <a:pt x="43" y="65"/>
                  </a:moveTo>
                  <a:cubicBezTo>
                    <a:pt x="43" y="53"/>
                    <a:pt x="52" y="44"/>
                    <a:pt x="64" y="44"/>
                  </a:cubicBezTo>
                  <a:cubicBezTo>
                    <a:pt x="158" y="44"/>
                    <a:pt x="158" y="44"/>
                    <a:pt x="158" y="44"/>
                  </a:cubicBezTo>
                  <a:cubicBezTo>
                    <a:pt x="172" y="44"/>
                    <a:pt x="186" y="52"/>
                    <a:pt x="192" y="67"/>
                  </a:cubicBezTo>
                  <a:cubicBezTo>
                    <a:pt x="199" y="85"/>
                    <a:pt x="189" y="106"/>
                    <a:pt x="171" y="113"/>
                  </a:cubicBezTo>
                  <a:cubicBezTo>
                    <a:pt x="98" y="140"/>
                    <a:pt x="98" y="140"/>
                    <a:pt x="98" y="140"/>
                  </a:cubicBezTo>
                  <a:cubicBezTo>
                    <a:pt x="72" y="149"/>
                    <a:pt x="58" y="178"/>
                    <a:pt x="67" y="204"/>
                  </a:cubicBezTo>
                  <a:cubicBezTo>
                    <a:pt x="72" y="218"/>
                    <a:pt x="82" y="228"/>
                    <a:pt x="94" y="234"/>
                  </a:cubicBezTo>
                  <a:cubicBezTo>
                    <a:pt x="230" y="295"/>
                    <a:pt x="230" y="295"/>
                    <a:pt x="230" y="295"/>
                  </a:cubicBezTo>
                  <a:cubicBezTo>
                    <a:pt x="230" y="248"/>
                    <a:pt x="230" y="248"/>
                    <a:pt x="230" y="248"/>
                  </a:cubicBezTo>
                  <a:cubicBezTo>
                    <a:pt x="111" y="195"/>
                    <a:pt x="111" y="195"/>
                    <a:pt x="111" y="195"/>
                  </a:cubicBezTo>
                  <a:cubicBezTo>
                    <a:pt x="109" y="195"/>
                    <a:pt x="107" y="193"/>
                    <a:pt x="107" y="190"/>
                  </a:cubicBezTo>
                  <a:cubicBezTo>
                    <a:pt x="105" y="186"/>
                    <a:pt x="107" y="181"/>
                    <a:pt x="112" y="179"/>
                  </a:cubicBezTo>
                  <a:cubicBezTo>
                    <a:pt x="186" y="154"/>
                    <a:pt x="186" y="154"/>
                    <a:pt x="186" y="154"/>
                  </a:cubicBezTo>
                  <a:cubicBezTo>
                    <a:pt x="227" y="138"/>
                    <a:pt x="248" y="92"/>
                    <a:pt x="232" y="51"/>
                  </a:cubicBezTo>
                  <a:cubicBezTo>
                    <a:pt x="220" y="20"/>
                    <a:pt x="190" y="0"/>
                    <a:pt x="158" y="0"/>
                  </a:cubicBezTo>
                  <a:cubicBezTo>
                    <a:pt x="64" y="0"/>
                    <a:pt x="64" y="0"/>
                    <a:pt x="64" y="0"/>
                  </a:cubicBezTo>
                  <a:cubicBezTo>
                    <a:pt x="29" y="0"/>
                    <a:pt x="0" y="29"/>
                    <a:pt x="0" y="65"/>
                  </a:cubicBezTo>
                  <a:cubicBezTo>
                    <a:pt x="0" y="288"/>
                    <a:pt x="0" y="288"/>
                    <a:pt x="0" y="288"/>
                  </a:cubicBezTo>
                  <a:cubicBezTo>
                    <a:pt x="43" y="288"/>
                    <a:pt x="43" y="288"/>
                    <a:pt x="43" y="288"/>
                  </a:cubicBezTo>
                  <a:lnTo>
                    <a:pt x="43" y="65"/>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7" name="Rectangle 6"/>
            <p:cNvSpPr>
              <a:spLocks noChangeArrowheads="1"/>
            </p:cNvSpPr>
            <p:nvPr/>
          </p:nvSpPr>
          <p:spPr bwMode="auto">
            <a:xfrm>
              <a:off x="2004564" y="952348"/>
              <a:ext cx="57415" cy="390538"/>
            </a:xfrm>
            <a:prstGeom prst="rect">
              <a:avLst/>
            </a:pr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8" name="Freeform 7"/>
            <p:cNvSpPr>
              <a:spLocks/>
            </p:cNvSpPr>
            <p:nvPr/>
          </p:nvSpPr>
          <p:spPr bwMode="auto">
            <a:xfrm>
              <a:off x="914813" y="952348"/>
              <a:ext cx="348470" cy="390538"/>
            </a:xfrm>
            <a:custGeom>
              <a:avLst/>
              <a:gdLst>
                <a:gd name="T0" fmla="*/ 214 w 259"/>
                <a:gd name="T1" fmla="*/ 0 h 288"/>
                <a:gd name="T2" fmla="*/ 137 w 259"/>
                <a:gd name="T3" fmla="*/ 240 h 288"/>
                <a:gd name="T4" fmla="*/ 130 w 259"/>
                <a:gd name="T5" fmla="*/ 245 h 288"/>
                <a:gd name="T6" fmla="*/ 123 w 259"/>
                <a:gd name="T7" fmla="*/ 240 h 288"/>
                <a:gd name="T8" fmla="*/ 45 w 259"/>
                <a:gd name="T9" fmla="*/ 0 h 288"/>
                <a:gd name="T10" fmla="*/ 0 w 259"/>
                <a:gd name="T11" fmla="*/ 0 h 288"/>
                <a:gd name="T12" fmla="*/ 82 w 259"/>
                <a:gd name="T13" fmla="*/ 254 h 288"/>
                <a:gd name="T14" fmla="*/ 130 w 259"/>
                <a:gd name="T15" fmla="*/ 288 h 288"/>
                <a:gd name="T16" fmla="*/ 178 w 259"/>
                <a:gd name="T17" fmla="*/ 254 h 288"/>
                <a:gd name="T18" fmla="*/ 259 w 259"/>
                <a:gd name="T19" fmla="*/ 0 h 288"/>
                <a:gd name="T20" fmla="*/ 214 w 259"/>
                <a:gd name="T2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214" y="0"/>
                  </a:moveTo>
                  <a:cubicBezTo>
                    <a:pt x="137" y="240"/>
                    <a:pt x="137" y="240"/>
                    <a:pt x="137" y="240"/>
                  </a:cubicBezTo>
                  <a:cubicBezTo>
                    <a:pt x="136" y="243"/>
                    <a:pt x="133" y="245"/>
                    <a:pt x="130" y="245"/>
                  </a:cubicBezTo>
                  <a:cubicBezTo>
                    <a:pt x="127" y="245"/>
                    <a:pt x="124" y="243"/>
                    <a:pt x="123" y="240"/>
                  </a:cubicBezTo>
                  <a:cubicBezTo>
                    <a:pt x="45" y="0"/>
                    <a:pt x="45" y="0"/>
                    <a:pt x="45" y="0"/>
                  </a:cubicBezTo>
                  <a:cubicBezTo>
                    <a:pt x="0" y="0"/>
                    <a:pt x="0" y="0"/>
                    <a:pt x="0" y="0"/>
                  </a:cubicBezTo>
                  <a:cubicBezTo>
                    <a:pt x="82" y="254"/>
                    <a:pt x="82" y="254"/>
                    <a:pt x="82" y="254"/>
                  </a:cubicBezTo>
                  <a:cubicBezTo>
                    <a:pt x="89" y="275"/>
                    <a:pt x="108" y="288"/>
                    <a:pt x="130" y="288"/>
                  </a:cubicBezTo>
                  <a:cubicBezTo>
                    <a:pt x="151" y="288"/>
                    <a:pt x="171" y="275"/>
                    <a:pt x="178" y="254"/>
                  </a:cubicBezTo>
                  <a:cubicBezTo>
                    <a:pt x="259" y="0"/>
                    <a:pt x="259" y="0"/>
                    <a:pt x="259" y="0"/>
                  </a:cubicBezTo>
                  <a:lnTo>
                    <a:pt x="214" y="0"/>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9" name="Freeform 8"/>
            <p:cNvSpPr>
              <a:spLocks/>
            </p:cNvSpPr>
            <p:nvPr/>
          </p:nvSpPr>
          <p:spPr bwMode="auto">
            <a:xfrm>
              <a:off x="2350191" y="952348"/>
              <a:ext cx="348470" cy="390538"/>
            </a:xfrm>
            <a:custGeom>
              <a:avLst/>
              <a:gdLst>
                <a:gd name="T0" fmla="*/ 46 w 259"/>
                <a:gd name="T1" fmla="*/ 288 h 288"/>
                <a:gd name="T2" fmla="*/ 123 w 259"/>
                <a:gd name="T3" fmla="*/ 49 h 288"/>
                <a:gd name="T4" fmla="*/ 130 w 259"/>
                <a:gd name="T5" fmla="*/ 44 h 288"/>
                <a:gd name="T6" fmla="*/ 137 w 259"/>
                <a:gd name="T7" fmla="*/ 49 h 288"/>
                <a:gd name="T8" fmla="*/ 214 w 259"/>
                <a:gd name="T9" fmla="*/ 288 h 288"/>
                <a:gd name="T10" fmla="*/ 259 w 259"/>
                <a:gd name="T11" fmla="*/ 288 h 288"/>
                <a:gd name="T12" fmla="*/ 178 w 259"/>
                <a:gd name="T13" fmla="*/ 35 h 288"/>
                <a:gd name="T14" fmla="*/ 130 w 259"/>
                <a:gd name="T15" fmla="*/ 0 h 288"/>
                <a:gd name="T16" fmla="*/ 82 w 259"/>
                <a:gd name="T17" fmla="*/ 35 h 288"/>
                <a:gd name="T18" fmla="*/ 0 w 259"/>
                <a:gd name="T19" fmla="*/ 288 h 288"/>
                <a:gd name="T20" fmla="*/ 46 w 259"/>
                <a:gd name="T21"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46" y="288"/>
                  </a:moveTo>
                  <a:cubicBezTo>
                    <a:pt x="123" y="49"/>
                    <a:pt x="123" y="49"/>
                    <a:pt x="123" y="49"/>
                  </a:cubicBezTo>
                  <a:cubicBezTo>
                    <a:pt x="124" y="46"/>
                    <a:pt x="127" y="44"/>
                    <a:pt x="130" y="44"/>
                  </a:cubicBezTo>
                  <a:cubicBezTo>
                    <a:pt x="133" y="44"/>
                    <a:pt x="136" y="45"/>
                    <a:pt x="137" y="49"/>
                  </a:cubicBezTo>
                  <a:cubicBezTo>
                    <a:pt x="214" y="288"/>
                    <a:pt x="214" y="288"/>
                    <a:pt x="214" y="288"/>
                  </a:cubicBezTo>
                  <a:cubicBezTo>
                    <a:pt x="259" y="288"/>
                    <a:pt x="259" y="288"/>
                    <a:pt x="259" y="288"/>
                  </a:cubicBezTo>
                  <a:cubicBezTo>
                    <a:pt x="178" y="35"/>
                    <a:pt x="178" y="35"/>
                    <a:pt x="178" y="35"/>
                  </a:cubicBezTo>
                  <a:cubicBezTo>
                    <a:pt x="171" y="14"/>
                    <a:pt x="151" y="0"/>
                    <a:pt x="130" y="0"/>
                  </a:cubicBezTo>
                  <a:cubicBezTo>
                    <a:pt x="108" y="0"/>
                    <a:pt x="89" y="14"/>
                    <a:pt x="82" y="35"/>
                  </a:cubicBezTo>
                  <a:cubicBezTo>
                    <a:pt x="0" y="288"/>
                    <a:pt x="0" y="288"/>
                    <a:pt x="0" y="288"/>
                  </a:cubicBezTo>
                  <a:lnTo>
                    <a:pt x="46" y="28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0" name="Freeform 9"/>
            <p:cNvSpPr>
              <a:spLocks/>
            </p:cNvSpPr>
            <p:nvPr/>
          </p:nvSpPr>
          <p:spPr bwMode="auto">
            <a:xfrm>
              <a:off x="1286022" y="952348"/>
              <a:ext cx="279686" cy="390538"/>
            </a:xfrm>
            <a:custGeom>
              <a:avLst/>
              <a:gdLst>
                <a:gd name="T0" fmla="*/ 72 w 208"/>
                <a:gd name="T1" fmla="*/ 44 h 288"/>
                <a:gd name="T2" fmla="*/ 208 w 208"/>
                <a:gd name="T3" fmla="*/ 44 h 288"/>
                <a:gd name="T4" fmla="*/ 208 w 208"/>
                <a:gd name="T5" fmla="*/ 0 h 288"/>
                <a:gd name="T6" fmla="*/ 72 w 208"/>
                <a:gd name="T7" fmla="*/ 0 h 288"/>
                <a:gd name="T8" fmla="*/ 0 w 208"/>
                <a:gd name="T9" fmla="*/ 72 h 288"/>
                <a:gd name="T10" fmla="*/ 0 w 208"/>
                <a:gd name="T11" fmla="*/ 216 h 288"/>
                <a:gd name="T12" fmla="*/ 72 w 208"/>
                <a:gd name="T13" fmla="*/ 288 h 288"/>
                <a:gd name="T14" fmla="*/ 208 w 208"/>
                <a:gd name="T15" fmla="*/ 288 h 288"/>
                <a:gd name="T16" fmla="*/ 208 w 208"/>
                <a:gd name="T17" fmla="*/ 245 h 288"/>
                <a:gd name="T18" fmla="*/ 72 w 208"/>
                <a:gd name="T19" fmla="*/ 245 h 288"/>
                <a:gd name="T20" fmla="*/ 43 w 208"/>
                <a:gd name="T21" fmla="*/ 216 h 288"/>
                <a:gd name="T22" fmla="*/ 43 w 208"/>
                <a:gd name="T23" fmla="*/ 166 h 288"/>
                <a:gd name="T24" fmla="*/ 180 w 208"/>
                <a:gd name="T25" fmla="*/ 166 h 288"/>
                <a:gd name="T26" fmla="*/ 180 w 208"/>
                <a:gd name="T27" fmla="*/ 123 h 288"/>
                <a:gd name="T28" fmla="*/ 43 w 208"/>
                <a:gd name="T29" fmla="*/ 123 h 288"/>
                <a:gd name="T30" fmla="*/ 43 w 208"/>
                <a:gd name="T31" fmla="*/ 72 h 288"/>
                <a:gd name="T32" fmla="*/ 72 w 208"/>
                <a:gd name="T33" fmla="*/ 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288">
                  <a:moveTo>
                    <a:pt x="72" y="44"/>
                  </a:moveTo>
                  <a:cubicBezTo>
                    <a:pt x="208" y="44"/>
                    <a:pt x="208" y="44"/>
                    <a:pt x="208" y="44"/>
                  </a:cubicBezTo>
                  <a:cubicBezTo>
                    <a:pt x="208" y="0"/>
                    <a:pt x="208" y="0"/>
                    <a:pt x="208" y="0"/>
                  </a:cubicBezTo>
                  <a:cubicBezTo>
                    <a:pt x="72" y="0"/>
                    <a:pt x="72" y="0"/>
                    <a:pt x="72" y="0"/>
                  </a:cubicBezTo>
                  <a:cubicBezTo>
                    <a:pt x="32" y="0"/>
                    <a:pt x="0" y="33"/>
                    <a:pt x="0" y="72"/>
                  </a:cubicBezTo>
                  <a:cubicBezTo>
                    <a:pt x="0" y="216"/>
                    <a:pt x="0" y="216"/>
                    <a:pt x="0" y="216"/>
                  </a:cubicBezTo>
                  <a:cubicBezTo>
                    <a:pt x="0" y="256"/>
                    <a:pt x="32" y="288"/>
                    <a:pt x="72" y="288"/>
                  </a:cubicBezTo>
                  <a:cubicBezTo>
                    <a:pt x="208" y="288"/>
                    <a:pt x="208" y="288"/>
                    <a:pt x="208" y="288"/>
                  </a:cubicBezTo>
                  <a:cubicBezTo>
                    <a:pt x="208" y="245"/>
                    <a:pt x="208" y="245"/>
                    <a:pt x="208" y="245"/>
                  </a:cubicBezTo>
                  <a:cubicBezTo>
                    <a:pt x="72" y="245"/>
                    <a:pt x="72" y="245"/>
                    <a:pt x="72" y="245"/>
                  </a:cubicBezTo>
                  <a:cubicBezTo>
                    <a:pt x="56" y="245"/>
                    <a:pt x="43" y="232"/>
                    <a:pt x="43" y="216"/>
                  </a:cubicBezTo>
                  <a:cubicBezTo>
                    <a:pt x="43" y="166"/>
                    <a:pt x="43" y="166"/>
                    <a:pt x="43" y="166"/>
                  </a:cubicBezTo>
                  <a:cubicBezTo>
                    <a:pt x="180" y="166"/>
                    <a:pt x="180" y="166"/>
                    <a:pt x="180" y="166"/>
                  </a:cubicBezTo>
                  <a:cubicBezTo>
                    <a:pt x="180" y="123"/>
                    <a:pt x="180" y="123"/>
                    <a:pt x="180" y="123"/>
                  </a:cubicBezTo>
                  <a:cubicBezTo>
                    <a:pt x="43" y="123"/>
                    <a:pt x="43" y="123"/>
                    <a:pt x="43" y="123"/>
                  </a:cubicBezTo>
                  <a:cubicBezTo>
                    <a:pt x="43" y="72"/>
                    <a:pt x="43" y="72"/>
                    <a:pt x="43" y="72"/>
                  </a:cubicBezTo>
                  <a:cubicBezTo>
                    <a:pt x="43" y="56"/>
                    <a:pt x="56" y="44"/>
                    <a:pt x="72" y="44"/>
                  </a:cubicBez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1" name="Freeform 10"/>
            <p:cNvSpPr>
              <a:spLocks/>
            </p:cNvSpPr>
            <p:nvPr/>
          </p:nvSpPr>
          <p:spPr bwMode="auto">
            <a:xfrm>
              <a:off x="2110867" y="952348"/>
              <a:ext cx="282528" cy="390538"/>
            </a:xfrm>
            <a:custGeom>
              <a:avLst/>
              <a:gdLst>
                <a:gd name="T0" fmla="*/ 497 w 497"/>
                <a:gd name="T1" fmla="*/ 0 h 687"/>
                <a:gd name="T2" fmla="*/ 0 w 497"/>
                <a:gd name="T3" fmla="*/ 0 h 687"/>
                <a:gd name="T4" fmla="*/ 0 w 497"/>
                <a:gd name="T5" fmla="*/ 105 h 687"/>
                <a:gd name="T6" fmla="*/ 198 w 497"/>
                <a:gd name="T7" fmla="*/ 105 h 687"/>
                <a:gd name="T8" fmla="*/ 198 w 497"/>
                <a:gd name="T9" fmla="*/ 687 h 687"/>
                <a:gd name="T10" fmla="*/ 300 w 497"/>
                <a:gd name="T11" fmla="*/ 687 h 687"/>
                <a:gd name="T12" fmla="*/ 300 w 497"/>
                <a:gd name="T13" fmla="*/ 105 h 687"/>
                <a:gd name="T14" fmla="*/ 497 w 497"/>
                <a:gd name="T15" fmla="*/ 105 h 687"/>
                <a:gd name="T16" fmla="*/ 497 w 497"/>
                <a:gd name="T17" fmla="*/ 0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7" h="687">
                  <a:moveTo>
                    <a:pt x="497" y="0"/>
                  </a:moveTo>
                  <a:lnTo>
                    <a:pt x="0" y="0"/>
                  </a:lnTo>
                  <a:lnTo>
                    <a:pt x="0" y="105"/>
                  </a:lnTo>
                  <a:lnTo>
                    <a:pt x="198" y="105"/>
                  </a:lnTo>
                  <a:lnTo>
                    <a:pt x="198" y="687"/>
                  </a:lnTo>
                  <a:lnTo>
                    <a:pt x="300" y="687"/>
                  </a:lnTo>
                  <a:lnTo>
                    <a:pt x="300" y="105"/>
                  </a:lnTo>
                  <a:lnTo>
                    <a:pt x="497" y="105"/>
                  </a:lnTo>
                  <a:lnTo>
                    <a:pt x="497" y="0"/>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2" name="Freeform 11"/>
            <p:cNvSpPr>
              <a:spLocks/>
            </p:cNvSpPr>
            <p:nvPr/>
          </p:nvSpPr>
          <p:spPr bwMode="auto">
            <a:xfrm>
              <a:off x="2706620" y="952348"/>
              <a:ext cx="320047" cy="390538"/>
            </a:xfrm>
            <a:custGeom>
              <a:avLst/>
              <a:gdLst>
                <a:gd name="T0" fmla="*/ 155 w 238"/>
                <a:gd name="T1" fmla="*/ 288 h 288"/>
                <a:gd name="T2" fmla="*/ 238 w 238"/>
                <a:gd name="T3" fmla="*/ 206 h 288"/>
                <a:gd name="T4" fmla="*/ 155 w 238"/>
                <a:gd name="T5" fmla="*/ 123 h 288"/>
                <a:gd name="T6" fmla="*/ 83 w 238"/>
                <a:gd name="T7" fmla="*/ 123 h 288"/>
                <a:gd name="T8" fmla="*/ 43 w 238"/>
                <a:gd name="T9" fmla="*/ 83 h 288"/>
                <a:gd name="T10" fmla="*/ 83 w 238"/>
                <a:gd name="T11" fmla="*/ 44 h 288"/>
                <a:gd name="T12" fmla="*/ 223 w 238"/>
                <a:gd name="T13" fmla="*/ 44 h 288"/>
                <a:gd name="T14" fmla="*/ 223 w 238"/>
                <a:gd name="T15" fmla="*/ 0 h 288"/>
                <a:gd name="T16" fmla="*/ 83 w 238"/>
                <a:gd name="T17" fmla="*/ 0 h 288"/>
                <a:gd name="T18" fmla="*/ 0 w 238"/>
                <a:gd name="T19" fmla="*/ 83 h 288"/>
                <a:gd name="T20" fmla="*/ 83 w 238"/>
                <a:gd name="T21" fmla="*/ 166 h 288"/>
                <a:gd name="T22" fmla="*/ 155 w 238"/>
                <a:gd name="T23" fmla="*/ 166 h 288"/>
                <a:gd name="T24" fmla="*/ 194 w 238"/>
                <a:gd name="T25" fmla="*/ 206 h 288"/>
                <a:gd name="T26" fmla="*/ 155 w 238"/>
                <a:gd name="T27" fmla="*/ 245 h 288"/>
                <a:gd name="T28" fmla="*/ 14 w 238"/>
                <a:gd name="T29" fmla="*/ 245 h 288"/>
                <a:gd name="T30" fmla="*/ 14 w 238"/>
                <a:gd name="T31" fmla="*/ 288 h 288"/>
                <a:gd name="T32" fmla="*/ 155 w 238"/>
                <a:gd name="T33"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8" h="288">
                  <a:moveTo>
                    <a:pt x="155" y="288"/>
                  </a:moveTo>
                  <a:cubicBezTo>
                    <a:pt x="201" y="288"/>
                    <a:pt x="238" y="251"/>
                    <a:pt x="238" y="206"/>
                  </a:cubicBezTo>
                  <a:cubicBezTo>
                    <a:pt x="238" y="160"/>
                    <a:pt x="201" y="123"/>
                    <a:pt x="155" y="123"/>
                  </a:cubicBezTo>
                  <a:cubicBezTo>
                    <a:pt x="83" y="123"/>
                    <a:pt x="83" y="123"/>
                    <a:pt x="83" y="123"/>
                  </a:cubicBezTo>
                  <a:cubicBezTo>
                    <a:pt x="61" y="123"/>
                    <a:pt x="43" y="105"/>
                    <a:pt x="43" y="83"/>
                  </a:cubicBezTo>
                  <a:cubicBezTo>
                    <a:pt x="43" y="61"/>
                    <a:pt x="61" y="44"/>
                    <a:pt x="83" y="44"/>
                  </a:cubicBezTo>
                  <a:cubicBezTo>
                    <a:pt x="223" y="44"/>
                    <a:pt x="223" y="44"/>
                    <a:pt x="223" y="44"/>
                  </a:cubicBezTo>
                  <a:cubicBezTo>
                    <a:pt x="223" y="0"/>
                    <a:pt x="223" y="0"/>
                    <a:pt x="223" y="0"/>
                  </a:cubicBezTo>
                  <a:cubicBezTo>
                    <a:pt x="83" y="0"/>
                    <a:pt x="83" y="0"/>
                    <a:pt x="83" y="0"/>
                  </a:cubicBezTo>
                  <a:cubicBezTo>
                    <a:pt x="37" y="0"/>
                    <a:pt x="0" y="37"/>
                    <a:pt x="0" y="83"/>
                  </a:cubicBezTo>
                  <a:cubicBezTo>
                    <a:pt x="0" y="129"/>
                    <a:pt x="37" y="166"/>
                    <a:pt x="83" y="166"/>
                  </a:cubicBezTo>
                  <a:cubicBezTo>
                    <a:pt x="155" y="166"/>
                    <a:pt x="155" y="166"/>
                    <a:pt x="155" y="166"/>
                  </a:cubicBezTo>
                  <a:cubicBezTo>
                    <a:pt x="177" y="166"/>
                    <a:pt x="194" y="184"/>
                    <a:pt x="194" y="206"/>
                  </a:cubicBezTo>
                  <a:cubicBezTo>
                    <a:pt x="194" y="227"/>
                    <a:pt x="177" y="245"/>
                    <a:pt x="155" y="245"/>
                  </a:cubicBezTo>
                  <a:cubicBezTo>
                    <a:pt x="14" y="245"/>
                    <a:pt x="14" y="245"/>
                    <a:pt x="14" y="245"/>
                  </a:cubicBezTo>
                  <a:cubicBezTo>
                    <a:pt x="14" y="288"/>
                    <a:pt x="14" y="288"/>
                    <a:pt x="14" y="288"/>
                  </a:cubicBezTo>
                  <a:lnTo>
                    <a:pt x="155" y="28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33" name="Freeform 12"/>
            <p:cNvSpPr>
              <a:spLocks noEditPoints="1"/>
            </p:cNvSpPr>
            <p:nvPr/>
          </p:nvSpPr>
          <p:spPr bwMode="auto">
            <a:xfrm>
              <a:off x="3026666" y="923925"/>
              <a:ext cx="54005" cy="28423"/>
            </a:xfrm>
            <a:custGeom>
              <a:avLst/>
              <a:gdLst>
                <a:gd name="T0" fmla="*/ 24 w 95"/>
                <a:gd name="T1" fmla="*/ 50 h 50"/>
                <a:gd name="T2" fmla="*/ 14 w 95"/>
                <a:gd name="T3" fmla="*/ 50 h 50"/>
                <a:gd name="T4" fmla="*/ 14 w 95"/>
                <a:gd name="T5" fmla="*/ 9 h 50"/>
                <a:gd name="T6" fmla="*/ 0 w 95"/>
                <a:gd name="T7" fmla="*/ 9 h 50"/>
                <a:gd name="T8" fmla="*/ 0 w 95"/>
                <a:gd name="T9" fmla="*/ 0 h 50"/>
                <a:gd name="T10" fmla="*/ 38 w 95"/>
                <a:gd name="T11" fmla="*/ 0 h 50"/>
                <a:gd name="T12" fmla="*/ 38 w 95"/>
                <a:gd name="T13" fmla="*/ 9 h 50"/>
                <a:gd name="T14" fmla="*/ 24 w 95"/>
                <a:gd name="T15" fmla="*/ 9 h 50"/>
                <a:gd name="T16" fmla="*/ 24 w 95"/>
                <a:gd name="T17" fmla="*/ 50 h 50"/>
                <a:gd name="T18" fmla="*/ 69 w 95"/>
                <a:gd name="T19" fmla="*/ 38 h 50"/>
                <a:gd name="T20" fmla="*/ 73 w 95"/>
                <a:gd name="T21" fmla="*/ 28 h 50"/>
                <a:gd name="T22" fmla="*/ 85 w 95"/>
                <a:gd name="T23" fmla="*/ 0 h 50"/>
                <a:gd name="T24" fmla="*/ 95 w 95"/>
                <a:gd name="T25" fmla="*/ 0 h 50"/>
                <a:gd name="T26" fmla="*/ 95 w 95"/>
                <a:gd name="T27" fmla="*/ 50 h 50"/>
                <a:gd name="T28" fmla="*/ 85 w 95"/>
                <a:gd name="T29" fmla="*/ 50 h 50"/>
                <a:gd name="T30" fmla="*/ 85 w 95"/>
                <a:gd name="T31" fmla="*/ 26 h 50"/>
                <a:gd name="T32" fmla="*/ 85 w 95"/>
                <a:gd name="T33" fmla="*/ 16 h 50"/>
                <a:gd name="T34" fmla="*/ 83 w 95"/>
                <a:gd name="T35" fmla="*/ 23 h 50"/>
                <a:gd name="T36" fmla="*/ 73 w 95"/>
                <a:gd name="T37" fmla="*/ 50 h 50"/>
                <a:gd name="T38" fmla="*/ 66 w 95"/>
                <a:gd name="T39" fmla="*/ 50 h 50"/>
                <a:gd name="T40" fmla="*/ 57 w 95"/>
                <a:gd name="T41" fmla="*/ 23 h 50"/>
                <a:gd name="T42" fmla="*/ 54 w 95"/>
                <a:gd name="T43" fmla="*/ 16 h 50"/>
                <a:gd name="T44" fmla="*/ 54 w 95"/>
                <a:gd name="T45" fmla="*/ 26 h 50"/>
                <a:gd name="T46" fmla="*/ 54 w 95"/>
                <a:gd name="T47" fmla="*/ 50 h 50"/>
                <a:gd name="T48" fmla="*/ 45 w 95"/>
                <a:gd name="T49" fmla="*/ 50 h 50"/>
                <a:gd name="T50" fmla="*/ 45 w 95"/>
                <a:gd name="T51" fmla="*/ 0 h 50"/>
                <a:gd name="T52" fmla="*/ 54 w 95"/>
                <a:gd name="T53" fmla="*/ 0 h 50"/>
                <a:gd name="T54" fmla="*/ 66 w 95"/>
                <a:gd name="T55" fmla="*/ 28 h 50"/>
                <a:gd name="T56" fmla="*/ 69 w 95"/>
                <a:gd name="T57"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5" h="50">
                  <a:moveTo>
                    <a:pt x="24" y="50"/>
                  </a:moveTo>
                  <a:lnTo>
                    <a:pt x="14" y="50"/>
                  </a:lnTo>
                  <a:lnTo>
                    <a:pt x="14" y="9"/>
                  </a:lnTo>
                  <a:lnTo>
                    <a:pt x="0" y="9"/>
                  </a:lnTo>
                  <a:lnTo>
                    <a:pt x="0" y="0"/>
                  </a:lnTo>
                  <a:lnTo>
                    <a:pt x="38" y="0"/>
                  </a:lnTo>
                  <a:lnTo>
                    <a:pt x="38" y="9"/>
                  </a:lnTo>
                  <a:lnTo>
                    <a:pt x="24" y="9"/>
                  </a:lnTo>
                  <a:lnTo>
                    <a:pt x="24" y="50"/>
                  </a:lnTo>
                  <a:close/>
                  <a:moveTo>
                    <a:pt x="69" y="38"/>
                  </a:moveTo>
                  <a:lnTo>
                    <a:pt x="73" y="28"/>
                  </a:lnTo>
                  <a:lnTo>
                    <a:pt x="85" y="0"/>
                  </a:lnTo>
                  <a:lnTo>
                    <a:pt x="95" y="0"/>
                  </a:lnTo>
                  <a:lnTo>
                    <a:pt x="95" y="50"/>
                  </a:lnTo>
                  <a:lnTo>
                    <a:pt x="85" y="50"/>
                  </a:lnTo>
                  <a:lnTo>
                    <a:pt x="85" y="26"/>
                  </a:lnTo>
                  <a:lnTo>
                    <a:pt x="85" y="16"/>
                  </a:lnTo>
                  <a:lnTo>
                    <a:pt x="83" y="23"/>
                  </a:lnTo>
                  <a:lnTo>
                    <a:pt x="73" y="50"/>
                  </a:lnTo>
                  <a:lnTo>
                    <a:pt x="66" y="50"/>
                  </a:lnTo>
                  <a:lnTo>
                    <a:pt x="57" y="23"/>
                  </a:lnTo>
                  <a:lnTo>
                    <a:pt x="54" y="16"/>
                  </a:lnTo>
                  <a:lnTo>
                    <a:pt x="54" y="26"/>
                  </a:lnTo>
                  <a:lnTo>
                    <a:pt x="54" y="50"/>
                  </a:lnTo>
                  <a:lnTo>
                    <a:pt x="45" y="50"/>
                  </a:lnTo>
                  <a:lnTo>
                    <a:pt x="45" y="0"/>
                  </a:lnTo>
                  <a:lnTo>
                    <a:pt x="54" y="0"/>
                  </a:lnTo>
                  <a:lnTo>
                    <a:pt x="66" y="28"/>
                  </a:lnTo>
                  <a:lnTo>
                    <a:pt x="69" y="38"/>
                  </a:lnTo>
                  <a:close/>
                </a:path>
              </a:pathLst>
            </a:custGeom>
            <a:solidFill>
              <a:srgbClr val="AB2328"/>
            </a:solidFill>
            <a:ln>
              <a:noFill/>
            </a:ln>
            <a:extLst/>
          </p:spPr>
          <p:txBody>
            <a:bodyPr vert="horz" wrap="square" lIns="91440" tIns="45720" rIns="91440" bIns="45720" numCol="1" anchor="t" anchorCtr="0" compatLnSpc="1">
              <a:prstTxWarp prst="textNoShape">
                <a:avLst/>
              </a:prstTxWarp>
            </a:bodyPr>
            <a:lstStyle/>
            <a:p>
              <a:endParaRPr sz="1800"/>
            </a:p>
          </p:txBody>
        </p:sp>
      </p:grpSp>
      <p:sp>
        <p:nvSpPr>
          <p:cNvPr id="21" name="TextBox 20"/>
          <p:cNvSpPr txBox="1"/>
          <p:nvPr/>
        </p:nvSpPr>
        <p:spPr>
          <a:xfrm>
            <a:off x="986559" y="2130552"/>
            <a:ext cx="3966441" cy="439312"/>
          </a:xfrm>
          <a:prstGeom prst="rect">
            <a:avLst/>
          </a:prstGeom>
          <a:noFill/>
        </p:spPr>
        <p:txBody>
          <a:bodyPr wrap="square" lIns="0" tIns="0" rIns="0" bIns="0" rtlCol="0">
            <a:spAutoFit/>
          </a:bodyPr>
          <a:lstStyle/>
          <a:p>
            <a:pPr>
              <a:lnSpc>
                <a:spcPct val="90000"/>
              </a:lnSpc>
            </a:pPr>
            <a:r>
              <a:rPr sz="3200" b="1"/>
              <a:t>Thank you!</a:t>
            </a:r>
          </a:p>
        </p:txBody>
      </p:sp>
      <p:sp>
        <p:nvSpPr>
          <p:cNvPr id="23" name="Text Placeholder 22"/>
          <p:cNvSpPr>
            <a:spLocks noGrp="1"/>
          </p:cNvSpPr>
          <p:nvPr>
            <p:ph type="body" sz="quarter" idx="10" hasCustomPrompt="1"/>
          </p:nvPr>
        </p:nvSpPr>
        <p:spPr>
          <a:xfrm>
            <a:off x="990600" y="2880361"/>
            <a:ext cx="7924802" cy="403225"/>
          </a:xfrm>
        </p:spPr>
        <p:txBody>
          <a:bodyPr>
            <a:noAutofit/>
          </a:bodyPr>
          <a:lstStyle>
            <a:lvl1pPr marL="0" indent="0">
              <a:spcBef>
                <a:spcPts val="0"/>
              </a:spcBef>
              <a:buNone/>
              <a:defRPr sz="2400">
                <a:solidFill>
                  <a:schemeClr val="accent1"/>
                </a:solidFill>
              </a:defRPr>
            </a:lvl1pPr>
            <a:lvl2pPr marL="0" indent="0">
              <a:spcBef>
                <a:spcPts val="0"/>
              </a:spcBef>
              <a:buNone/>
              <a:defRPr sz="2400">
                <a:solidFill>
                  <a:schemeClr val="accent1"/>
                </a:solidFill>
              </a:defRPr>
            </a:lvl2pPr>
            <a:lvl3pPr marL="0" indent="0">
              <a:spcBef>
                <a:spcPts val="0"/>
              </a:spcBef>
              <a:buNone/>
              <a:defRPr sz="2400">
                <a:solidFill>
                  <a:schemeClr val="accent1"/>
                </a:solidFill>
              </a:defRPr>
            </a:lvl3pPr>
            <a:lvl4pPr marL="0" indent="0">
              <a:spcBef>
                <a:spcPts val="0"/>
              </a:spcBef>
              <a:buNone/>
              <a:defRPr sz="2400">
                <a:solidFill>
                  <a:schemeClr val="accent1"/>
                </a:solidFill>
              </a:defRPr>
            </a:lvl4pPr>
            <a:lvl5pPr marL="0" indent="0">
              <a:spcBef>
                <a:spcPts val="0"/>
              </a:spcBef>
              <a:buNone/>
              <a:defRPr sz="2400">
                <a:solidFill>
                  <a:schemeClr val="accent1"/>
                </a:solidFill>
              </a:defRPr>
            </a:lvl5pPr>
            <a:lvl6pPr marL="0" indent="0">
              <a:spcBef>
                <a:spcPts val="0"/>
              </a:spcBef>
              <a:buNone/>
              <a:defRPr sz="2400">
                <a:solidFill>
                  <a:schemeClr val="accent1"/>
                </a:solidFill>
              </a:defRPr>
            </a:lvl6pPr>
            <a:lvl7pPr marL="0" indent="0">
              <a:spcBef>
                <a:spcPts val="0"/>
              </a:spcBef>
              <a:buNone/>
              <a:defRPr sz="2400">
                <a:solidFill>
                  <a:schemeClr val="accent1"/>
                </a:solidFill>
              </a:defRPr>
            </a:lvl7pPr>
            <a:lvl8pPr marL="0" indent="0">
              <a:spcBef>
                <a:spcPts val="0"/>
              </a:spcBef>
              <a:buNone/>
              <a:defRPr sz="2400">
                <a:solidFill>
                  <a:schemeClr val="accent1"/>
                </a:solidFill>
              </a:defRPr>
            </a:lvl8pPr>
            <a:lvl9pPr marL="0" indent="0">
              <a:spcBef>
                <a:spcPts val="0"/>
              </a:spcBef>
              <a:buNone/>
              <a:defRPr sz="2400">
                <a:solidFill>
                  <a:schemeClr val="accent1"/>
                </a:solidFill>
              </a:defRPr>
            </a:lvl9pPr>
          </a:lstStyle>
          <a:p>
            <a:pPr lvl="0"/>
            <a:r>
              <a:rPr/>
              <a:t>Click to add presenter’s name</a:t>
            </a:r>
          </a:p>
        </p:txBody>
      </p:sp>
      <p:sp>
        <p:nvSpPr>
          <p:cNvPr id="24" name="Text Placeholder 22"/>
          <p:cNvSpPr>
            <a:spLocks noGrp="1"/>
          </p:cNvSpPr>
          <p:nvPr>
            <p:ph type="body" sz="quarter" idx="11" hasCustomPrompt="1"/>
          </p:nvPr>
        </p:nvSpPr>
        <p:spPr>
          <a:xfrm>
            <a:off x="990599" y="3337560"/>
            <a:ext cx="7924802" cy="651930"/>
          </a:xfrm>
        </p:spPr>
        <p:txBody>
          <a:bodyPr>
            <a:noAutofit/>
          </a:bodyPr>
          <a:lstStyle>
            <a:lvl1pPr marL="0" indent="0">
              <a:spcBef>
                <a:spcPts val="0"/>
              </a:spcBef>
              <a:buNone/>
              <a:defRPr sz="2000">
                <a:solidFill>
                  <a:schemeClr val="tx1"/>
                </a:solidFill>
              </a:defRPr>
            </a:lvl1pPr>
            <a:lvl2pPr marL="0" indent="0">
              <a:spcBef>
                <a:spcPts val="0"/>
              </a:spcBef>
              <a:buNone/>
              <a:defRPr sz="2400">
                <a:solidFill>
                  <a:schemeClr val="tx1"/>
                </a:solidFill>
              </a:defRPr>
            </a:lvl2pPr>
            <a:lvl3pPr marL="0" indent="0">
              <a:spcBef>
                <a:spcPts val="0"/>
              </a:spcBef>
              <a:buNone/>
              <a:defRPr sz="2400">
                <a:solidFill>
                  <a:schemeClr val="tx1"/>
                </a:solidFill>
              </a:defRPr>
            </a:lvl3pPr>
            <a:lvl4pPr marL="0" indent="0">
              <a:spcBef>
                <a:spcPts val="0"/>
              </a:spcBef>
              <a:buNone/>
              <a:defRPr sz="2400">
                <a:solidFill>
                  <a:schemeClr val="tx1"/>
                </a:solidFill>
              </a:defRPr>
            </a:lvl4pPr>
            <a:lvl5pPr marL="0" indent="0">
              <a:spcBef>
                <a:spcPts val="0"/>
              </a:spcBef>
              <a:buNone/>
              <a:defRPr sz="2400">
                <a:solidFill>
                  <a:schemeClr val="tx1"/>
                </a:solidFill>
              </a:defRPr>
            </a:lvl5pPr>
            <a:lvl6pPr marL="0" indent="0">
              <a:spcBef>
                <a:spcPts val="0"/>
              </a:spcBef>
              <a:buNone/>
              <a:defRPr sz="2400">
                <a:solidFill>
                  <a:schemeClr val="tx1"/>
                </a:solidFill>
              </a:defRPr>
            </a:lvl6pPr>
            <a:lvl7pPr marL="0" indent="0">
              <a:spcBef>
                <a:spcPts val="0"/>
              </a:spcBef>
              <a:buNone/>
              <a:defRPr sz="2400">
                <a:solidFill>
                  <a:schemeClr val="tx1"/>
                </a:solidFill>
              </a:defRPr>
            </a:lvl7pPr>
            <a:lvl8pPr marL="0" indent="0">
              <a:spcBef>
                <a:spcPts val="0"/>
              </a:spcBef>
              <a:buNone/>
              <a:defRPr sz="2400">
                <a:solidFill>
                  <a:schemeClr val="tx1"/>
                </a:solidFill>
              </a:defRPr>
            </a:lvl8pPr>
            <a:lvl9pPr marL="0" indent="0">
              <a:spcBef>
                <a:spcPts val="0"/>
              </a:spcBef>
              <a:buNone/>
              <a:defRPr sz="2400">
                <a:solidFill>
                  <a:schemeClr val="tx1"/>
                </a:solidFill>
              </a:defRPr>
            </a:lvl9pPr>
          </a:lstStyle>
          <a:p>
            <a:pPr lvl="0"/>
            <a:r>
              <a:rPr/>
              <a:t>Presenter’s email</a:t>
            </a:r>
            <a:br>
              <a:rPr/>
            </a:br>
            <a:r>
              <a:rPr/>
              <a:t>Presenter’s phone</a:t>
            </a:r>
          </a:p>
        </p:txBody>
      </p:sp>
      <p:sp>
        <p:nvSpPr>
          <p:cNvPr id="22" name="Rectangle 6"/>
          <p:cNvSpPr>
            <a:spLocks noChangeArrowheads="1"/>
          </p:cNvSpPr>
          <p:nvPr/>
        </p:nvSpPr>
        <p:spPr bwMode="auto">
          <a:xfrm>
            <a:off x="990599" y="4069080"/>
            <a:ext cx="7930858" cy="562300"/>
          </a:xfrm>
          <a:prstGeom prst="rect">
            <a:avLst/>
          </a:prstGeom>
          <a:noFill/>
          <a:ln w="9525">
            <a:noFill/>
            <a:miter lim="800000"/>
            <a:headEnd/>
            <a:tailEnd/>
          </a:ln>
          <a:effectLst/>
        </p:spPr>
        <p:txBody>
          <a:bodyPr wrap="square" lIns="0" tIns="0" rIns="0" bIns="0" anchor="t">
            <a:noAutofit/>
          </a:bodyPr>
          <a:lstStyle/>
          <a:p>
            <a:pPr algn="l">
              <a:lnSpc>
                <a:spcPct val="90000"/>
              </a:lnSpc>
            </a:pPr>
            <a:r>
              <a:rPr sz="800" b="1" dirty="0">
                <a:solidFill>
                  <a:schemeClr val="tx1"/>
                </a:solidFill>
                <a:latin typeface="+mn-lt"/>
              </a:rPr>
              <a:t>SYMANTEC</a:t>
            </a:r>
            <a:r>
              <a:rPr sz="800" b="1" baseline="0" dirty="0">
                <a:solidFill>
                  <a:schemeClr val="tx1"/>
                </a:solidFill>
                <a:latin typeface="+mn-lt"/>
              </a:rPr>
              <a:t> </a:t>
            </a:r>
            <a:r>
              <a:rPr sz="800" b="1" dirty="0">
                <a:solidFill>
                  <a:schemeClr val="tx1"/>
                </a:solidFill>
                <a:latin typeface="+mn-lt"/>
              </a:rPr>
              <a:t>PROPRIETARY/CONFIDENTIAL – INTERNAL USE ONLY</a:t>
            </a:r>
            <a:br>
              <a:rPr sz="800" b="1" dirty="0">
                <a:solidFill>
                  <a:schemeClr val="tx1"/>
                </a:solidFill>
                <a:latin typeface="+mn-lt"/>
              </a:rPr>
            </a:br>
            <a:r>
              <a:rPr sz="800" b="0" dirty="0">
                <a:solidFill>
                  <a:schemeClr val="tx1"/>
                </a:solidFill>
                <a:latin typeface="+mn-lt"/>
              </a:rPr>
              <a:t>Copyright © 2015 Symantec Corporation. All rights reserved.</a:t>
            </a:r>
          </a:p>
        </p:txBody>
      </p:sp>
    </p:spTree>
    <p:extLst>
      <p:ext uri="{BB962C8B-B14F-4D97-AF65-F5344CB8AC3E}">
        <p14:creationId xmlns:p14="http://schemas.microsoft.com/office/powerpoint/2010/main" val="553735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a:p>
        </p:txBody>
      </p:sp>
      <p:sp>
        <p:nvSpPr>
          <p:cNvPr id="3" name="Vertical Text Placeholder 2"/>
          <p:cNvSpPr>
            <a:spLocks noGrp="1"/>
          </p:cNvSpPr>
          <p:nvPr>
            <p:ph type="body" orient="vert" idx="1"/>
          </p:nvPr>
        </p:nvSpPr>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dirty="0"/>
          </a:p>
        </p:txBody>
      </p:sp>
      <p:sp>
        <p:nvSpPr>
          <p:cNvPr id="7" name="Date Placeholder 6"/>
          <p:cNvSpPr>
            <a:spLocks noGrp="1"/>
          </p:cNvSpPr>
          <p:nvPr>
            <p:ph type="dt" sz="half" idx="10"/>
          </p:nvPr>
        </p:nvSpPr>
        <p:spPr/>
        <p:txBody>
          <a:bodyPr/>
          <a:lstStyle/>
          <a:p>
            <a:r>
              <a:rPr lang="en-US"/>
              <a:t>Date</a:t>
            </a:r>
          </a:p>
        </p:txBody>
      </p:sp>
      <p:sp>
        <p:nvSpPr>
          <p:cNvPr id="8" name="Footer Placeholder 7"/>
          <p:cNvSpPr>
            <a:spLocks noGrp="1"/>
          </p:cNvSpPr>
          <p:nvPr>
            <p:ph type="ftr" sz="quarter" idx="11"/>
          </p:nvPr>
        </p:nvSpPr>
        <p:spPr/>
        <p:txBody>
          <a:bodyPr/>
          <a:lstStyle/>
          <a:p>
            <a:r>
              <a:rPr lang="en-US"/>
              <a:t>Copyright © 2015 Symantec Corporation</a:t>
            </a:r>
            <a:endParaRPr lang="en-US" dirty="0"/>
          </a:p>
        </p:txBody>
      </p:sp>
      <p:sp>
        <p:nvSpPr>
          <p:cNvPr id="9" name="Slide Number Placeholder 8"/>
          <p:cNvSpPr>
            <a:spLocks noGrp="1"/>
          </p:cNvSpPr>
          <p:nvPr>
            <p:ph type="sldNum" sz="quarter" idx="12"/>
          </p:nvPr>
        </p:nvSpPr>
        <p:spPr/>
        <p:txBody>
          <a:bodyPr/>
          <a:lstStyle/>
          <a:p>
            <a:pPr algn="l"/>
            <a:fld id="{C1960183-D323-4677-9D78-78D1D39B0029}" type="slidenum">
              <a:rPr lang="en-US" smtClean="0"/>
              <a:pPr algn="l"/>
              <a:t>‹#›</a:t>
            </a:fld>
            <a:endParaRPr lang="en-US"/>
          </a:p>
        </p:txBody>
      </p:sp>
    </p:spTree>
    <p:extLst>
      <p:ext uri="{BB962C8B-B14F-4D97-AF65-F5344CB8AC3E}">
        <p14:creationId xmlns:p14="http://schemas.microsoft.com/office/powerpoint/2010/main" val="985724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83651" y="1052512"/>
            <a:ext cx="249299" cy="5184776"/>
          </a:xfrm>
        </p:spPr>
        <p:txBody>
          <a:bodyPr vert="eaVert" wrap="square">
            <a:spAutoFit/>
          </a:bodyPr>
          <a:lstStyle/>
          <a:p>
            <a:r>
              <a:rPr lang="ko-KR" altLang="en-US"/>
              <a:t>마스터 제목 스타일 편집</a:t>
            </a:r>
            <a:endParaRPr/>
          </a:p>
        </p:txBody>
      </p:sp>
      <p:sp>
        <p:nvSpPr>
          <p:cNvPr id="3" name="Vertical Text Placeholder 2"/>
          <p:cNvSpPr>
            <a:spLocks noGrp="1"/>
          </p:cNvSpPr>
          <p:nvPr>
            <p:ph type="body" orient="vert" idx="1"/>
          </p:nvPr>
        </p:nvSpPr>
        <p:spPr>
          <a:xfrm>
            <a:off x="273050" y="1052512"/>
            <a:ext cx="9000430" cy="5184776"/>
          </a:xfr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dirty="0"/>
          </a:p>
        </p:txBody>
      </p:sp>
      <p:sp>
        <p:nvSpPr>
          <p:cNvPr id="7" name="Date Placeholder 6"/>
          <p:cNvSpPr>
            <a:spLocks noGrp="1"/>
          </p:cNvSpPr>
          <p:nvPr>
            <p:ph type="dt" sz="half" idx="10"/>
          </p:nvPr>
        </p:nvSpPr>
        <p:spPr/>
        <p:txBody>
          <a:bodyPr/>
          <a:lstStyle/>
          <a:p>
            <a:r>
              <a:rPr lang="en-US"/>
              <a:t>Date</a:t>
            </a:r>
          </a:p>
        </p:txBody>
      </p:sp>
      <p:sp>
        <p:nvSpPr>
          <p:cNvPr id="8" name="Footer Placeholder 7"/>
          <p:cNvSpPr>
            <a:spLocks noGrp="1"/>
          </p:cNvSpPr>
          <p:nvPr>
            <p:ph type="ftr" sz="quarter" idx="11"/>
          </p:nvPr>
        </p:nvSpPr>
        <p:spPr/>
        <p:txBody>
          <a:bodyPr/>
          <a:lstStyle/>
          <a:p>
            <a:r>
              <a:rPr lang="en-US"/>
              <a:t>Copyright © 2015 Symantec Corporation</a:t>
            </a:r>
            <a:endParaRPr lang="en-US" dirty="0"/>
          </a:p>
        </p:txBody>
      </p:sp>
      <p:sp>
        <p:nvSpPr>
          <p:cNvPr id="9" name="Slide Number Placeholder 8"/>
          <p:cNvSpPr>
            <a:spLocks noGrp="1"/>
          </p:cNvSpPr>
          <p:nvPr>
            <p:ph type="sldNum" sz="quarter" idx="12"/>
          </p:nvPr>
        </p:nvSpPr>
        <p:spPr/>
        <p:txBody>
          <a:bodyPr/>
          <a:lstStyle/>
          <a:p>
            <a:pPr algn="l"/>
            <a:fld id="{C1960183-D323-4677-9D78-78D1D39B0029}" type="slidenum">
              <a:rPr lang="en-US" smtClean="0"/>
              <a:pPr algn="l"/>
              <a:t>‹#›</a:t>
            </a:fld>
            <a:endParaRPr lang="en-US"/>
          </a:p>
        </p:txBody>
      </p:sp>
    </p:spTree>
    <p:extLst>
      <p:ext uri="{BB962C8B-B14F-4D97-AF65-F5344CB8AC3E}">
        <p14:creationId xmlns:p14="http://schemas.microsoft.com/office/powerpoint/2010/main" val="2316947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제목 및 내용 2">
    <p:spTree>
      <p:nvGrpSpPr>
        <p:cNvPr id="1" name=""/>
        <p:cNvGrpSpPr/>
        <p:nvPr/>
      </p:nvGrpSpPr>
      <p:grpSpPr>
        <a:xfrm>
          <a:off x="0" y="0"/>
          <a:ext cx="0" cy="0"/>
          <a:chOff x="0" y="0"/>
          <a:chExt cx="0" cy="0"/>
        </a:xfrm>
      </p:grpSpPr>
      <p:sp>
        <p:nvSpPr>
          <p:cNvPr id="10" name="Date Placeholder 9"/>
          <p:cNvSpPr>
            <a:spLocks noGrp="1"/>
          </p:cNvSpPr>
          <p:nvPr>
            <p:ph type="dt" sz="half" idx="10"/>
          </p:nvPr>
        </p:nvSpPr>
        <p:spPr/>
        <p:txBody>
          <a:bodyPr/>
          <a:lstStyle/>
          <a:p>
            <a:r>
              <a:rPr lang="en-US"/>
              <a:t>Date</a:t>
            </a:r>
          </a:p>
        </p:txBody>
      </p:sp>
      <p:sp>
        <p:nvSpPr>
          <p:cNvPr id="11" name="Footer Placeholder 10"/>
          <p:cNvSpPr>
            <a:spLocks noGrp="1"/>
          </p:cNvSpPr>
          <p:nvPr>
            <p:ph type="ftr" sz="quarter" idx="11"/>
          </p:nvPr>
        </p:nvSpPr>
        <p:spPr/>
        <p:txBody>
          <a:bodyPr/>
          <a:lstStyle/>
          <a:p>
            <a:r>
              <a:rPr lang="en-US"/>
              <a:t>Copyright © 2015 Symantec Corporation</a:t>
            </a:r>
            <a:endParaRPr lang="en-US" dirty="0"/>
          </a:p>
        </p:txBody>
      </p:sp>
      <p:sp>
        <p:nvSpPr>
          <p:cNvPr id="12" name="Slide Number Placeholder 11"/>
          <p:cNvSpPr>
            <a:spLocks noGrp="1"/>
          </p:cNvSpPr>
          <p:nvPr>
            <p:ph type="sldNum" sz="quarter" idx="12"/>
          </p:nvPr>
        </p:nvSpPr>
        <p:spPr/>
        <p:txBody>
          <a:bodyPr/>
          <a:lstStyle/>
          <a:p>
            <a:pPr algn="l"/>
            <a:fld id="{C1960183-D323-4677-9D78-78D1D39B0029}" type="slidenum">
              <a:rPr lang="en-US" smtClean="0"/>
              <a:pPr algn="l"/>
              <a:t>‹#›</a:t>
            </a:fld>
            <a:endParaRPr lang="en-US"/>
          </a:p>
        </p:txBody>
      </p:sp>
      <p:sp>
        <p:nvSpPr>
          <p:cNvPr id="15" name="Content Placeholder 2"/>
          <p:cNvSpPr>
            <a:spLocks noGrp="1"/>
          </p:cNvSpPr>
          <p:nvPr>
            <p:ph sz="half" idx="13" hasCustomPrompt="1"/>
          </p:nvPr>
        </p:nvSpPr>
        <p:spPr>
          <a:xfrm>
            <a:off x="273049" y="1052513"/>
            <a:ext cx="9359900" cy="553998"/>
          </a:xfrm>
        </p:spPr>
        <p:txBody>
          <a:bodyPr>
            <a:spAutoFit/>
          </a:bodyPr>
          <a:lstStyle>
            <a:lvl1pPr marL="0" indent="0">
              <a:lnSpc>
                <a:spcPct val="100000"/>
              </a:lnSpc>
              <a:buNone/>
              <a:defRPr sz="1200"/>
            </a:lvl1pPr>
            <a:lvl2pPr>
              <a:defRPr sz="1200"/>
            </a:lvl2pPr>
            <a:lvl3pPr>
              <a:defRPr sz="1100"/>
            </a:lvl3pPr>
            <a:lvl4pPr>
              <a:defRPr sz="1050"/>
            </a:lvl4pPr>
            <a:lvl5pPr>
              <a:defRPr sz="1050"/>
            </a:lvl5pPr>
            <a:lvl6pPr>
              <a:defRPr sz="1400"/>
            </a:lvl6pPr>
            <a:lvl7pPr>
              <a:defRPr sz="1400"/>
            </a:lvl7pPr>
            <a:lvl8pPr>
              <a:defRPr sz="1400"/>
            </a:lvl8pPr>
            <a:lvl9pPr>
              <a:defRPr sz="1400"/>
            </a:lvl9pPr>
          </a:lstStyle>
          <a:p>
            <a:pPr lvl="0"/>
            <a:r>
              <a:rPr lang="ko-KR" altLang="en-US" dirty="0"/>
              <a:t>마스터 텍스트 스타일을 편집합니다</a:t>
            </a:r>
            <a:br>
              <a:rPr lang="en-US" altLang="ko-KR" dirty="0"/>
            </a:br>
            <a:br>
              <a:rPr lang="en-US" altLang="ko-KR" dirty="0"/>
            </a:br>
            <a:endParaRPr lang="ko-KR" altLang="en-US"/>
          </a:p>
        </p:txBody>
      </p:sp>
      <p:sp>
        <p:nvSpPr>
          <p:cNvPr id="47" name="Text Placeholder 2"/>
          <p:cNvSpPr>
            <a:spLocks noGrp="1"/>
          </p:cNvSpPr>
          <p:nvPr>
            <p:ph type="body" idx="14"/>
          </p:nvPr>
        </p:nvSpPr>
        <p:spPr>
          <a:xfrm>
            <a:off x="7473280" y="762901"/>
            <a:ext cx="2102105" cy="153888"/>
          </a:xfrm>
        </p:spPr>
        <p:txBody>
          <a:bodyPr wrap="none" lIns="36000" tIns="0" rIns="36000" anchor="b">
            <a:spAutoFit/>
          </a:bodyPr>
          <a:lstStyle>
            <a:lvl1pPr marL="0" indent="0" algn="r">
              <a:spcBef>
                <a:spcPts val="0"/>
              </a:spcBef>
              <a:buNone/>
              <a:defRPr sz="1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a:t>마스터 텍스트 스타일을 편집합니다</a:t>
            </a:r>
          </a:p>
        </p:txBody>
      </p:sp>
      <p:sp>
        <p:nvSpPr>
          <p:cNvPr id="49" name="Title 1"/>
          <p:cNvSpPr>
            <a:spLocks noGrp="1"/>
          </p:cNvSpPr>
          <p:nvPr>
            <p:ph type="title"/>
          </p:nvPr>
        </p:nvSpPr>
        <p:spPr>
          <a:xfrm>
            <a:off x="273050" y="669658"/>
            <a:ext cx="5581229" cy="249299"/>
          </a:xfrm>
        </p:spPr>
        <p:txBody>
          <a:bodyPr/>
          <a:lstStyle/>
          <a:p>
            <a:r>
              <a:rPr lang="ko-KR" altLang="en-US"/>
              <a:t>마스터 제목 스타일 편집</a:t>
            </a:r>
            <a:endParaRPr dirty="0"/>
          </a:p>
        </p:txBody>
      </p:sp>
    </p:spTree>
    <p:extLst>
      <p:ext uri="{BB962C8B-B14F-4D97-AF65-F5344CB8AC3E}">
        <p14:creationId xmlns:p14="http://schemas.microsoft.com/office/powerpoint/2010/main" val="1116504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a:grpSpLocks noChangeAspect="1"/>
          </p:cNvGrpSpPr>
          <p:nvPr userDrawn="1"/>
        </p:nvGrpSpPr>
        <p:grpSpPr>
          <a:xfrm>
            <a:off x="0" y="6324600"/>
            <a:ext cx="9906000" cy="384048"/>
            <a:chOff x="-17145000" y="867841"/>
            <a:chExt cx="29826857" cy="1252731"/>
          </a:xfrm>
        </p:grpSpPr>
        <p:sp>
          <p:nvSpPr>
            <p:cNvPr id="8" name="Rectangle 7"/>
            <p:cNvSpPr/>
            <p:nvPr/>
          </p:nvSpPr>
          <p:spPr bwMode="auto">
            <a:xfrm>
              <a:off x="-17145000" y="867844"/>
              <a:ext cx="29826857" cy="1252728"/>
            </a:xfrm>
            <a:prstGeom prst="rect">
              <a:avLst/>
            </a:prstGeom>
            <a:solidFill>
              <a:srgbClr val="DBE8EE"/>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9" name="Rectangle 13"/>
            <p:cNvSpPr/>
            <p:nvPr/>
          </p:nvSpPr>
          <p:spPr bwMode="auto">
            <a:xfrm>
              <a:off x="3982357" y="867841"/>
              <a:ext cx="8699500" cy="1252728"/>
            </a:xfrm>
            <a:custGeom>
              <a:avLst/>
              <a:gdLst/>
              <a:ahLst/>
              <a:cxnLst/>
              <a:rect l="l" t="t" r="r" b="b"/>
              <a:pathLst>
                <a:path w="2667000" h="384048">
                  <a:moveTo>
                    <a:pt x="1192281" y="0"/>
                  </a:moveTo>
                  <a:lnTo>
                    <a:pt x="1758950" y="0"/>
                  </a:lnTo>
                  <a:lnTo>
                    <a:pt x="1871662" y="0"/>
                  </a:lnTo>
                  <a:lnTo>
                    <a:pt x="1892300" y="0"/>
                  </a:lnTo>
                  <a:lnTo>
                    <a:pt x="2667000" y="0"/>
                  </a:lnTo>
                  <a:lnTo>
                    <a:pt x="2667000" y="384048"/>
                  </a:lnTo>
                  <a:lnTo>
                    <a:pt x="1892300" y="384048"/>
                  </a:lnTo>
                  <a:lnTo>
                    <a:pt x="1758950" y="384048"/>
                  </a:lnTo>
                  <a:lnTo>
                    <a:pt x="679381" y="384048"/>
                  </a:lnTo>
                  <a:lnTo>
                    <a:pt x="654050" y="384048"/>
                  </a:lnTo>
                  <a:lnTo>
                    <a:pt x="0" y="384048"/>
                  </a:lnTo>
                  <a:close/>
                </a:path>
              </a:pathLst>
            </a:custGeom>
            <a:solidFill>
              <a:srgbClr val="A3C9CD">
                <a:alpha val="60000"/>
              </a:srgbClr>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0" name="Parallelogram 9"/>
            <p:cNvSpPr/>
            <p:nvPr/>
          </p:nvSpPr>
          <p:spPr bwMode="auto">
            <a:xfrm flipH="1">
              <a:off x="1667677" y="867841"/>
              <a:ext cx="6105183" cy="1252728"/>
            </a:xfrm>
            <a:prstGeom prst="parallelogram">
              <a:avLst>
                <a:gd name="adj" fmla="val 310451"/>
              </a:avLst>
            </a:prstGeom>
            <a:solidFill>
              <a:srgbClr val="EDF4F7"/>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endParaRPr>
            </a:p>
          </p:txBody>
        </p:sp>
        <p:sp>
          <p:nvSpPr>
            <p:cNvPr id="11" name="Parallelogram 10"/>
            <p:cNvSpPr/>
            <p:nvPr/>
          </p:nvSpPr>
          <p:spPr bwMode="auto">
            <a:xfrm>
              <a:off x="1419113" y="867841"/>
              <a:ext cx="6105183" cy="1252728"/>
            </a:xfrm>
            <a:prstGeom prst="parallelogram">
              <a:avLst>
                <a:gd name="adj" fmla="val 310451"/>
              </a:avLst>
            </a:prstGeom>
            <a:solidFill>
              <a:srgbClr val="EDF4F7"/>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2" name="Parallelogram 8"/>
            <p:cNvSpPr/>
            <p:nvPr/>
          </p:nvSpPr>
          <p:spPr bwMode="auto">
            <a:xfrm>
              <a:off x="3665421" y="1155234"/>
              <a:ext cx="2216076" cy="713825"/>
            </a:xfrm>
            <a:custGeom>
              <a:avLst/>
              <a:gdLst/>
              <a:ahLst/>
              <a:cxnLst/>
              <a:rect l="l" t="t" r="r" b="b"/>
              <a:pathLst>
                <a:path w="679381" h="218837">
                  <a:moveTo>
                    <a:pt x="339690" y="0"/>
                  </a:moveTo>
                  <a:lnTo>
                    <a:pt x="679381" y="109418"/>
                  </a:lnTo>
                  <a:lnTo>
                    <a:pt x="339690" y="218837"/>
                  </a:lnTo>
                  <a:lnTo>
                    <a:pt x="0" y="109418"/>
                  </a:lnTo>
                  <a:close/>
                </a:path>
              </a:pathLst>
            </a:custGeom>
            <a:solidFill>
              <a:srgbClr val="EDF4F7"/>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3" name="Parallelogram 8"/>
            <p:cNvSpPr/>
            <p:nvPr/>
          </p:nvSpPr>
          <p:spPr bwMode="auto">
            <a:xfrm>
              <a:off x="3488189" y="1096267"/>
              <a:ext cx="2216076" cy="713825"/>
            </a:xfrm>
            <a:custGeom>
              <a:avLst/>
              <a:gdLst/>
              <a:ahLst/>
              <a:cxnLst/>
              <a:rect l="l" t="t" r="r" b="b"/>
              <a:pathLst>
                <a:path w="679381" h="218837">
                  <a:moveTo>
                    <a:pt x="339690" y="0"/>
                  </a:moveTo>
                  <a:lnTo>
                    <a:pt x="679381" y="109418"/>
                  </a:lnTo>
                  <a:lnTo>
                    <a:pt x="339690" y="218837"/>
                  </a:lnTo>
                  <a:lnTo>
                    <a:pt x="0" y="109418"/>
                  </a:lnTo>
                  <a:close/>
                </a:path>
              </a:pathLst>
            </a:custGeom>
            <a:solidFill>
              <a:srgbClr val="F6FAFB"/>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4" name="Rectangle 13"/>
            <p:cNvSpPr/>
            <p:nvPr/>
          </p:nvSpPr>
          <p:spPr bwMode="auto">
            <a:xfrm>
              <a:off x="4769572" y="1510087"/>
              <a:ext cx="3003288" cy="610482"/>
            </a:xfrm>
            <a:custGeom>
              <a:avLst/>
              <a:gdLst/>
              <a:ahLst/>
              <a:cxnLst/>
              <a:rect l="l" t="t" r="r" b="b"/>
              <a:pathLst>
                <a:path w="920716" h="187155">
                  <a:moveTo>
                    <a:pt x="339690" y="0"/>
                  </a:moveTo>
                  <a:lnTo>
                    <a:pt x="920716" y="187155"/>
                  </a:lnTo>
                  <a:lnTo>
                    <a:pt x="438045" y="187155"/>
                  </a:lnTo>
                  <a:lnTo>
                    <a:pt x="412714" y="187155"/>
                  </a:lnTo>
                  <a:lnTo>
                    <a:pt x="241335" y="187155"/>
                  </a:lnTo>
                  <a:lnTo>
                    <a:pt x="0" y="109418"/>
                  </a:lnTo>
                  <a:close/>
                </a:path>
              </a:pathLst>
            </a:custGeom>
            <a:solidFill>
              <a:srgbClr val="DDEBED"/>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grpSp>
      <p:grpSp>
        <p:nvGrpSpPr>
          <p:cNvPr id="24" name="Group 23"/>
          <p:cNvGrpSpPr/>
          <p:nvPr userDrawn="1"/>
        </p:nvGrpSpPr>
        <p:grpSpPr>
          <a:xfrm>
            <a:off x="8333151" y="6415778"/>
            <a:ext cx="1104104" cy="201695"/>
            <a:chOff x="7692139" y="6415777"/>
            <a:chExt cx="1019173" cy="201695"/>
          </a:xfrm>
        </p:grpSpPr>
        <p:sp>
          <p:nvSpPr>
            <p:cNvPr id="16" name="Freeform 5"/>
            <p:cNvSpPr>
              <a:spLocks/>
            </p:cNvSpPr>
            <p:nvPr/>
          </p:nvSpPr>
          <p:spPr bwMode="auto">
            <a:xfrm>
              <a:off x="8027048" y="6429152"/>
              <a:ext cx="157022" cy="188320"/>
            </a:xfrm>
            <a:custGeom>
              <a:avLst/>
              <a:gdLst>
                <a:gd name="T0" fmla="*/ 43 w 248"/>
                <a:gd name="T1" fmla="*/ 65 h 295"/>
                <a:gd name="T2" fmla="*/ 64 w 248"/>
                <a:gd name="T3" fmla="*/ 44 h 295"/>
                <a:gd name="T4" fmla="*/ 158 w 248"/>
                <a:gd name="T5" fmla="*/ 44 h 295"/>
                <a:gd name="T6" fmla="*/ 192 w 248"/>
                <a:gd name="T7" fmla="*/ 67 h 295"/>
                <a:gd name="T8" fmla="*/ 171 w 248"/>
                <a:gd name="T9" fmla="*/ 113 h 295"/>
                <a:gd name="T10" fmla="*/ 98 w 248"/>
                <a:gd name="T11" fmla="*/ 140 h 295"/>
                <a:gd name="T12" fmla="*/ 67 w 248"/>
                <a:gd name="T13" fmla="*/ 204 h 295"/>
                <a:gd name="T14" fmla="*/ 94 w 248"/>
                <a:gd name="T15" fmla="*/ 234 h 295"/>
                <a:gd name="T16" fmla="*/ 230 w 248"/>
                <a:gd name="T17" fmla="*/ 295 h 295"/>
                <a:gd name="T18" fmla="*/ 230 w 248"/>
                <a:gd name="T19" fmla="*/ 248 h 295"/>
                <a:gd name="T20" fmla="*/ 111 w 248"/>
                <a:gd name="T21" fmla="*/ 195 h 295"/>
                <a:gd name="T22" fmla="*/ 107 w 248"/>
                <a:gd name="T23" fmla="*/ 190 h 295"/>
                <a:gd name="T24" fmla="*/ 112 w 248"/>
                <a:gd name="T25" fmla="*/ 179 h 295"/>
                <a:gd name="T26" fmla="*/ 186 w 248"/>
                <a:gd name="T27" fmla="*/ 154 h 295"/>
                <a:gd name="T28" fmla="*/ 232 w 248"/>
                <a:gd name="T29" fmla="*/ 51 h 295"/>
                <a:gd name="T30" fmla="*/ 158 w 248"/>
                <a:gd name="T31" fmla="*/ 0 h 295"/>
                <a:gd name="T32" fmla="*/ 64 w 248"/>
                <a:gd name="T33" fmla="*/ 0 h 295"/>
                <a:gd name="T34" fmla="*/ 0 w 248"/>
                <a:gd name="T35" fmla="*/ 65 h 295"/>
                <a:gd name="T36" fmla="*/ 0 w 248"/>
                <a:gd name="T37" fmla="*/ 288 h 295"/>
                <a:gd name="T38" fmla="*/ 43 w 248"/>
                <a:gd name="T39" fmla="*/ 288 h 295"/>
                <a:gd name="T40" fmla="*/ 43 w 248"/>
                <a:gd name="T41" fmla="*/ 6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8" h="295">
                  <a:moveTo>
                    <a:pt x="43" y="65"/>
                  </a:moveTo>
                  <a:cubicBezTo>
                    <a:pt x="43" y="53"/>
                    <a:pt x="52" y="44"/>
                    <a:pt x="64" y="44"/>
                  </a:cubicBezTo>
                  <a:cubicBezTo>
                    <a:pt x="158" y="44"/>
                    <a:pt x="158" y="44"/>
                    <a:pt x="158" y="44"/>
                  </a:cubicBezTo>
                  <a:cubicBezTo>
                    <a:pt x="172" y="44"/>
                    <a:pt x="186" y="52"/>
                    <a:pt x="192" y="67"/>
                  </a:cubicBezTo>
                  <a:cubicBezTo>
                    <a:pt x="199" y="85"/>
                    <a:pt x="189" y="106"/>
                    <a:pt x="171" y="113"/>
                  </a:cubicBezTo>
                  <a:cubicBezTo>
                    <a:pt x="98" y="140"/>
                    <a:pt x="98" y="140"/>
                    <a:pt x="98" y="140"/>
                  </a:cubicBezTo>
                  <a:cubicBezTo>
                    <a:pt x="72" y="149"/>
                    <a:pt x="58" y="178"/>
                    <a:pt x="67" y="204"/>
                  </a:cubicBezTo>
                  <a:cubicBezTo>
                    <a:pt x="72" y="218"/>
                    <a:pt x="82" y="228"/>
                    <a:pt x="94" y="234"/>
                  </a:cubicBezTo>
                  <a:cubicBezTo>
                    <a:pt x="230" y="295"/>
                    <a:pt x="230" y="295"/>
                    <a:pt x="230" y="295"/>
                  </a:cubicBezTo>
                  <a:cubicBezTo>
                    <a:pt x="230" y="248"/>
                    <a:pt x="230" y="248"/>
                    <a:pt x="230" y="248"/>
                  </a:cubicBezTo>
                  <a:cubicBezTo>
                    <a:pt x="111" y="195"/>
                    <a:pt x="111" y="195"/>
                    <a:pt x="111" y="195"/>
                  </a:cubicBezTo>
                  <a:cubicBezTo>
                    <a:pt x="109" y="195"/>
                    <a:pt x="107" y="193"/>
                    <a:pt x="107" y="190"/>
                  </a:cubicBezTo>
                  <a:cubicBezTo>
                    <a:pt x="105" y="186"/>
                    <a:pt x="107" y="181"/>
                    <a:pt x="112" y="179"/>
                  </a:cubicBezTo>
                  <a:cubicBezTo>
                    <a:pt x="186" y="154"/>
                    <a:pt x="186" y="154"/>
                    <a:pt x="186" y="154"/>
                  </a:cubicBezTo>
                  <a:cubicBezTo>
                    <a:pt x="227" y="138"/>
                    <a:pt x="248" y="92"/>
                    <a:pt x="232" y="51"/>
                  </a:cubicBezTo>
                  <a:cubicBezTo>
                    <a:pt x="220" y="20"/>
                    <a:pt x="190" y="0"/>
                    <a:pt x="158" y="0"/>
                  </a:cubicBezTo>
                  <a:cubicBezTo>
                    <a:pt x="64" y="0"/>
                    <a:pt x="64" y="0"/>
                    <a:pt x="64" y="0"/>
                  </a:cubicBezTo>
                  <a:cubicBezTo>
                    <a:pt x="29" y="0"/>
                    <a:pt x="0" y="29"/>
                    <a:pt x="0" y="65"/>
                  </a:cubicBezTo>
                  <a:cubicBezTo>
                    <a:pt x="0" y="288"/>
                    <a:pt x="0" y="288"/>
                    <a:pt x="0" y="288"/>
                  </a:cubicBezTo>
                  <a:cubicBezTo>
                    <a:pt x="43" y="288"/>
                    <a:pt x="43" y="288"/>
                    <a:pt x="43" y="288"/>
                  </a:cubicBezTo>
                  <a:lnTo>
                    <a:pt x="43" y="65"/>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17" name="Rectangle 6"/>
            <p:cNvSpPr>
              <a:spLocks noChangeArrowheads="1"/>
            </p:cNvSpPr>
            <p:nvPr/>
          </p:nvSpPr>
          <p:spPr bwMode="auto">
            <a:xfrm>
              <a:off x="8204935" y="6429152"/>
              <a:ext cx="27018" cy="183773"/>
            </a:xfrm>
            <a:prstGeom prst="rect">
              <a:avLst/>
            </a:pr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18" name="Freeform 7"/>
            <p:cNvSpPr>
              <a:spLocks/>
            </p:cNvSpPr>
            <p:nvPr/>
          </p:nvSpPr>
          <p:spPr bwMode="auto">
            <a:xfrm>
              <a:off x="7692139" y="6429152"/>
              <a:ext cx="163977" cy="183773"/>
            </a:xfrm>
            <a:custGeom>
              <a:avLst/>
              <a:gdLst>
                <a:gd name="T0" fmla="*/ 214 w 259"/>
                <a:gd name="T1" fmla="*/ 0 h 288"/>
                <a:gd name="T2" fmla="*/ 137 w 259"/>
                <a:gd name="T3" fmla="*/ 240 h 288"/>
                <a:gd name="T4" fmla="*/ 130 w 259"/>
                <a:gd name="T5" fmla="*/ 245 h 288"/>
                <a:gd name="T6" fmla="*/ 123 w 259"/>
                <a:gd name="T7" fmla="*/ 240 h 288"/>
                <a:gd name="T8" fmla="*/ 45 w 259"/>
                <a:gd name="T9" fmla="*/ 0 h 288"/>
                <a:gd name="T10" fmla="*/ 0 w 259"/>
                <a:gd name="T11" fmla="*/ 0 h 288"/>
                <a:gd name="T12" fmla="*/ 82 w 259"/>
                <a:gd name="T13" fmla="*/ 254 h 288"/>
                <a:gd name="T14" fmla="*/ 130 w 259"/>
                <a:gd name="T15" fmla="*/ 288 h 288"/>
                <a:gd name="T16" fmla="*/ 178 w 259"/>
                <a:gd name="T17" fmla="*/ 254 h 288"/>
                <a:gd name="T18" fmla="*/ 259 w 259"/>
                <a:gd name="T19" fmla="*/ 0 h 288"/>
                <a:gd name="T20" fmla="*/ 214 w 259"/>
                <a:gd name="T2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214" y="0"/>
                  </a:moveTo>
                  <a:cubicBezTo>
                    <a:pt x="137" y="240"/>
                    <a:pt x="137" y="240"/>
                    <a:pt x="137" y="240"/>
                  </a:cubicBezTo>
                  <a:cubicBezTo>
                    <a:pt x="136" y="243"/>
                    <a:pt x="133" y="245"/>
                    <a:pt x="130" y="245"/>
                  </a:cubicBezTo>
                  <a:cubicBezTo>
                    <a:pt x="127" y="245"/>
                    <a:pt x="124" y="243"/>
                    <a:pt x="123" y="240"/>
                  </a:cubicBezTo>
                  <a:cubicBezTo>
                    <a:pt x="45" y="0"/>
                    <a:pt x="45" y="0"/>
                    <a:pt x="45" y="0"/>
                  </a:cubicBezTo>
                  <a:cubicBezTo>
                    <a:pt x="0" y="0"/>
                    <a:pt x="0" y="0"/>
                    <a:pt x="0" y="0"/>
                  </a:cubicBezTo>
                  <a:cubicBezTo>
                    <a:pt x="82" y="254"/>
                    <a:pt x="82" y="254"/>
                    <a:pt x="82" y="254"/>
                  </a:cubicBezTo>
                  <a:cubicBezTo>
                    <a:pt x="89" y="275"/>
                    <a:pt x="108" y="288"/>
                    <a:pt x="130" y="288"/>
                  </a:cubicBezTo>
                  <a:cubicBezTo>
                    <a:pt x="151" y="288"/>
                    <a:pt x="171" y="275"/>
                    <a:pt x="178" y="254"/>
                  </a:cubicBezTo>
                  <a:cubicBezTo>
                    <a:pt x="259" y="0"/>
                    <a:pt x="259" y="0"/>
                    <a:pt x="259" y="0"/>
                  </a:cubicBezTo>
                  <a:lnTo>
                    <a:pt x="214" y="0"/>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19" name="Freeform 8"/>
            <p:cNvSpPr>
              <a:spLocks/>
            </p:cNvSpPr>
            <p:nvPr/>
          </p:nvSpPr>
          <p:spPr bwMode="auto">
            <a:xfrm>
              <a:off x="8367575" y="6429152"/>
              <a:ext cx="163977" cy="183773"/>
            </a:xfrm>
            <a:custGeom>
              <a:avLst/>
              <a:gdLst>
                <a:gd name="T0" fmla="*/ 46 w 259"/>
                <a:gd name="T1" fmla="*/ 288 h 288"/>
                <a:gd name="T2" fmla="*/ 123 w 259"/>
                <a:gd name="T3" fmla="*/ 49 h 288"/>
                <a:gd name="T4" fmla="*/ 130 w 259"/>
                <a:gd name="T5" fmla="*/ 44 h 288"/>
                <a:gd name="T6" fmla="*/ 137 w 259"/>
                <a:gd name="T7" fmla="*/ 49 h 288"/>
                <a:gd name="T8" fmla="*/ 214 w 259"/>
                <a:gd name="T9" fmla="*/ 288 h 288"/>
                <a:gd name="T10" fmla="*/ 259 w 259"/>
                <a:gd name="T11" fmla="*/ 288 h 288"/>
                <a:gd name="T12" fmla="*/ 178 w 259"/>
                <a:gd name="T13" fmla="*/ 35 h 288"/>
                <a:gd name="T14" fmla="*/ 130 w 259"/>
                <a:gd name="T15" fmla="*/ 0 h 288"/>
                <a:gd name="T16" fmla="*/ 82 w 259"/>
                <a:gd name="T17" fmla="*/ 35 h 288"/>
                <a:gd name="T18" fmla="*/ 0 w 259"/>
                <a:gd name="T19" fmla="*/ 288 h 288"/>
                <a:gd name="T20" fmla="*/ 46 w 259"/>
                <a:gd name="T21"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88">
                  <a:moveTo>
                    <a:pt x="46" y="288"/>
                  </a:moveTo>
                  <a:cubicBezTo>
                    <a:pt x="123" y="49"/>
                    <a:pt x="123" y="49"/>
                    <a:pt x="123" y="49"/>
                  </a:cubicBezTo>
                  <a:cubicBezTo>
                    <a:pt x="124" y="46"/>
                    <a:pt x="127" y="44"/>
                    <a:pt x="130" y="44"/>
                  </a:cubicBezTo>
                  <a:cubicBezTo>
                    <a:pt x="133" y="44"/>
                    <a:pt x="136" y="45"/>
                    <a:pt x="137" y="49"/>
                  </a:cubicBezTo>
                  <a:cubicBezTo>
                    <a:pt x="214" y="288"/>
                    <a:pt x="214" y="288"/>
                    <a:pt x="214" y="288"/>
                  </a:cubicBezTo>
                  <a:cubicBezTo>
                    <a:pt x="259" y="288"/>
                    <a:pt x="259" y="288"/>
                    <a:pt x="259" y="288"/>
                  </a:cubicBezTo>
                  <a:cubicBezTo>
                    <a:pt x="178" y="35"/>
                    <a:pt x="178" y="35"/>
                    <a:pt x="178" y="35"/>
                  </a:cubicBezTo>
                  <a:cubicBezTo>
                    <a:pt x="171" y="14"/>
                    <a:pt x="151" y="0"/>
                    <a:pt x="130" y="0"/>
                  </a:cubicBezTo>
                  <a:cubicBezTo>
                    <a:pt x="108" y="0"/>
                    <a:pt x="89" y="14"/>
                    <a:pt x="82" y="35"/>
                  </a:cubicBezTo>
                  <a:cubicBezTo>
                    <a:pt x="0" y="288"/>
                    <a:pt x="0" y="288"/>
                    <a:pt x="0" y="288"/>
                  </a:cubicBezTo>
                  <a:lnTo>
                    <a:pt x="46" y="288"/>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0" name="Freeform 9"/>
            <p:cNvSpPr>
              <a:spLocks/>
            </p:cNvSpPr>
            <p:nvPr/>
          </p:nvSpPr>
          <p:spPr bwMode="auto">
            <a:xfrm>
              <a:off x="7866816" y="6429152"/>
              <a:ext cx="131610" cy="183773"/>
            </a:xfrm>
            <a:custGeom>
              <a:avLst/>
              <a:gdLst>
                <a:gd name="T0" fmla="*/ 72 w 208"/>
                <a:gd name="T1" fmla="*/ 44 h 288"/>
                <a:gd name="T2" fmla="*/ 208 w 208"/>
                <a:gd name="T3" fmla="*/ 44 h 288"/>
                <a:gd name="T4" fmla="*/ 208 w 208"/>
                <a:gd name="T5" fmla="*/ 0 h 288"/>
                <a:gd name="T6" fmla="*/ 72 w 208"/>
                <a:gd name="T7" fmla="*/ 0 h 288"/>
                <a:gd name="T8" fmla="*/ 0 w 208"/>
                <a:gd name="T9" fmla="*/ 72 h 288"/>
                <a:gd name="T10" fmla="*/ 0 w 208"/>
                <a:gd name="T11" fmla="*/ 216 h 288"/>
                <a:gd name="T12" fmla="*/ 72 w 208"/>
                <a:gd name="T13" fmla="*/ 288 h 288"/>
                <a:gd name="T14" fmla="*/ 208 w 208"/>
                <a:gd name="T15" fmla="*/ 288 h 288"/>
                <a:gd name="T16" fmla="*/ 208 w 208"/>
                <a:gd name="T17" fmla="*/ 245 h 288"/>
                <a:gd name="T18" fmla="*/ 72 w 208"/>
                <a:gd name="T19" fmla="*/ 245 h 288"/>
                <a:gd name="T20" fmla="*/ 43 w 208"/>
                <a:gd name="T21" fmla="*/ 216 h 288"/>
                <a:gd name="T22" fmla="*/ 43 w 208"/>
                <a:gd name="T23" fmla="*/ 166 h 288"/>
                <a:gd name="T24" fmla="*/ 180 w 208"/>
                <a:gd name="T25" fmla="*/ 166 h 288"/>
                <a:gd name="T26" fmla="*/ 180 w 208"/>
                <a:gd name="T27" fmla="*/ 123 h 288"/>
                <a:gd name="T28" fmla="*/ 43 w 208"/>
                <a:gd name="T29" fmla="*/ 123 h 288"/>
                <a:gd name="T30" fmla="*/ 43 w 208"/>
                <a:gd name="T31" fmla="*/ 72 h 288"/>
                <a:gd name="T32" fmla="*/ 72 w 208"/>
                <a:gd name="T33" fmla="*/ 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288">
                  <a:moveTo>
                    <a:pt x="72" y="44"/>
                  </a:moveTo>
                  <a:cubicBezTo>
                    <a:pt x="208" y="44"/>
                    <a:pt x="208" y="44"/>
                    <a:pt x="208" y="44"/>
                  </a:cubicBezTo>
                  <a:cubicBezTo>
                    <a:pt x="208" y="0"/>
                    <a:pt x="208" y="0"/>
                    <a:pt x="208" y="0"/>
                  </a:cubicBezTo>
                  <a:cubicBezTo>
                    <a:pt x="72" y="0"/>
                    <a:pt x="72" y="0"/>
                    <a:pt x="72" y="0"/>
                  </a:cubicBezTo>
                  <a:cubicBezTo>
                    <a:pt x="32" y="0"/>
                    <a:pt x="0" y="33"/>
                    <a:pt x="0" y="72"/>
                  </a:cubicBezTo>
                  <a:cubicBezTo>
                    <a:pt x="0" y="216"/>
                    <a:pt x="0" y="216"/>
                    <a:pt x="0" y="216"/>
                  </a:cubicBezTo>
                  <a:cubicBezTo>
                    <a:pt x="0" y="256"/>
                    <a:pt x="32" y="288"/>
                    <a:pt x="72" y="288"/>
                  </a:cubicBezTo>
                  <a:cubicBezTo>
                    <a:pt x="208" y="288"/>
                    <a:pt x="208" y="288"/>
                    <a:pt x="208" y="288"/>
                  </a:cubicBezTo>
                  <a:cubicBezTo>
                    <a:pt x="208" y="245"/>
                    <a:pt x="208" y="245"/>
                    <a:pt x="208" y="245"/>
                  </a:cubicBezTo>
                  <a:cubicBezTo>
                    <a:pt x="72" y="245"/>
                    <a:pt x="72" y="245"/>
                    <a:pt x="72" y="245"/>
                  </a:cubicBezTo>
                  <a:cubicBezTo>
                    <a:pt x="56" y="245"/>
                    <a:pt x="43" y="232"/>
                    <a:pt x="43" y="216"/>
                  </a:cubicBezTo>
                  <a:cubicBezTo>
                    <a:pt x="43" y="166"/>
                    <a:pt x="43" y="166"/>
                    <a:pt x="43" y="166"/>
                  </a:cubicBezTo>
                  <a:cubicBezTo>
                    <a:pt x="180" y="166"/>
                    <a:pt x="180" y="166"/>
                    <a:pt x="180" y="166"/>
                  </a:cubicBezTo>
                  <a:cubicBezTo>
                    <a:pt x="180" y="123"/>
                    <a:pt x="180" y="123"/>
                    <a:pt x="180" y="123"/>
                  </a:cubicBezTo>
                  <a:cubicBezTo>
                    <a:pt x="43" y="123"/>
                    <a:pt x="43" y="123"/>
                    <a:pt x="43" y="123"/>
                  </a:cubicBezTo>
                  <a:cubicBezTo>
                    <a:pt x="43" y="72"/>
                    <a:pt x="43" y="72"/>
                    <a:pt x="43" y="72"/>
                  </a:cubicBezTo>
                  <a:cubicBezTo>
                    <a:pt x="43" y="56"/>
                    <a:pt x="56" y="44"/>
                    <a:pt x="72" y="44"/>
                  </a:cubicBez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1" name="Freeform 10"/>
            <p:cNvSpPr>
              <a:spLocks/>
            </p:cNvSpPr>
            <p:nvPr/>
          </p:nvSpPr>
          <p:spPr bwMode="auto">
            <a:xfrm>
              <a:off x="8254958" y="6429152"/>
              <a:ext cx="132947" cy="183773"/>
            </a:xfrm>
            <a:custGeom>
              <a:avLst/>
              <a:gdLst>
                <a:gd name="T0" fmla="*/ 497 w 497"/>
                <a:gd name="T1" fmla="*/ 0 h 687"/>
                <a:gd name="T2" fmla="*/ 0 w 497"/>
                <a:gd name="T3" fmla="*/ 0 h 687"/>
                <a:gd name="T4" fmla="*/ 0 w 497"/>
                <a:gd name="T5" fmla="*/ 105 h 687"/>
                <a:gd name="T6" fmla="*/ 198 w 497"/>
                <a:gd name="T7" fmla="*/ 105 h 687"/>
                <a:gd name="T8" fmla="*/ 198 w 497"/>
                <a:gd name="T9" fmla="*/ 687 h 687"/>
                <a:gd name="T10" fmla="*/ 300 w 497"/>
                <a:gd name="T11" fmla="*/ 687 h 687"/>
                <a:gd name="T12" fmla="*/ 300 w 497"/>
                <a:gd name="T13" fmla="*/ 105 h 687"/>
                <a:gd name="T14" fmla="*/ 497 w 497"/>
                <a:gd name="T15" fmla="*/ 105 h 687"/>
                <a:gd name="T16" fmla="*/ 497 w 497"/>
                <a:gd name="T17" fmla="*/ 0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7" h="687">
                  <a:moveTo>
                    <a:pt x="497" y="0"/>
                  </a:moveTo>
                  <a:lnTo>
                    <a:pt x="0" y="0"/>
                  </a:lnTo>
                  <a:lnTo>
                    <a:pt x="0" y="105"/>
                  </a:lnTo>
                  <a:lnTo>
                    <a:pt x="198" y="105"/>
                  </a:lnTo>
                  <a:lnTo>
                    <a:pt x="198" y="687"/>
                  </a:lnTo>
                  <a:lnTo>
                    <a:pt x="300" y="687"/>
                  </a:lnTo>
                  <a:lnTo>
                    <a:pt x="300" y="105"/>
                  </a:lnTo>
                  <a:lnTo>
                    <a:pt x="497" y="105"/>
                  </a:lnTo>
                  <a:lnTo>
                    <a:pt x="497" y="0"/>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2" name="Freeform 11"/>
            <p:cNvSpPr>
              <a:spLocks/>
            </p:cNvSpPr>
            <p:nvPr/>
          </p:nvSpPr>
          <p:spPr bwMode="auto">
            <a:xfrm>
              <a:off x="8535297" y="6429152"/>
              <a:ext cx="150602" cy="183773"/>
            </a:xfrm>
            <a:custGeom>
              <a:avLst/>
              <a:gdLst>
                <a:gd name="T0" fmla="*/ 155 w 238"/>
                <a:gd name="T1" fmla="*/ 288 h 288"/>
                <a:gd name="T2" fmla="*/ 238 w 238"/>
                <a:gd name="T3" fmla="*/ 206 h 288"/>
                <a:gd name="T4" fmla="*/ 155 w 238"/>
                <a:gd name="T5" fmla="*/ 123 h 288"/>
                <a:gd name="T6" fmla="*/ 83 w 238"/>
                <a:gd name="T7" fmla="*/ 123 h 288"/>
                <a:gd name="T8" fmla="*/ 43 w 238"/>
                <a:gd name="T9" fmla="*/ 83 h 288"/>
                <a:gd name="T10" fmla="*/ 83 w 238"/>
                <a:gd name="T11" fmla="*/ 44 h 288"/>
                <a:gd name="T12" fmla="*/ 223 w 238"/>
                <a:gd name="T13" fmla="*/ 44 h 288"/>
                <a:gd name="T14" fmla="*/ 223 w 238"/>
                <a:gd name="T15" fmla="*/ 0 h 288"/>
                <a:gd name="T16" fmla="*/ 83 w 238"/>
                <a:gd name="T17" fmla="*/ 0 h 288"/>
                <a:gd name="T18" fmla="*/ 0 w 238"/>
                <a:gd name="T19" fmla="*/ 83 h 288"/>
                <a:gd name="T20" fmla="*/ 83 w 238"/>
                <a:gd name="T21" fmla="*/ 166 h 288"/>
                <a:gd name="T22" fmla="*/ 155 w 238"/>
                <a:gd name="T23" fmla="*/ 166 h 288"/>
                <a:gd name="T24" fmla="*/ 194 w 238"/>
                <a:gd name="T25" fmla="*/ 206 h 288"/>
                <a:gd name="T26" fmla="*/ 155 w 238"/>
                <a:gd name="T27" fmla="*/ 245 h 288"/>
                <a:gd name="T28" fmla="*/ 14 w 238"/>
                <a:gd name="T29" fmla="*/ 245 h 288"/>
                <a:gd name="T30" fmla="*/ 14 w 238"/>
                <a:gd name="T31" fmla="*/ 288 h 288"/>
                <a:gd name="T32" fmla="*/ 155 w 238"/>
                <a:gd name="T33"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8" h="288">
                  <a:moveTo>
                    <a:pt x="155" y="288"/>
                  </a:moveTo>
                  <a:cubicBezTo>
                    <a:pt x="201" y="288"/>
                    <a:pt x="238" y="251"/>
                    <a:pt x="238" y="206"/>
                  </a:cubicBezTo>
                  <a:cubicBezTo>
                    <a:pt x="238" y="160"/>
                    <a:pt x="201" y="123"/>
                    <a:pt x="155" y="123"/>
                  </a:cubicBezTo>
                  <a:cubicBezTo>
                    <a:pt x="83" y="123"/>
                    <a:pt x="83" y="123"/>
                    <a:pt x="83" y="123"/>
                  </a:cubicBezTo>
                  <a:cubicBezTo>
                    <a:pt x="61" y="123"/>
                    <a:pt x="43" y="105"/>
                    <a:pt x="43" y="83"/>
                  </a:cubicBezTo>
                  <a:cubicBezTo>
                    <a:pt x="43" y="61"/>
                    <a:pt x="61" y="44"/>
                    <a:pt x="83" y="44"/>
                  </a:cubicBezTo>
                  <a:cubicBezTo>
                    <a:pt x="223" y="44"/>
                    <a:pt x="223" y="44"/>
                    <a:pt x="223" y="44"/>
                  </a:cubicBezTo>
                  <a:cubicBezTo>
                    <a:pt x="223" y="0"/>
                    <a:pt x="223" y="0"/>
                    <a:pt x="223" y="0"/>
                  </a:cubicBezTo>
                  <a:cubicBezTo>
                    <a:pt x="83" y="0"/>
                    <a:pt x="83" y="0"/>
                    <a:pt x="83" y="0"/>
                  </a:cubicBezTo>
                  <a:cubicBezTo>
                    <a:pt x="37" y="0"/>
                    <a:pt x="0" y="37"/>
                    <a:pt x="0" y="83"/>
                  </a:cubicBezTo>
                  <a:cubicBezTo>
                    <a:pt x="0" y="129"/>
                    <a:pt x="37" y="166"/>
                    <a:pt x="83" y="166"/>
                  </a:cubicBezTo>
                  <a:cubicBezTo>
                    <a:pt x="155" y="166"/>
                    <a:pt x="155" y="166"/>
                    <a:pt x="155" y="166"/>
                  </a:cubicBezTo>
                  <a:cubicBezTo>
                    <a:pt x="177" y="166"/>
                    <a:pt x="194" y="184"/>
                    <a:pt x="194" y="206"/>
                  </a:cubicBezTo>
                  <a:cubicBezTo>
                    <a:pt x="194" y="227"/>
                    <a:pt x="177" y="245"/>
                    <a:pt x="155" y="245"/>
                  </a:cubicBezTo>
                  <a:cubicBezTo>
                    <a:pt x="14" y="245"/>
                    <a:pt x="14" y="245"/>
                    <a:pt x="14" y="245"/>
                  </a:cubicBezTo>
                  <a:cubicBezTo>
                    <a:pt x="14" y="288"/>
                    <a:pt x="14" y="288"/>
                    <a:pt x="14" y="288"/>
                  </a:cubicBezTo>
                  <a:lnTo>
                    <a:pt x="155" y="288"/>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sp>
          <p:nvSpPr>
            <p:cNvPr id="23" name="Freeform 12"/>
            <p:cNvSpPr>
              <a:spLocks noEditPoints="1"/>
            </p:cNvSpPr>
            <p:nvPr/>
          </p:nvSpPr>
          <p:spPr bwMode="auto">
            <a:xfrm>
              <a:off x="8685899" y="6415777"/>
              <a:ext cx="25413" cy="13375"/>
            </a:xfrm>
            <a:custGeom>
              <a:avLst/>
              <a:gdLst>
                <a:gd name="T0" fmla="*/ 24 w 95"/>
                <a:gd name="T1" fmla="*/ 50 h 50"/>
                <a:gd name="T2" fmla="*/ 14 w 95"/>
                <a:gd name="T3" fmla="*/ 50 h 50"/>
                <a:gd name="T4" fmla="*/ 14 w 95"/>
                <a:gd name="T5" fmla="*/ 9 h 50"/>
                <a:gd name="T6" fmla="*/ 0 w 95"/>
                <a:gd name="T7" fmla="*/ 9 h 50"/>
                <a:gd name="T8" fmla="*/ 0 w 95"/>
                <a:gd name="T9" fmla="*/ 0 h 50"/>
                <a:gd name="T10" fmla="*/ 38 w 95"/>
                <a:gd name="T11" fmla="*/ 0 h 50"/>
                <a:gd name="T12" fmla="*/ 38 w 95"/>
                <a:gd name="T13" fmla="*/ 9 h 50"/>
                <a:gd name="T14" fmla="*/ 24 w 95"/>
                <a:gd name="T15" fmla="*/ 9 h 50"/>
                <a:gd name="T16" fmla="*/ 24 w 95"/>
                <a:gd name="T17" fmla="*/ 50 h 50"/>
                <a:gd name="T18" fmla="*/ 69 w 95"/>
                <a:gd name="T19" fmla="*/ 38 h 50"/>
                <a:gd name="T20" fmla="*/ 73 w 95"/>
                <a:gd name="T21" fmla="*/ 28 h 50"/>
                <a:gd name="T22" fmla="*/ 85 w 95"/>
                <a:gd name="T23" fmla="*/ 0 h 50"/>
                <a:gd name="T24" fmla="*/ 95 w 95"/>
                <a:gd name="T25" fmla="*/ 0 h 50"/>
                <a:gd name="T26" fmla="*/ 95 w 95"/>
                <a:gd name="T27" fmla="*/ 50 h 50"/>
                <a:gd name="T28" fmla="*/ 85 w 95"/>
                <a:gd name="T29" fmla="*/ 50 h 50"/>
                <a:gd name="T30" fmla="*/ 85 w 95"/>
                <a:gd name="T31" fmla="*/ 26 h 50"/>
                <a:gd name="T32" fmla="*/ 85 w 95"/>
                <a:gd name="T33" fmla="*/ 16 h 50"/>
                <a:gd name="T34" fmla="*/ 83 w 95"/>
                <a:gd name="T35" fmla="*/ 23 h 50"/>
                <a:gd name="T36" fmla="*/ 73 w 95"/>
                <a:gd name="T37" fmla="*/ 50 h 50"/>
                <a:gd name="T38" fmla="*/ 66 w 95"/>
                <a:gd name="T39" fmla="*/ 50 h 50"/>
                <a:gd name="T40" fmla="*/ 57 w 95"/>
                <a:gd name="T41" fmla="*/ 23 h 50"/>
                <a:gd name="T42" fmla="*/ 54 w 95"/>
                <a:gd name="T43" fmla="*/ 16 h 50"/>
                <a:gd name="T44" fmla="*/ 54 w 95"/>
                <a:gd name="T45" fmla="*/ 26 h 50"/>
                <a:gd name="T46" fmla="*/ 54 w 95"/>
                <a:gd name="T47" fmla="*/ 50 h 50"/>
                <a:gd name="T48" fmla="*/ 45 w 95"/>
                <a:gd name="T49" fmla="*/ 50 h 50"/>
                <a:gd name="T50" fmla="*/ 45 w 95"/>
                <a:gd name="T51" fmla="*/ 0 h 50"/>
                <a:gd name="T52" fmla="*/ 54 w 95"/>
                <a:gd name="T53" fmla="*/ 0 h 50"/>
                <a:gd name="T54" fmla="*/ 66 w 95"/>
                <a:gd name="T55" fmla="*/ 28 h 50"/>
                <a:gd name="T56" fmla="*/ 69 w 95"/>
                <a:gd name="T57"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5" h="50">
                  <a:moveTo>
                    <a:pt x="24" y="50"/>
                  </a:moveTo>
                  <a:lnTo>
                    <a:pt x="14" y="50"/>
                  </a:lnTo>
                  <a:lnTo>
                    <a:pt x="14" y="9"/>
                  </a:lnTo>
                  <a:lnTo>
                    <a:pt x="0" y="9"/>
                  </a:lnTo>
                  <a:lnTo>
                    <a:pt x="0" y="0"/>
                  </a:lnTo>
                  <a:lnTo>
                    <a:pt x="38" y="0"/>
                  </a:lnTo>
                  <a:lnTo>
                    <a:pt x="38" y="9"/>
                  </a:lnTo>
                  <a:lnTo>
                    <a:pt x="24" y="9"/>
                  </a:lnTo>
                  <a:lnTo>
                    <a:pt x="24" y="50"/>
                  </a:lnTo>
                  <a:close/>
                  <a:moveTo>
                    <a:pt x="69" y="38"/>
                  </a:moveTo>
                  <a:lnTo>
                    <a:pt x="73" y="28"/>
                  </a:lnTo>
                  <a:lnTo>
                    <a:pt x="85" y="0"/>
                  </a:lnTo>
                  <a:lnTo>
                    <a:pt x="95" y="0"/>
                  </a:lnTo>
                  <a:lnTo>
                    <a:pt x="95" y="50"/>
                  </a:lnTo>
                  <a:lnTo>
                    <a:pt x="85" y="50"/>
                  </a:lnTo>
                  <a:lnTo>
                    <a:pt x="85" y="26"/>
                  </a:lnTo>
                  <a:lnTo>
                    <a:pt x="85" y="16"/>
                  </a:lnTo>
                  <a:lnTo>
                    <a:pt x="83" y="23"/>
                  </a:lnTo>
                  <a:lnTo>
                    <a:pt x="73" y="50"/>
                  </a:lnTo>
                  <a:lnTo>
                    <a:pt x="66" y="50"/>
                  </a:lnTo>
                  <a:lnTo>
                    <a:pt x="57" y="23"/>
                  </a:lnTo>
                  <a:lnTo>
                    <a:pt x="54" y="16"/>
                  </a:lnTo>
                  <a:lnTo>
                    <a:pt x="54" y="26"/>
                  </a:lnTo>
                  <a:lnTo>
                    <a:pt x="54" y="50"/>
                  </a:lnTo>
                  <a:lnTo>
                    <a:pt x="45" y="50"/>
                  </a:lnTo>
                  <a:lnTo>
                    <a:pt x="45" y="0"/>
                  </a:lnTo>
                  <a:lnTo>
                    <a:pt x="54" y="0"/>
                  </a:lnTo>
                  <a:lnTo>
                    <a:pt x="66" y="28"/>
                  </a:lnTo>
                  <a:lnTo>
                    <a:pt x="69" y="38"/>
                  </a:lnTo>
                  <a:close/>
                </a:path>
              </a:pathLst>
            </a:custGeom>
            <a:solidFill>
              <a:srgbClr val="B1181E"/>
            </a:solidFill>
            <a:ln>
              <a:noFill/>
            </a:ln>
            <a:extLst/>
          </p:spPr>
          <p:txBody>
            <a:bodyPr vert="horz" wrap="square" lIns="91440" tIns="45720" rIns="91440" bIns="45720" numCol="1" anchor="t" anchorCtr="0" compatLnSpc="1">
              <a:prstTxWarp prst="textNoShape">
                <a:avLst/>
              </a:prstTxWarp>
            </a:bodyPr>
            <a:lstStyle/>
            <a:p>
              <a:endParaRPr sz="1800"/>
            </a:p>
          </p:txBody>
        </p:sp>
      </p:grpSp>
      <p:sp>
        <p:nvSpPr>
          <p:cNvPr id="2" name="Title Placeholder 1"/>
          <p:cNvSpPr>
            <a:spLocks noGrp="1"/>
          </p:cNvSpPr>
          <p:nvPr userDrawn="1">
            <p:ph type="title"/>
          </p:nvPr>
        </p:nvSpPr>
        <p:spPr>
          <a:xfrm>
            <a:off x="273050" y="669658"/>
            <a:ext cx="5581229" cy="249299"/>
          </a:xfrm>
          <a:prstGeom prst="rect">
            <a:avLst/>
          </a:prstGeom>
        </p:spPr>
        <p:txBody>
          <a:bodyPr vert="horz" wrap="square" lIns="0" tIns="0" rIns="0" bIns="0" rtlCol="0" anchor="b">
            <a:noAutofit/>
          </a:bodyPr>
          <a:lstStyle/>
          <a:p>
            <a:r>
              <a:rPr lang="ko-KR" altLang="en-US" dirty="0"/>
              <a:t>마스터 제목 스타일 편집</a:t>
            </a:r>
            <a:endParaRPr dirty="0"/>
          </a:p>
        </p:txBody>
      </p:sp>
      <p:sp>
        <p:nvSpPr>
          <p:cNvPr id="3" name="Text Placeholder 2"/>
          <p:cNvSpPr>
            <a:spLocks noGrp="1"/>
          </p:cNvSpPr>
          <p:nvPr userDrawn="1">
            <p:ph type="body" idx="1"/>
          </p:nvPr>
        </p:nvSpPr>
        <p:spPr>
          <a:xfrm>
            <a:off x="273051" y="1054061"/>
            <a:ext cx="9359899" cy="5193433"/>
          </a:xfrm>
          <a:prstGeom prst="rect">
            <a:avLst/>
          </a:prstGeom>
        </p:spPr>
        <p:txBody>
          <a:bodyPr vert="horz" lIns="0" tIns="0" rIns="0" bIns="0" rtlCol="0">
            <a:normAutofit/>
          </a:bodyPr>
          <a:lstStyle/>
          <a:p>
            <a:pPr lvl="0"/>
            <a:r>
              <a:rPr lang="ko-KR" altLang="en-US" dirty="0"/>
              <a:t>마스터 텍스트 스타일을 편집합니다</a:t>
            </a:r>
          </a:p>
          <a:p>
            <a:pPr lvl="1"/>
            <a:r>
              <a:rPr lang="ko-KR" altLang="en-US" dirty="0"/>
              <a:t>둘째 수준</a:t>
            </a:r>
          </a:p>
          <a:p>
            <a:pPr lvl="2"/>
            <a:r>
              <a:rPr lang="ko-KR" altLang="en-US" dirty="0"/>
              <a:t>셋째 수준</a:t>
            </a:r>
          </a:p>
          <a:p>
            <a:pPr lvl="3"/>
            <a:r>
              <a:rPr lang="ko-KR" altLang="en-US" dirty="0"/>
              <a:t>넷째 수준</a:t>
            </a:r>
          </a:p>
          <a:p>
            <a:pPr lvl="4"/>
            <a:r>
              <a:rPr lang="ko-KR" altLang="en-US" dirty="0"/>
              <a:t>다섯째 수준</a:t>
            </a:r>
            <a:endParaRPr dirty="0"/>
          </a:p>
        </p:txBody>
      </p:sp>
      <p:sp>
        <p:nvSpPr>
          <p:cNvPr id="4" name="Date Placeholder 3"/>
          <p:cNvSpPr>
            <a:spLocks noGrp="1"/>
          </p:cNvSpPr>
          <p:nvPr userDrawn="1">
            <p:ph type="dt" sz="half" idx="2"/>
          </p:nvPr>
        </p:nvSpPr>
        <p:spPr>
          <a:xfrm>
            <a:off x="3587485" y="6425184"/>
            <a:ext cx="1155700" cy="182880"/>
          </a:xfrm>
          <a:prstGeom prst="rect">
            <a:avLst/>
          </a:prstGeom>
        </p:spPr>
        <p:txBody>
          <a:bodyPr vert="horz" lIns="0" tIns="0" rIns="0" bIns="0" rtlCol="0" anchor="ctr"/>
          <a:lstStyle>
            <a:lvl1pPr algn="l">
              <a:defRPr sz="1000">
                <a:solidFill>
                  <a:schemeClr val="tx1">
                    <a:lumMod val="60000"/>
                    <a:lumOff val="40000"/>
                  </a:schemeClr>
                </a:solidFill>
              </a:defRPr>
            </a:lvl1pPr>
          </a:lstStyle>
          <a:p>
            <a:r>
              <a:rPr lang="en-US"/>
              <a:t>Date</a:t>
            </a:r>
            <a:endParaRPr/>
          </a:p>
        </p:txBody>
      </p:sp>
      <p:sp>
        <p:nvSpPr>
          <p:cNvPr id="5" name="Footer Placeholder 4"/>
          <p:cNvSpPr>
            <a:spLocks noGrp="1"/>
          </p:cNvSpPr>
          <p:nvPr userDrawn="1">
            <p:ph type="ftr" sz="quarter" idx="3"/>
          </p:nvPr>
        </p:nvSpPr>
        <p:spPr>
          <a:xfrm>
            <a:off x="908051" y="6425184"/>
            <a:ext cx="2593446" cy="182880"/>
          </a:xfrm>
          <a:prstGeom prst="rect">
            <a:avLst/>
          </a:prstGeom>
        </p:spPr>
        <p:txBody>
          <a:bodyPr vert="horz" lIns="0" tIns="0" rIns="0" bIns="0" rtlCol="0" anchor="ctr"/>
          <a:lstStyle>
            <a:lvl1pPr algn="l">
              <a:defRPr sz="1000">
                <a:solidFill>
                  <a:schemeClr val="tx1">
                    <a:lumMod val="60000"/>
                    <a:lumOff val="40000"/>
                  </a:schemeClr>
                </a:solidFill>
              </a:defRPr>
            </a:lvl1pPr>
          </a:lstStyle>
          <a:p>
            <a:r>
              <a:rPr dirty="0"/>
              <a:t>Copyright © 2015 Symantec Corporation</a:t>
            </a:r>
          </a:p>
        </p:txBody>
      </p:sp>
      <p:sp>
        <p:nvSpPr>
          <p:cNvPr id="6" name="Slide Number Placeholder 5"/>
          <p:cNvSpPr>
            <a:spLocks noGrp="1"/>
          </p:cNvSpPr>
          <p:nvPr userDrawn="1">
            <p:ph type="sldNum" sz="quarter" idx="4"/>
          </p:nvPr>
        </p:nvSpPr>
        <p:spPr>
          <a:xfrm>
            <a:off x="495300" y="6425184"/>
            <a:ext cx="330200" cy="182880"/>
          </a:xfrm>
          <a:prstGeom prst="rect">
            <a:avLst/>
          </a:prstGeom>
        </p:spPr>
        <p:txBody>
          <a:bodyPr vert="horz" lIns="0" tIns="0" rIns="0" bIns="0" rtlCol="0" anchor="ctr"/>
          <a:lstStyle>
            <a:lvl1pPr algn="r">
              <a:defRPr sz="1000">
                <a:solidFill>
                  <a:schemeClr val="tx1">
                    <a:lumMod val="60000"/>
                    <a:lumOff val="40000"/>
                  </a:schemeClr>
                </a:solidFill>
              </a:defRPr>
            </a:lvl1pPr>
          </a:lstStyle>
          <a:p>
            <a:pPr algn="l"/>
            <a:fld id="{C1960183-D323-4677-9D78-78D1D39B0029}" type="slidenum">
              <a:rPr/>
              <a:pPr algn="l"/>
              <a:t>‹#›</a:t>
            </a:fld>
            <a:endParaRPr/>
          </a:p>
        </p:txBody>
      </p:sp>
      <p:sp>
        <p:nvSpPr>
          <p:cNvPr id="28" name="Rectangle 102"/>
          <p:cNvSpPr/>
          <p:nvPr userDrawn="1"/>
        </p:nvSpPr>
        <p:spPr bwMode="auto">
          <a:xfrm>
            <a:off x="273051" y="140103"/>
            <a:ext cx="2267442" cy="350264"/>
          </a:xfrm>
          <a:prstGeom prst="rect">
            <a:avLst/>
          </a:prstGeom>
          <a:gradFill flip="none" rotWithShape="1">
            <a:gsLst>
              <a:gs pos="0">
                <a:schemeClr val="bg1"/>
              </a:gs>
              <a:gs pos="97000">
                <a:schemeClr val="bg1">
                  <a:lumMod val="50000"/>
                </a:schemeClr>
              </a:gs>
            </a:gsLst>
            <a:path path="circle">
              <a:fillToRect l="50000" t="50000" r="50000" b="50000"/>
            </a:path>
            <a:tileRect/>
          </a:gradFill>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r>
              <a:rPr kumimoji="0" lang="en-US" altLang="ko-KR" sz="1800" i="0" u="none" strike="noStrike" cap="none" normalizeH="0" baseline="0" dirty="0">
                <a:ln>
                  <a:noFill/>
                </a:ln>
                <a:solidFill>
                  <a:schemeClr val="tx1"/>
                </a:solidFill>
                <a:effectLst/>
                <a:latin typeface="+mn-lt"/>
                <a:ea typeface="+mn-ea"/>
              </a:rPr>
              <a:t>Customer Logo</a:t>
            </a:r>
            <a:endParaRPr kumimoji="0" lang="ko-KR" altLang="en-US" sz="1800" i="0" u="none" strike="noStrike" cap="none" normalizeH="0" baseline="0" dirty="0" err="1">
              <a:ln>
                <a:noFill/>
              </a:ln>
              <a:solidFill>
                <a:schemeClr val="tx1"/>
              </a:solidFill>
              <a:effectLst/>
              <a:latin typeface="+mn-lt"/>
              <a:ea typeface="+mn-ea"/>
            </a:endParaRPr>
          </a:p>
        </p:txBody>
      </p:sp>
      <p:sp>
        <p:nvSpPr>
          <p:cNvPr id="27" name="Rectangle 5"/>
          <p:cNvSpPr/>
          <p:nvPr userDrawn="1"/>
        </p:nvSpPr>
        <p:spPr bwMode="auto">
          <a:xfrm>
            <a:off x="273051" y="927276"/>
            <a:ext cx="9359898" cy="18000"/>
          </a:xfrm>
          <a:prstGeom prst="rect">
            <a:avLst/>
          </a:prstGeom>
          <a:solidFill>
            <a:srgbClr val="C4484D"/>
          </a:solidFill>
          <a:ln>
            <a:no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ko-KR" altLang="en-US" sz="2400" i="0" u="none" strike="noStrike" cap="none" normalizeH="0" baseline="0" dirty="0" err="1">
              <a:ln>
                <a:noFill/>
              </a:ln>
              <a:solidFill>
                <a:schemeClr val="bg1"/>
              </a:solidFill>
              <a:effectLst/>
              <a:latin typeface="+mn-lt"/>
              <a:ea typeface="+mn-ea"/>
            </a:endParaRPr>
          </a:p>
        </p:txBody>
      </p:sp>
      <p:sp>
        <p:nvSpPr>
          <p:cNvPr id="94" name="자유형 93"/>
          <p:cNvSpPr/>
          <p:nvPr userDrawn="1"/>
        </p:nvSpPr>
        <p:spPr bwMode="auto">
          <a:xfrm>
            <a:off x="5854279" y="-3380"/>
            <a:ext cx="3781229" cy="930390"/>
          </a:xfrm>
          <a:custGeom>
            <a:avLst/>
            <a:gdLst>
              <a:gd name="connsiteX0" fmla="*/ 0 w 2788444"/>
              <a:gd name="connsiteY0" fmla="*/ 319087 h 319087"/>
              <a:gd name="connsiteX1" fmla="*/ 1076325 w 2788444"/>
              <a:gd name="connsiteY1" fmla="*/ 0 h 319087"/>
              <a:gd name="connsiteX2" fmla="*/ 2788444 w 2788444"/>
              <a:gd name="connsiteY2" fmla="*/ 0 h 319087"/>
              <a:gd name="connsiteX3" fmla="*/ 2788444 w 2788444"/>
              <a:gd name="connsiteY3" fmla="*/ 319087 h 319087"/>
              <a:gd name="connsiteX4" fmla="*/ 2759869 w 2788444"/>
              <a:gd name="connsiteY4" fmla="*/ 316706 h 319087"/>
              <a:gd name="connsiteX5" fmla="*/ 0 w 2788444"/>
              <a:gd name="connsiteY5" fmla="*/ 319087 h 319087"/>
              <a:gd name="connsiteX0" fmla="*/ 0 w 2788444"/>
              <a:gd name="connsiteY0" fmla="*/ 319087 h 319087"/>
              <a:gd name="connsiteX1" fmla="*/ 1076325 w 2788444"/>
              <a:gd name="connsiteY1" fmla="*/ 0 h 319087"/>
              <a:gd name="connsiteX2" fmla="*/ 2788444 w 2788444"/>
              <a:gd name="connsiteY2" fmla="*/ 0 h 319087"/>
              <a:gd name="connsiteX3" fmla="*/ 2788444 w 2788444"/>
              <a:gd name="connsiteY3" fmla="*/ 316706 h 319087"/>
              <a:gd name="connsiteX4" fmla="*/ 2759869 w 2788444"/>
              <a:gd name="connsiteY4" fmla="*/ 316706 h 319087"/>
              <a:gd name="connsiteX5" fmla="*/ 0 w 2788444"/>
              <a:gd name="connsiteY5" fmla="*/ 319087 h 319087"/>
              <a:gd name="connsiteX0" fmla="*/ 0 w 2788444"/>
              <a:gd name="connsiteY0" fmla="*/ 319087 h 319087"/>
              <a:gd name="connsiteX1" fmla="*/ 1076325 w 2788444"/>
              <a:gd name="connsiteY1" fmla="*/ 0 h 319087"/>
              <a:gd name="connsiteX2" fmla="*/ 2788444 w 2788444"/>
              <a:gd name="connsiteY2" fmla="*/ 0 h 319087"/>
              <a:gd name="connsiteX3" fmla="*/ 2788444 w 2788444"/>
              <a:gd name="connsiteY3" fmla="*/ 316706 h 319087"/>
              <a:gd name="connsiteX4" fmla="*/ 0 w 2788444"/>
              <a:gd name="connsiteY4" fmla="*/ 319087 h 319087"/>
              <a:gd name="connsiteX0" fmla="*/ 0 w 3579019"/>
              <a:gd name="connsiteY0" fmla="*/ 319087 h 319087"/>
              <a:gd name="connsiteX1" fmla="*/ 1076325 w 3579019"/>
              <a:gd name="connsiteY1" fmla="*/ 0 h 319087"/>
              <a:gd name="connsiteX2" fmla="*/ 3579019 w 3579019"/>
              <a:gd name="connsiteY2" fmla="*/ 0 h 319087"/>
              <a:gd name="connsiteX3" fmla="*/ 2788444 w 3579019"/>
              <a:gd name="connsiteY3" fmla="*/ 316706 h 319087"/>
              <a:gd name="connsiteX4" fmla="*/ 0 w 3579019"/>
              <a:gd name="connsiteY4" fmla="*/ 319087 h 319087"/>
              <a:gd name="connsiteX0" fmla="*/ 0 w 3579019"/>
              <a:gd name="connsiteY0" fmla="*/ 319087 h 319087"/>
              <a:gd name="connsiteX1" fmla="*/ 1076325 w 3579019"/>
              <a:gd name="connsiteY1" fmla="*/ 0 h 319087"/>
              <a:gd name="connsiteX2" fmla="*/ 3579019 w 3579019"/>
              <a:gd name="connsiteY2" fmla="*/ 0 h 319087"/>
              <a:gd name="connsiteX3" fmla="*/ 3579019 w 3579019"/>
              <a:gd name="connsiteY3" fmla="*/ 319087 h 319087"/>
              <a:gd name="connsiteX4" fmla="*/ 0 w 3579019"/>
              <a:gd name="connsiteY4" fmla="*/ 319087 h 319087"/>
              <a:gd name="connsiteX0" fmla="*/ 0 w 3579019"/>
              <a:gd name="connsiteY0" fmla="*/ 319087 h 319087"/>
              <a:gd name="connsiteX1" fmla="*/ 1076325 w 3579019"/>
              <a:gd name="connsiteY1" fmla="*/ 0 h 319087"/>
              <a:gd name="connsiteX2" fmla="*/ 3579019 w 3579019"/>
              <a:gd name="connsiteY2" fmla="*/ 0 h 319087"/>
              <a:gd name="connsiteX3" fmla="*/ 3579019 w 3579019"/>
              <a:gd name="connsiteY3" fmla="*/ 319087 h 319087"/>
              <a:gd name="connsiteX4" fmla="*/ 0 w 3579019"/>
              <a:gd name="connsiteY4" fmla="*/ 319087 h 319087"/>
              <a:gd name="connsiteX0" fmla="*/ 0 w 4689417"/>
              <a:gd name="connsiteY0" fmla="*/ 319087 h 319087"/>
              <a:gd name="connsiteX1" fmla="*/ 1076325 w 4689417"/>
              <a:gd name="connsiteY1" fmla="*/ 0 h 319087"/>
              <a:gd name="connsiteX2" fmla="*/ 3579019 w 4689417"/>
              <a:gd name="connsiteY2" fmla="*/ 0 h 319087"/>
              <a:gd name="connsiteX3" fmla="*/ 4689417 w 4689417"/>
              <a:gd name="connsiteY3" fmla="*/ 319087 h 319087"/>
              <a:gd name="connsiteX4" fmla="*/ 0 w 4689417"/>
              <a:gd name="connsiteY4" fmla="*/ 319087 h 319087"/>
              <a:gd name="connsiteX0" fmla="*/ 0 w 4689417"/>
              <a:gd name="connsiteY0" fmla="*/ 1153855 h 1153855"/>
              <a:gd name="connsiteX1" fmla="*/ 1076325 w 4689417"/>
              <a:gd name="connsiteY1" fmla="*/ 834768 h 1153855"/>
              <a:gd name="connsiteX2" fmla="*/ 4689417 w 4689417"/>
              <a:gd name="connsiteY2" fmla="*/ 0 h 1153855"/>
              <a:gd name="connsiteX3" fmla="*/ 4689417 w 4689417"/>
              <a:gd name="connsiteY3" fmla="*/ 1153855 h 1153855"/>
              <a:gd name="connsiteX4" fmla="*/ 0 w 4689417"/>
              <a:gd name="connsiteY4" fmla="*/ 1153855 h 1153855"/>
              <a:gd name="connsiteX0" fmla="*/ 0 w 4689417"/>
              <a:gd name="connsiteY0" fmla="*/ 1153855 h 1153855"/>
              <a:gd name="connsiteX1" fmla="*/ 3868071 w 4689417"/>
              <a:gd name="connsiteY1" fmla="*/ 7875 h 1153855"/>
              <a:gd name="connsiteX2" fmla="*/ 4689417 w 4689417"/>
              <a:gd name="connsiteY2" fmla="*/ 0 h 1153855"/>
              <a:gd name="connsiteX3" fmla="*/ 4689417 w 4689417"/>
              <a:gd name="connsiteY3" fmla="*/ 1153855 h 1153855"/>
              <a:gd name="connsiteX4" fmla="*/ 0 w 4689417"/>
              <a:gd name="connsiteY4" fmla="*/ 1153855 h 1153855"/>
              <a:gd name="connsiteX0" fmla="*/ 0 w 4689417"/>
              <a:gd name="connsiteY0" fmla="*/ 1153855 h 1153855"/>
              <a:gd name="connsiteX1" fmla="*/ 3875946 w 4689417"/>
              <a:gd name="connsiteY1" fmla="*/ 7875 h 1153855"/>
              <a:gd name="connsiteX2" fmla="*/ 4689417 w 4689417"/>
              <a:gd name="connsiteY2" fmla="*/ 0 h 1153855"/>
              <a:gd name="connsiteX3" fmla="*/ 4689417 w 4689417"/>
              <a:gd name="connsiteY3" fmla="*/ 1153855 h 1153855"/>
              <a:gd name="connsiteX4" fmla="*/ 0 w 4689417"/>
              <a:gd name="connsiteY4" fmla="*/ 1153855 h 1153855"/>
              <a:gd name="connsiteX0" fmla="*/ 0 w 4689417"/>
              <a:gd name="connsiteY0" fmla="*/ 1153855 h 1153855"/>
              <a:gd name="connsiteX1" fmla="*/ 3887759 w 4689417"/>
              <a:gd name="connsiteY1" fmla="*/ 3938 h 1153855"/>
              <a:gd name="connsiteX2" fmla="*/ 4689417 w 4689417"/>
              <a:gd name="connsiteY2" fmla="*/ 0 h 1153855"/>
              <a:gd name="connsiteX3" fmla="*/ 4689417 w 4689417"/>
              <a:gd name="connsiteY3" fmla="*/ 1153855 h 1153855"/>
              <a:gd name="connsiteX4" fmla="*/ 0 w 4689417"/>
              <a:gd name="connsiteY4" fmla="*/ 1153855 h 11538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89417" h="1153855">
                <a:moveTo>
                  <a:pt x="0" y="1153855"/>
                </a:moveTo>
                <a:lnTo>
                  <a:pt x="3887759" y="3938"/>
                </a:lnTo>
                <a:lnTo>
                  <a:pt x="4689417" y="0"/>
                </a:lnTo>
                <a:lnTo>
                  <a:pt x="4689417" y="1153855"/>
                </a:lnTo>
                <a:lnTo>
                  <a:pt x="0" y="1153855"/>
                </a:lnTo>
                <a:close/>
              </a:path>
            </a:pathLst>
          </a:custGeom>
          <a:solidFill>
            <a:srgbClr val="DBE8EE"/>
          </a:solidFill>
          <a:ln w="1270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sp>
        <p:nvSpPr>
          <p:cNvPr id="95" name="Right Triangle 97"/>
          <p:cNvSpPr/>
          <p:nvPr userDrawn="1"/>
        </p:nvSpPr>
        <p:spPr bwMode="auto">
          <a:xfrm>
            <a:off x="5847019" y="677044"/>
            <a:ext cx="1685840" cy="250231"/>
          </a:xfrm>
          <a:custGeom>
            <a:avLst/>
            <a:gdLst/>
            <a:ahLst/>
            <a:cxnLst/>
            <a:rect l="l" t="t" r="r" b="b"/>
            <a:pathLst>
              <a:path w="4465117" h="717991">
                <a:moveTo>
                  <a:pt x="2232559" y="0"/>
                </a:moveTo>
                <a:lnTo>
                  <a:pt x="4465117" y="717991"/>
                </a:lnTo>
                <a:lnTo>
                  <a:pt x="0" y="717991"/>
                </a:lnTo>
                <a:close/>
              </a:path>
            </a:pathLst>
          </a:custGeom>
          <a:solidFill>
            <a:srgbClr val="E9F2F5"/>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96" name="자유형 95"/>
          <p:cNvSpPr/>
          <p:nvPr userDrawn="1"/>
        </p:nvSpPr>
        <p:spPr bwMode="auto">
          <a:xfrm>
            <a:off x="6487266" y="663960"/>
            <a:ext cx="1609027" cy="255370"/>
          </a:xfrm>
          <a:custGeom>
            <a:avLst/>
            <a:gdLst>
              <a:gd name="connsiteX0" fmla="*/ 0 w 1995488"/>
              <a:gd name="connsiteY0" fmla="*/ 316706 h 316706"/>
              <a:gd name="connsiteX1" fmla="*/ 1081088 w 1995488"/>
              <a:gd name="connsiteY1" fmla="*/ 0 h 316706"/>
              <a:gd name="connsiteX2" fmla="*/ 1995488 w 1995488"/>
              <a:gd name="connsiteY2" fmla="*/ 166688 h 316706"/>
              <a:gd name="connsiteX3" fmla="*/ 1974056 w 1995488"/>
              <a:gd name="connsiteY3" fmla="*/ 164306 h 316706"/>
              <a:gd name="connsiteX4" fmla="*/ 1947863 w 1995488"/>
              <a:gd name="connsiteY4" fmla="*/ 159544 h 316706"/>
              <a:gd name="connsiteX5" fmla="*/ 1916906 w 1995488"/>
              <a:gd name="connsiteY5" fmla="*/ 157163 h 316706"/>
              <a:gd name="connsiteX6" fmla="*/ 1309688 w 1995488"/>
              <a:gd name="connsiteY6" fmla="*/ 161925 h 316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95488" h="316706">
                <a:moveTo>
                  <a:pt x="0" y="316706"/>
                </a:moveTo>
                <a:lnTo>
                  <a:pt x="1081088" y="0"/>
                </a:lnTo>
                <a:lnTo>
                  <a:pt x="1995488" y="166688"/>
                </a:lnTo>
                <a:cubicBezTo>
                  <a:pt x="1988344" y="165894"/>
                  <a:pt x="1981160" y="165399"/>
                  <a:pt x="1974056" y="164306"/>
                </a:cubicBezTo>
                <a:cubicBezTo>
                  <a:pt x="1941612" y="159314"/>
                  <a:pt x="1997737" y="164531"/>
                  <a:pt x="1947863" y="159544"/>
                </a:cubicBezTo>
                <a:cubicBezTo>
                  <a:pt x="1937565" y="158514"/>
                  <a:pt x="1927225" y="157957"/>
                  <a:pt x="1916906" y="157163"/>
                </a:cubicBezTo>
                <a:lnTo>
                  <a:pt x="1309688" y="161925"/>
                </a:lnTo>
              </a:path>
            </a:pathLst>
          </a:custGeom>
          <a:noFill/>
          <a:ln w="19050" cap="flat" cmpd="sng" algn="ctr">
            <a:noFill/>
            <a:prstDash val="solid"/>
            <a:miter lim="800000"/>
            <a:headEnd type="none" w="med" len="med"/>
            <a:tailEnd type="none" w="med" len="med"/>
          </a:ln>
          <a:effectLst/>
        </p:spPr>
        <p:txBody>
          <a:bodyPr rtlCol="0" anchor="ctr"/>
          <a:lstStyle/>
          <a:p>
            <a:pPr algn="ctr"/>
            <a:endParaRPr lang="ko-KR" altLang="en-US"/>
          </a:p>
        </p:txBody>
      </p:sp>
      <p:sp>
        <p:nvSpPr>
          <p:cNvPr id="97" name="자유형 96"/>
          <p:cNvSpPr/>
          <p:nvPr userDrawn="1"/>
        </p:nvSpPr>
        <p:spPr bwMode="auto">
          <a:xfrm>
            <a:off x="6489185" y="-1794"/>
            <a:ext cx="3143764" cy="932453"/>
          </a:xfrm>
          <a:custGeom>
            <a:avLst/>
            <a:gdLst>
              <a:gd name="connsiteX0" fmla="*/ 0 w 2788444"/>
              <a:gd name="connsiteY0" fmla="*/ 319087 h 319087"/>
              <a:gd name="connsiteX1" fmla="*/ 1076325 w 2788444"/>
              <a:gd name="connsiteY1" fmla="*/ 0 h 319087"/>
              <a:gd name="connsiteX2" fmla="*/ 2788444 w 2788444"/>
              <a:gd name="connsiteY2" fmla="*/ 0 h 319087"/>
              <a:gd name="connsiteX3" fmla="*/ 2788444 w 2788444"/>
              <a:gd name="connsiteY3" fmla="*/ 319087 h 319087"/>
              <a:gd name="connsiteX4" fmla="*/ 2759869 w 2788444"/>
              <a:gd name="connsiteY4" fmla="*/ 316706 h 319087"/>
              <a:gd name="connsiteX5" fmla="*/ 0 w 2788444"/>
              <a:gd name="connsiteY5" fmla="*/ 319087 h 319087"/>
              <a:gd name="connsiteX0" fmla="*/ 0 w 2788444"/>
              <a:gd name="connsiteY0" fmla="*/ 319087 h 319087"/>
              <a:gd name="connsiteX1" fmla="*/ 1076325 w 2788444"/>
              <a:gd name="connsiteY1" fmla="*/ 0 h 319087"/>
              <a:gd name="connsiteX2" fmla="*/ 2788444 w 2788444"/>
              <a:gd name="connsiteY2" fmla="*/ 0 h 319087"/>
              <a:gd name="connsiteX3" fmla="*/ 2788444 w 2788444"/>
              <a:gd name="connsiteY3" fmla="*/ 316706 h 319087"/>
              <a:gd name="connsiteX4" fmla="*/ 2759869 w 2788444"/>
              <a:gd name="connsiteY4" fmla="*/ 316706 h 319087"/>
              <a:gd name="connsiteX5" fmla="*/ 0 w 2788444"/>
              <a:gd name="connsiteY5" fmla="*/ 319087 h 319087"/>
              <a:gd name="connsiteX0" fmla="*/ 0 w 2788444"/>
              <a:gd name="connsiteY0" fmla="*/ 319087 h 319087"/>
              <a:gd name="connsiteX1" fmla="*/ 1076325 w 2788444"/>
              <a:gd name="connsiteY1" fmla="*/ 0 h 319087"/>
              <a:gd name="connsiteX2" fmla="*/ 2788444 w 2788444"/>
              <a:gd name="connsiteY2" fmla="*/ 0 h 319087"/>
              <a:gd name="connsiteX3" fmla="*/ 2788444 w 2788444"/>
              <a:gd name="connsiteY3" fmla="*/ 316706 h 319087"/>
              <a:gd name="connsiteX4" fmla="*/ 0 w 2788444"/>
              <a:gd name="connsiteY4" fmla="*/ 319087 h 319087"/>
              <a:gd name="connsiteX0" fmla="*/ 0 w 3898842"/>
              <a:gd name="connsiteY0" fmla="*/ 319087 h 319087"/>
              <a:gd name="connsiteX1" fmla="*/ 1076325 w 3898842"/>
              <a:gd name="connsiteY1" fmla="*/ 0 h 319087"/>
              <a:gd name="connsiteX2" fmla="*/ 3898842 w 3898842"/>
              <a:gd name="connsiteY2" fmla="*/ 0 h 319087"/>
              <a:gd name="connsiteX3" fmla="*/ 2788444 w 3898842"/>
              <a:gd name="connsiteY3" fmla="*/ 316706 h 319087"/>
              <a:gd name="connsiteX4" fmla="*/ 0 w 3898842"/>
              <a:gd name="connsiteY4" fmla="*/ 319087 h 319087"/>
              <a:gd name="connsiteX0" fmla="*/ 0 w 3898842"/>
              <a:gd name="connsiteY0" fmla="*/ 319087 h 319087"/>
              <a:gd name="connsiteX1" fmla="*/ 1076325 w 3898842"/>
              <a:gd name="connsiteY1" fmla="*/ 0 h 319087"/>
              <a:gd name="connsiteX2" fmla="*/ 3898842 w 3898842"/>
              <a:gd name="connsiteY2" fmla="*/ 0 h 319087"/>
              <a:gd name="connsiteX3" fmla="*/ 3898842 w 3898842"/>
              <a:gd name="connsiteY3" fmla="*/ 305059 h 319087"/>
              <a:gd name="connsiteX4" fmla="*/ 0 w 3898842"/>
              <a:gd name="connsiteY4" fmla="*/ 319087 h 319087"/>
              <a:gd name="connsiteX0" fmla="*/ 0 w 3898842"/>
              <a:gd name="connsiteY0" fmla="*/ 319087 h 319087"/>
              <a:gd name="connsiteX1" fmla="*/ 1076325 w 3898842"/>
              <a:gd name="connsiteY1" fmla="*/ 0 h 319087"/>
              <a:gd name="connsiteX2" fmla="*/ 3898842 w 3898842"/>
              <a:gd name="connsiteY2" fmla="*/ 0 h 319087"/>
              <a:gd name="connsiteX3" fmla="*/ 3898842 w 3898842"/>
              <a:gd name="connsiteY3" fmla="*/ 313795 h 319087"/>
              <a:gd name="connsiteX4" fmla="*/ 0 w 3898842"/>
              <a:gd name="connsiteY4" fmla="*/ 319087 h 319087"/>
              <a:gd name="connsiteX0" fmla="*/ 0 w 3898842"/>
              <a:gd name="connsiteY0" fmla="*/ 319087 h 319087"/>
              <a:gd name="connsiteX1" fmla="*/ 1076325 w 3898842"/>
              <a:gd name="connsiteY1" fmla="*/ 0 h 319087"/>
              <a:gd name="connsiteX2" fmla="*/ 3898842 w 3898842"/>
              <a:gd name="connsiteY2" fmla="*/ 0 h 319087"/>
              <a:gd name="connsiteX3" fmla="*/ 3898842 w 3898842"/>
              <a:gd name="connsiteY3" fmla="*/ 316706 h 319087"/>
              <a:gd name="connsiteX4" fmla="*/ 0 w 3898842"/>
              <a:gd name="connsiteY4" fmla="*/ 319087 h 319087"/>
              <a:gd name="connsiteX0" fmla="*/ 0 w 3898842"/>
              <a:gd name="connsiteY0" fmla="*/ 1131502 h 1131502"/>
              <a:gd name="connsiteX1" fmla="*/ 1076325 w 3898842"/>
              <a:gd name="connsiteY1" fmla="*/ 812415 h 1131502"/>
              <a:gd name="connsiteX2" fmla="*/ 3898842 w 3898842"/>
              <a:gd name="connsiteY2" fmla="*/ 0 h 1131502"/>
              <a:gd name="connsiteX3" fmla="*/ 3898842 w 3898842"/>
              <a:gd name="connsiteY3" fmla="*/ 1129121 h 1131502"/>
              <a:gd name="connsiteX4" fmla="*/ 0 w 3898842"/>
              <a:gd name="connsiteY4" fmla="*/ 1131502 h 1131502"/>
              <a:gd name="connsiteX0" fmla="*/ 0 w 3898842"/>
              <a:gd name="connsiteY0" fmla="*/ 1140238 h 1140238"/>
              <a:gd name="connsiteX1" fmla="*/ 1076325 w 3898842"/>
              <a:gd name="connsiteY1" fmla="*/ 821151 h 1140238"/>
              <a:gd name="connsiteX2" fmla="*/ 3898842 w 3898842"/>
              <a:gd name="connsiteY2" fmla="*/ 0 h 1140238"/>
              <a:gd name="connsiteX3" fmla="*/ 3898842 w 3898842"/>
              <a:gd name="connsiteY3" fmla="*/ 1137857 h 1140238"/>
              <a:gd name="connsiteX4" fmla="*/ 0 w 3898842"/>
              <a:gd name="connsiteY4" fmla="*/ 1140238 h 1140238"/>
              <a:gd name="connsiteX0" fmla="*/ 0 w 3898842"/>
              <a:gd name="connsiteY0" fmla="*/ 1140238 h 1140238"/>
              <a:gd name="connsiteX1" fmla="*/ 3898842 w 3898842"/>
              <a:gd name="connsiteY1" fmla="*/ 0 h 1140238"/>
              <a:gd name="connsiteX2" fmla="*/ 3898842 w 3898842"/>
              <a:gd name="connsiteY2" fmla="*/ 1137857 h 1140238"/>
              <a:gd name="connsiteX3" fmla="*/ 0 w 3898842"/>
              <a:gd name="connsiteY3" fmla="*/ 1140238 h 1140238"/>
            </a:gdLst>
            <a:ahLst/>
            <a:cxnLst>
              <a:cxn ang="0">
                <a:pos x="connsiteX0" y="connsiteY0"/>
              </a:cxn>
              <a:cxn ang="0">
                <a:pos x="connsiteX1" y="connsiteY1"/>
              </a:cxn>
              <a:cxn ang="0">
                <a:pos x="connsiteX2" y="connsiteY2"/>
              </a:cxn>
              <a:cxn ang="0">
                <a:pos x="connsiteX3" y="connsiteY3"/>
              </a:cxn>
            </a:cxnLst>
            <a:rect l="l" t="t" r="r" b="b"/>
            <a:pathLst>
              <a:path w="3898842" h="1140238">
                <a:moveTo>
                  <a:pt x="0" y="1140238"/>
                </a:moveTo>
                <a:lnTo>
                  <a:pt x="3898842" y="0"/>
                </a:lnTo>
                <a:lnTo>
                  <a:pt x="3898842" y="1137857"/>
                </a:lnTo>
                <a:lnTo>
                  <a:pt x="0" y="1140238"/>
                </a:lnTo>
                <a:close/>
              </a:path>
            </a:pathLst>
          </a:custGeom>
          <a:solidFill>
            <a:schemeClr val="accent1"/>
          </a:solidFill>
          <a:ln w="635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sp>
        <p:nvSpPr>
          <p:cNvPr id="98" name="Right Triangle 89"/>
          <p:cNvSpPr/>
          <p:nvPr userDrawn="1"/>
        </p:nvSpPr>
        <p:spPr bwMode="ltGray">
          <a:xfrm>
            <a:off x="6489949" y="772474"/>
            <a:ext cx="1055615" cy="158185"/>
          </a:xfrm>
          <a:custGeom>
            <a:avLst/>
            <a:gdLst/>
            <a:ahLst/>
            <a:cxnLst/>
            <a:rect l="l" t="t" r="r" b="b"/>
            <a:pathLst>
              <a:path w="2762247" h="444169">
                <a:moveTo>
                  <a:pt x="1381124" y="0"/>
                </a:moveTo>
                <a:lnTo>
                  <a:pt x="2762247" y="444169"/>
                </a:lnTo>
                <a:lnTo>
                  <a:pt x="0" y="444169"/>
                </a:lnTo>
                <a:close/>
              </a:path>
            </a:pathLst>
          </a:custGeom>
          <a:solidFill>
            <a:srgbClr val="C4484D"/>
          </a:solidFill>
          <a:ln w="19050" cap="flat" cmpd="sng" algn="ctr">
            <a:noFill/>
            <a:prstDash val="solid"/>
            <a:miter lim="800000"/>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endParaRPr sz="1800" b="1">
              <a:solidFill>
                <a:schemeClr val="bg1"/>
              </a:solidFill>
              <a:latin typeface="+mn-lt"/>
            </a:endParaRPr>
          </a:p>
        </p:txBody>
      </p:sp>
      <p:sp>
        <p:nvSpPr>
          <p:cNvPr id="104" name="직사각형 103"/>
          <p:cNvSpPr/>
          <p:nvPr userDrawn="1"/>
        </p:nvSpPr>
        <p:spPr bwMode="auto">
          <a:xfrm>
            <a:off x="5457056" y="-3380"/>
            <a:ext cx="4448944" cy="667340"/>
          </a:xfrm>
          <a:prstGeom prst="rect">
            <a:avLst/>
          </a:prstGeom>
          <a:solidFill>
            <a:schemeClr val="bg1"/>
          </a:solidFill>
          <a:ln w="1905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spTree>
    <p:extLst>
      <p:ext uri="{BB962C8B-B14F-4D97-AF65-F5344CB8AC3E}">
        <p14:creationId xmlns:p14="http://schemas.microsoft.com/office/powerpoint/2010/main" val="334073047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62" r:id="rId4"/>
    <p:sldLayoutId id="2147483651" r:id="rId5"/>
    <p:sldLayoutId id="2147483650" r:id="rId6"/>
    <p:sldLayoutId id="2147483672" r:id="rId7"/>
    <p:sldLayoutId id="2147483663" r:id="rId8"/>
    <p:sldLayoutId id="2147483670" r:id="rId9"/>
    <p:sldLayoutId id="2147483671" r:id="rId10"/>
    <p:sldLayoutId id="2147483654" r:id="rId11"/>
    <p:sldLayoutId id="2147483664" r:id="rId12"/>
    <p:sldLayoutId id="2147483655" r:id="rId13"/>
    <p:sldLayoutId id="2147483652" r:id="rId14"/>
    <p:sldLayoutId id="2147483653" r:id="rId15"/>
    <p:sldLayoutId id="2147483656" r:id="rId16"/>
    <p:sldLayoutId id="2147483657" r:id="rId17"/>
    <p:sldLayoutId id="2147483665" r:id="rId18"/>
    <p:sldLayoutId id="2147483666" r:id="rId19"/>
    <p:sldLayoutId id="2147483667" r:id="rId20"/>
    <p:sldLayoutId id="2147483668" r:id="rId21"/>
    <p:sldLayoutId id="2147483669" r:id="rId22"/>
    <p:sldLayoutId id="2147483658" r:id="rId23"/>
    <p:sldLayoutId id="2147483659" r:id="rId24"/>
    <p:sldLayoutId id="2147483673" r:id="rId25"/>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1" hangingPunct="1">
        <a:lnSpc>
          <a:spcPct val="90000"/>
        </a:lnSpc>
        <a:spcBef>
          <a:spcPct val="0"/>
        </a:spcBef>
        <a:buNone/>
        <a:defRPr sz="1800" b="1" kern="1200">
          <a:solidFill>
            <a:schemeClr val="tx1"/>
          </a:solidFill>
          <a:latin typeface="+mn-lt"/>
          <a:ea typeface="맑은 고딕" panose="020B0503020000020004" pitchFamily="50" charset="-127"/>
          <a:cs typeface="+mj-cs"/>
        </a:defRPr>
      </a:lvl1pPr>
    </p:titleStyle>
    <p:bodyStyle>
      <a:lvl1pPr marL="228600" indent="-228600" algn="l" defTabSz="914400" rtl="0" eaLnBrk="1" latinLnBrk="1" hangingPunct="1">
        <a:lnSpc>
          <a:spcPct val="90000"/>
        </a:lnSpc>
        <a:spcBef>
          <a:spcPts val="1800"/>
        </a:spcBef>
        <a:buClr>
          <a:srgbClr val="B3B3B4"/>
        </a:buClr>
        <a:buFont typeface="Arial" panose="020B0604020202020204" pitchFamily="34" charset="0"/>
        <a:buChar char="•"/>
        <a:defRPr sz="1400" kern="1200">
          <a:solidFill>
            <a:schemeClr val="tx1"/>
          </a:solidFill>
          <a:latin typeface="+mn-lt"/>
          <a:ea typeface="맑은 고딕" panose="020B0503020000020004" pitchFamily="50" charset="-127"/>
          <a:cs typeface="+mn-cs"/>
        </a:defRPr>
      </a:lvl1pPr>
      <a:lvl2pPr marL="502920" indent="-182880" algn="l" defTabSz="914400" rtl="0" eaLnBrk="1" latinLnBrk="1" hangingPunct="1">
        <a:lnSpc>
          <a:spcPct val="90000"/>
        </a:lnSpc>
        <a:spcBef>
          <a:spcPts val="800"/>
        </a:spcBef>
        <a:buClr>
          <a:srgbClr val="B3B3B4"/>
        </a:buClr>
        <a:buFont typeface="Arial" panose="020B0604020202020204" pitchFamily="34" charset="0"/>
        <a:buChar char="–"/>
        <a:defRPr sz="1200" kern="1200">
          <a:solidFill>
            <a:schemeClr val="tx1"/>
          </a:solidFill>
          <a:latin typeface="+mn-lt"/>
          <a:ea typeface="맑은 고딕" panose="020B0503020000020004" pitchFamily="50" charset="-127"/>
          <a:cs typeface="+mn-cs"/>
        </a:defRPr>
      </a:lvl2pPr>
      <a:lvl3pPr marL="731520" indent="-182880" algn="l" defTabSz="914400" rtl="0" eaLnBrk="1" latinLnBrk="1" hangingPunct="1">
        <a:lnSpc>
          <a:spcPct val="90000"/>
        </a:lnSpc>
        <a:spcBef>
          <a:spcPts val="600"/>
        </a:spcBef>
        <a:buClr>
          <a:srgbClr val="B3B3B4"/>
        </a:buClr>
        <a:buFont typeface="Arial" panose="020B0604020202020204" pitchFamily="34" charset="0"/>
        <a:buChar char="•"/>
        <a:defRPr sz="1100" kern="1200">
          <a:solidFill>
            <a:schemeClr val="tx1"/>
          </a:solidFill>
          <a:latin typeface="+mn-lt"/>
          <a:ea typeface="맑은 고딕" panose="020B0503020000020004" pitchFamily="50" charset="-127"/>
          <a:cs typeface="+mn-cs"/>
        </a:defRPr>
      </a:lvl3pPr>
      <a:lvl4pPr marL="960120" indent="-182880" algn="l" defTabSz="914400" rtl="0" eaLnBrk="1" latinLnBrk="1" hangingPunct="1">
        <a:lnSpc>
          <a:spcPct val="90000"/>
        </a:lnSpc>
        <a:spcBef>
          <a:spcPts val="600"/>
        </a:spcBef>
        <a:buClr>
          <a:srgbClr val="B3B3B4"/>
        </a:buClr>
        <a:buFont typeface="Arial" panose="020B0604020202020204" pitchFamily="34" charset="0"/>
        <a:buChar char="–"/>
        <a:defRPr sz="1050" kern="1200">
          <a:solidFill>
            <a:schemeClr val="tx1"/>
          </a:solidFill>
          <a:latin typeface="+mn-lt"/>
          <a:ea typeface="맑은 고딕" panose="020B0503020000020004" pitchFamily="50" charset="-127"/>
          <a:cs typeface="+mn-cs"/>
        </a:defRPr>
      </a:lvl4pPr>
      <a:lvl5pPr marL="1188720" indent="-182880" algn="l" defTabSz="914400" rtl="0" eaLnBrk="1" latinLnBrk="1" hangingPunct="1">
        <a:lnSpc>
          <a:spcPct val="90000"/>
        </a:lnSpc>
        <a:spcBef>
          <a:spcPts val="600"/>
        </a:spcBef>
        <a:buClr>
          <a:srgbClr val="B3B3B4"/>
        </a:buClr>
        <a:buFont typeface="Arial" panose="020B0604020202020204" pitchFamily="34" charset="0"/>
        <a:buChar char="•"/>
        <a:defRPr sz="1050" kern="1200">
          <a:solidFill>
            <a:schemeClr val="tx1"/>
          </a:solidFill>
          <a:latin typeface="+mn-lt"/>
          <a:ea typeface="맑은 고딕" panose="020B0503020000020004" pitchFamily="50" charset="-127"/>
          <a:cs typeface="+mn-cs"/>
        </a:defRPr>
      </a:lvl5pPr>
      <a:lvl6pPr marL="1417320" indent="-182880" algn="l" defTabSz="914400" rtl="0" eaLnBrk="1" latinLnBrk="1" hangingPunct="1">
        <a:lnSpc>
          <a:spcPct val="90000"/>
        </a:lnSpc>
        <a:spcBef>
          <a:spcPts val="600"/>
        </a:spcBef>
        <a:buClr>
          <a:srgbClr val="B3B3B4"/>
        </a:buClr>
        <a:buFont typeface="Arial" panose="020B0604020202020204" pitchFamily="34" charset="0"/>
        <a:buChar char="–"/>
        <a:defRPr sz="1600" kern="1200">
          <a:solidFill>
            <a:schemeClr val="tx1"/>
          </a:solidFill>
          <a:latin typeface="+mn-lt"/>
          <a:ea typeface="+mn-ea"/>
          <a:cs typeface="+mn-cs"/>
        </a:defRPr>
      </a:lvl6pPr>
      <a:lvl7pPr marL="1645920" indent="-182880" algn="l" defTabSz="914400" rtl="0" eaLnBrk="1" latinLnBrk="1" hangingPunct="1">
        <a:lnSpc>
          <a:spcPct val="90000"/>
        </a:lnSpc>
        <a:spcBef>
          <a:spcPts val="600"/>
        </a:spcBef>
        <a:buClr>
          <a:srgbClr val="B3B3B4"/>
        </a:buClr>
        <a:buFont typeface="Arial" panose="020B0604020202020204" pitchFamily="34" charset="0"/>
        <a:buChar char="•"/>
        <a:defRPr sz="1600" kern="1200">
          <a:solidFill>
            <a:schemeClr val="tx1"/>
          </a:solidFill>
          <a:latin typeface="+mn-lt"/>
          <a:ea typeface="+mn-ea"/>
          <a:cs typeface="+mn-cs"/>
        </a:defRPr>
      </a:lvl7pPr>
      <a:lvl8pPr marL="1874520" indent="-182880" algn="l" defTabSz="914400" rtl="0" eaLnBrk="1" latinLnBrk="1" hangingPunct="1">
        <a:lnSpc>
          <a:spcPct val="90000"/>
        </a:lnSpc>
        <a:spcBef>
          <a:spcPts val="600"/>
        </a:spcBef>
        <a:buClr>
          <a:srgbClr val="B3B3B4"/>
        </a:buClr>
        <a:buFont typeface="Arial" panose="020B0604020202020204" pitchFamily="34" charset="0"/>
        <a:buChar char="–"/>
        <a:defRPr sz="1600" kern="1200">
          <a:solidFill>
            <a:schemeClr val="tx1"/>
          </a:solidFill>
          <a:latin typeface="+mn-lt"/>
          <a:ea typeface="+mn-ea"/>
          <a:cs typeface="+mn-cs"/>
        </a:defRPr>
      </a:lvl8pPr>
      <a:lvl9pPr marL="2103120" indent="-182880" algn="l" defTabSz="914400" rtl="0" eaLnBrk="1" latinLnBrk="1" hangingPunct="1">
        <a:lnSpc>
          <a:spcPct val="90000"/>
        </a:lnSpc>
        <a:spcBef>
          <a:spcPts val="600"/>
        </a:spcBef>
        <a:buClr>
          <a:srgbClr val="B3B3B4"/>
        </a:buClr>
        <a:buFont typeface="Arial" panose="020B0604020202020204" pitchFamily="34" charset="0"/>
        <a:buChar char="•"/>
        <a:defRPr sz="1600" kern="1200">
          <a:solidFill>
            <a:schemeClr val="tx1"/>
          </a:solidFill>
          <a:latin typeface="+mn-lt"/>
          <a:ea typeface="+mn-ea"/>
          <a:cs typeface="+mn-cs"/>
        </a:defRPr>
      </a:lvl9pPr>
    </p:bodyStyle>
    <p:otherStyle>
      <a:defPPr>
        <a:defRP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12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5.xml"/><Relationship Id="rId4" Type="http://schemas.openxmlformats.org/officeDocument/2006/relationships/hyperlink" Target="http://www.esg-global.com/research-reports/2015-it-spending-intentions-survey/"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3" Type="http://schemas.openxmlformats.org/officeDocument/2006/relationships/hyperlink" Target="http://www.symantec.com/business/resources/customer_success/detail.jsp?cid=hbss" TargetMode="External"/><Relationship Id="rId18" Type="http://schemas.openxmlformats.org/officeDocument/2006/relationships/image" Target="../media/image23.jpeg"/><Relationship Id="rId26" Type="http://schemas.openxmlformats.org/officeDocument/2006/relationships/image" Target="../media/image27.png"/><Relationship Id="rId39" Type="http://schemas.openxmlformats.org/officeDocument/2006/relationships/image" Target="../media/image37.png"/><Relationship Id="rId3" Type="http://schemas.openxmlformats.org/officeDocument/2006/relationships/image" Target="../media/image15.jpeg"/><Relationship Id="rId21" Type="http://schemas.openxmlformats.org/officeDocument/2006/relationships/hyperlink" Target="http://www.symantec.com/business/resources/customer_success/detail.jsp?cid=orion_registrar" TargetMode="External"/><Relationship Id="rId34" Type="http://schemas.openxmlformats.org/officeDocument/2006/relationships/hyperlink" Target="http://www.msppartners.com/Get_Link.aspx?DocType=external&amp;File=http://www.nasba.com" TargetMode="External"/><Relationship Id="rId42" Type="http://schemas.openxmlformats.org/officeDocument/2006/relationships/image" Target="../media/image40.png"/><Relationship Id="rId47" Type="http://schemas.openxmlformats.org/officeDocument/2006/relationships/image" Target="../media/image45.jpg"/><Relationship Id="rId50" Type="http://schemas.openxmlformats.org/officeDocument/2006/relationships/image" Target="../media/image48.png"/><Relationship Id="rId7" Type="http://schemas.openxmlformats.org/officeDocument/2006/relationships/image" Target="../media/image17.jpeg"/><Relationship Id="rId12" Type="http://schemas.openxmlformats.org/officeDocument/2006/relationships/image" Target="../media/image20.jpeg"/><Relationship Id="rId17" Type="http://schemas.openxmlformats.org/officeDocument/2006/relationships/hyperlink" Target="http://www.symantec.com/business/resources/customer_success/detail.jsp?cid=integrated_control_corporation" TargetMode="External"/><Relationship Id="rId25" Type="http://schemas.openxmlformats.org/officeDocument/2006/relationships/hyperlink" Target="http://www.symantec.com/business/resources/customer_success/detail.jsp?cid=sandcroft_management_services" TargetMode="External"/><Relationship Id="rId33" Type="http://schemas.openxmlformats.org/officeDocument/2006/relationships/image" Target="../media/image32.gif"/><Relationship Id="rId38" Type="http://schemas.openxmlformats.org/officeDocument/2006/relationships/image" Target="../media/image36.png"/><Relationship Id="rId46" Type="http://schemas.openxmlformats.org/officeDocument/2006/relationships/image" Target="../media/image44.jpeg"/><Relationship Id="rId2" Type="http://schemas.openxmlformats.org/officeDocument/2006/relationships/hyperlink" Target="http://www.symantec.com/business/products/customersuccess_detail.jsp?pcid=pcat_storage&amp;pvid=57_1&amp;csid=strategic_hotels" TargetMode="External"/><Relationship Id="rId16" Type="http://schemas.openxmlformats.org/officeDocument/2006/relationships/image" Target="../media/image22.jpeg"/><Relationship Id="rId20" Type="http://schemas.openxmlformats.org/officeDocument/2006/relationships/image" Target="../media/image24.png"/><Relationship Id="rId29" Type="http://schemas.openxmlformats.org/officeDocument/2006/relationships/hyperlink" Target="http://www.symantec.com/business/resources/customer_success/detail.jsp?cid=touchstone_behavioral_health" TargetMode="External"/><Relationship Id="rId41" Type="http://schemas.openxmlformats.org/officeDocument/2006/relationships/image" Target="../media/image39.png"/><Relationship Id="rId1" Type="http://schemas.openxmlformats.org/officeDocument/2006/relationships/slideLayout" Target="../slideLayouts/slideLayout9.xml"/><Relationship Id="rId6" Type="http://schemas.openxmlformats.org/officeDocument/2006/relationships/hyperlink" Target="http://www.symantec.com/business/resources/customer_success/detail.jsp?cid=cambridgeshire_bathrooms_ltd" TargetMode="External"/><Relationship Id="rId11" Type="http://schemas.openxmlformats.org/officeDocument/2006/relationships/hyperlink" Target="http://www.symantec.com/business/resources/customer_success/detail.jsp?cid=fourth_wall" TargetMode="External"/><Relationship Id="rId24" Type="http://schemas.openxmlformats.org/officeDocument/2006/relationships/image" Target="../media/image26.gif"/><Relationship Id="rId32" Type="http://schemas.openxmlformats.org/officeDocument/2006/relationships/image" Target="../media/image31.gif"/><Relationship Id="rId37" Type="http://schemas.openxmlformats.org/officeDocument/2006/relationships/image" Target="../media/image35.jpeg"/><Relationship Id="rId40" Type="http://schemas.openxmlformats.org/officeDocument/2006/relationships/image" Target="../media/image38.png"/><Relationship Id="rId45" Type="http://schemas.openxmlformats.org/officeDocument/2006/relationships/image" Target="../media/image43.emf"/><Relationship Id="rId5" Type="http://schemas.openxmlformats.org/officeDocument/2006/relationships/image" Target="../media/image16.png"/><Relationship Id="rId15" Type="http://schemas.openxmlformats.org/officeDocument/2006/relationships/hyperlink" Target="http://www.symantec.com/business/resources/customer_success/detail.jsp?cid=iceberg_drive_inn" TargetMode="External"/><Relationship Id="rId23" Type="http://schemas.openxmlformats.org/officeDocument/2006/relationships/hyperlink" Target="http://www.google.com/search?hl=en&amp;q=patent&amp;wrapid=tlif129556266302710&amp;um=1&amp;biw=1151&amp;bih=548&amp;ie=UTF-8&amp;sa=N&amp;tab=iw" TargetMode="External"/><Relationship Id="rId28" Type="http://schemas.openxmlformats.org/officeDocument/2006/relationships/image" Target="../media/image28.gif"/><Relationship Id="rId36" Type="http://schemas.openxmlformats.org/officeDocument/2006/relationships/image" Target="../media/image34.png"/><Relationship Id="rId49" Type="http://schemas.openxmlformats.org/officeDocument/2006/relationships/image" Target="../media/image47.png"/><Relationship Id="rId10" Type="http://schemas.openxmlformats.org/officeDocument/2006/relationships/image" Target="../media/image19.gif"/><Relationship Id="rId19" Type="http://schemas.openxmlformats.org/officeDocument/2006/relationships/hyperlink" Target="http://www.symantec.com/business/resources/customer_success/detail.jsp?cid=mccalls_catering_and_events" TargetMode="External"/><Relationship Id="rId31" Type="http://schemas.openxmlformats.org/officeDocument/2006/relationships/image" Target="../media/image30.png"/><Relationship Id="rId44" Type="http://schemas.openxmlformats.org/officeDocument/2006/relationships/image" Target="../media/image42.png"/><Relationship Id="rId4" Type="http://schemas.openxmlformats.org/officeDocument/2006/relationships/hyperlink" Target="http://www.google.com/images?um=1&amp;hl=en&amp;biw=1058&amp;bih=534&amp;tbs=isch:1&amp;sa=1&amp;q=amquip+logo&amp;aq=f&amp;aqi=&amp;aql=&amp;oq=" TargetMode="External"/><Relationship Id="rId9" Type="http://schemas.openxmlformats.org/officeDocument/2006/relationships/image" Target="../media/image18.jpeg"/><Relationship Id="rId14" Type="http://schemas.openxmlformats.org/officeDocument/2006/relationships/image" Target="../media/image21.png"/><Relationship Id="rId22" Type="http://schemas.openxmlformats.org/officeDocument/2006/relationships/image" Target="../media/image25.jpeg"/><Relationship Id="rId27" Type="http://schemas.openxmlformats.org/officeDocument/2006/relationships/hyperlink" Target="http://www.symantec.com/business/resources/customer_success/detail.jsp?cid=starhome" TargetMode="External"/><Relationship Id="rId30" Type="http://schemas.openxmlformats.org/officeDocument/2006/relationships/image" Target="../media/image29.png"/><Relationship Id="rId35" Type="http://schemas.openxmlformats.org/officeDocument/2006/relationships/image" Target="../media/image33.gif"/><Relationship Id="rId43" Type="http://schemas.openxmlformats.org/officeDocument/2006/relationships/image" Target="../media/image41.jpeg"/><Relationship Id="rId48" Type="http://schemas.openxmlformats.org/officeDocument/2006/relationships/image" Target="../media/image46.jpeg"/><Relationship Id="rId8" Type="http://schemas.openxmlformats.org/officeDocument/2006/relationships/hyperlink" Target="http://www.symantec.com/business/resources/customer_success/detail.jsp?cid=design_and_source_production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0.xml"/><Relationship Id="rId4" Type="http://schemas.openxmlformats.org/officeDocument/2006/relationships/chart" Target="../charts/chart3.xml"/></Relationships>
</file>

<file path=ppt/slides/_rels/slide1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0.xml"/><Relationship Id="rId4" Type="http://schemas.openxmlformats.org/officeDocument/2006/relationships/image" Target="../media/image48.png"/></Relationships>
</file>

<file path=ppt/slides/_rels/slide12.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png"/><Relationship Id="rId18" Type="http://schemas.openxmlformats.org/officeDocument/2006/relationships/image" Target="../media/image69.png"/><Relationship Id="rId3" Type="http://schemas.openxmlformats.org/officeDocument/2006/relationships/image" Target="../media/image54.png"/><Relationship Id="rId21" Type="http://schemas.openxmlformats.org/officeDocument/2006/relationships/image" Target="../media/image72.png"/><Relationship Id="rId7" Type="http://schemas.openxmlformats.org/officeDocument/2006/relationships/image" Target="../media/image58.png"/><Relationship Id="rId12" Type="http://schemas.openxmlformats.org/officeDocument/2006/relationships/image" Target="../media/image63.png"/><Relationship Id="rId17" Type="http://schemas.openxmlformats.org/officeDocument/2006/relationships/image" Target="../media/image68.png"/><Relationship Id="rId2" Type="http://schemas.openxmlformats.org/officeDocument/2006/relationships/image" Target="../media/image53.png"/><Relationship Id="rId16" Type="http://schemas.openxmlformats.org/officeDocument/2006/relationships/image" Target="../media/image67.png"/><Relationship Id="rId20" Type="http://schemas.openxmlformats.org/officeDocument/2006/relationships/image" Target="../media/image71.png"/><Relationship Id="rId1" Type="http://schemas.openxmlformats.org/officeDocument/2006/relationships/slideLayout" Target="../slideLayouts/slideLayout10.xml"/><Relationship Id="rId6" Type="http://schemas.openxmlformats.org/officeDocument/2006/relationships/image" Target="../media/image57.png"/><Relationship Id="rId11" Type="http://schemas.openxmlformats.org/officeDocument/2006/relationships/image" Target="../media/image62.png"/><Relationship Id="rId5" Type="http://schemas.openxmlformats.org/officeDocument/2006/relationships/image" Target="../media/image56.png"/><Relationship Id="rId15" Type="http://schemas.openxmlformats.org/officeDocument/2006/relationships/image" Target="../media/image66.png"/><Relationship Id="rId10" Type="http://schemas.openxmlformats.org/officeDocument/2006/relationships/image" Target="../media/image61.png"/><Relationship Id="rId19" Type="http://schemas.openxmlformats.org/officeDocument/2006/relationships/image" Target="../media/image70.png"/><Relationship Id="rId4" Type="http://schemas.openxmlformats.org/officeDocument/2006/relationships/image" Target="../media/image55.png"/><Relationship Id="rId9" Type="http://schemas.openxmlformats.org/officeDocument/2006/relationships/image" Target="../media/image60.png"/><Relationship Id="rId14" Type="http://schemas.openxmlformats.org/officeDocument/2006/relationships/image" Target="../media/image65.png"/></Relationships>
</file>

<file path=ppt/slides/_rels/slide13.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71.png"/><Relationship Id="rId18" Type="http://schemas.openxmlformats.org/officeDocument/2006/relationships/image" Target="../media/image63.png"/><Relationship Id="rId3" Type="http://schemas.openxmlformats.org/officeDocument/2006/relationships/image" Target="../media/image54.png"/><Relationship Id="rId21" Type="http://schemas.openxmlformats.org/officeDocument/2006/relationships/image" Target="../media/image78.png"/><Relationship Id="rId7" Type="http://schemas.openxmlformats.org/officeDocument/2006/relationships/image" Target="../media/image73.png"/><Relationship Id="rId12" Type="http://schemas.openxmlformats.org/officeDocument/2006/relationships/image" Target="../media/image70.png"/><Relationship Id="rId17" Type="http://schemas.openxmlformats.org/officeDocument/2006/relationships/image" Target="../media/image75.jpeg"/><Relationship Id="rId2" Type="http://schemas.openxmlformats.org/officeDocument/2006/relationships/image" Target="../media/image53.png"/><Relationship Id="rId16" Type="http://schemas.openxmlformats.org/officeDocument/2006/relationships/image" Target="../media/image74.png"/><Relationship Id="rId20" Type="http://schemas.openxmlformats.org/officeDocument/2006/relationships/image" Target="../media/image77.png"/><Relationship Id="rId1" Type="http://schemas.openxmlformats.org/officeDocument/2006/relationships/slideLayout" Target="../slideLayouts/slideLayout10.xml"/><Relationship Id="rId6" Type="http://schemas.openxmlformats.org/officeDocument/2006/relationships/image" Target="../media/image64.png"/><Relationship Id="rId11" Type="http://schemas.openxmlformats.org/officeDocument/2006/relationships/image" Target="../media/image60.png"/><Relationship Id="rId5" Type="http://schemas.openxmlformats.org/officeDocument/2006/relationships/image" Target="../media/image56.png"/><Relationship Id="rId15" Type="http://schemas.openxmlformats.org/officeDocument/2006/relationships/image" Target="../media/image65.png"/><Relationship Id="rId23" Type="http://schemas.openxmlformats.org/officeDocument/2006/relationships/image" Target="../media/image61.png"/><Relationship Id="rId10" Type="http://schemas.openxmlformats.org/officeDocument/2006/relationships/image" Target="../media/image59.png"/><Relationship Id="rId19" Type="http://schemas.openxmlformats.org/officeDocument/2006/relationships/image" Target="../media/image76.png"/><Relationship Id="rId4" Type="http://schemas.openxmlformats.org/officeDocument/2006/relationships/image" Target="../media/image55.png"/><Relationship Id="rId9" Type="http://schemas.openxmlformats.org/officeDocument/2006/relationships/image" Target="../media/image58.png"/><Relationship Id="rId14" Type="http://schemas.openxmlformats.org/officeDocument/2006/relationships/image" Target="../media/image68.png"/><Relationship Id="rId22" Type="http://schemas.openxmlformats.org/officeDocument/2006/relationships/image" Target="../media/image79.png"/></Relationships>
</file>

<file path=ppt/slides/_rels/slide14.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image" Target="../media/image91.png"/><Relationship Id="rId18" Type="http://schemas.openxmlformats.org/officeDocument/2006/relationships/image" Target="../media/image94.png"/><Relationship Id="rId3" Type="http://schemas.openxmlformats.org/officeDocument/2006/relationships/image" Target="../media/image81.png"/><Relationship Id="rId21" Type="http://schemas.openxmlformats.org/officeDocument/2006/relationships/image" Target="../media/image13.png"/><Relationship Id="rId7" Type="http://schemas.openxmlformats.org/officeDocument/2006/relationships/image" Target="../media/image85.png"/><Relationship Id="rId12" Type="http://schemas.openxmlformats.org/officeDocument/2006/relationships/image" Target="../media/image90.png"/><Relationship Id="rId17" Type="http://schemas.openxmlformats.org/officeDocument/2006/relationships/image" Target="../media/image93.png"/><Relationship Id="rId2" Type="http://schemas.openxmlformats.org/officeDocument/2006/relationships/image" Target="../media/image80.png"/><Relationship Id="rId16" Type="http://schemas.openxmlformats.org/officeDocument/2006/relationships/image" Target="../media/image63.png"/><Relationship Id="rId20" Type="http://schemas.openxmlformats.org/officeDocument/2006/relationships/image" Target="../media/image96.png"/><Relationship Id="rId1" Type="http://schemas.openxmlformats.org/officeDocument/2006/relationships/slideLayout" Target="../slideLayouts/slideLayout10.xml"/><Relationship Id="rId6" Type="http://schemas.openxmlformats.org/officeDocument/2006/relationships/image" Target="../media/image84.png"/><Relationship Id="rId11" Type="http://schemas.openxmlformats.org/officeDocument/2006/relationships/image" Target="../media/image89.png"/><Relationship Id="rId5" Type="http://schemas.openxmlformats.org/officeDocument/2006/relationships/image" Target="../media/image83.png"/><Relationship Id="rId15" Type="http://schemas.openxmlformats.org/officeDocument/2006/relationships/image" Target="../media/image75.jpeg"/><Relationship Id="rId10" Type="http://schemas.openxmlformats.org/officeDocument/2006/relationships/image" Target="../media/image88.png"/><Relationship Id="rId19" Type="http://schemas.openxmlformats.org/officeDocument/2006/relationships/image" Target="../media/image95.png"/><Relationship Id="rId4" Type="http://schemas.openxmlformats.org/officeDocument/2006/relationships/image" Target="../media/image82.png"/><Relationship Id="rId9" Type="http://schemas.openxmlformats.org/officeDocument/2006/relationships/image" Target="../media/image87.png"/><Relationship Id="rId14" Type="http://schemas.openxmlformats.org/officeDocument/2006/relationships/image" Target="../media/image92.png"/></Relationships>
</file>

<file path=ppt/slides/_rels/slide15.xml.rels><?xml version="1.0" encoding="UTF-8" standalone="yes"?>
<Relationships xmlns="http://schemas.openxmlformats.org/package/2006/relationships"><Relationship Id="rId8" Type="http://schemas.openxmlformats.org/officeDocument/2006/relationships/image" Target="../media/image103.png"/><Relationship Id="rId13" Type="http://schemas.openxmlformats.org/officeDocument/2006/relationships/image" Target="../media/image108.png"/><Relationship Id="rId3" Type="http://schemas.openxmlformats.org/officeDocument/2006/relationships/image" Target="../media/image98.png"/><Relationship Id="rId7" Type="http://schemas.openxmlformats.org/officeDocument/2006/relationships/image" Target="../media/image102.jpeg"/><Relationship Id="rId12" Type="http://schemas.openxmlformats.org/officeDocument/2006/relationships/image" Target="../media/image107.png"/><Relationship Id="rId17" Type="http://schemas.openxmlformats.org/officeDocument/2006/relationships/image" Target="../media/image63.png"/><Relationship Id="rId2" Type="http://schemas.openxmlformats.org/officeDocument/2006/relationships/image" Target="../media/image97.png"/><Relationship Id="rId16" Type="http://schemas.openxmlformats.org/officeDocument/2006/relationships/image" Target="../media/image75.jpeg"/><Relationship Id="rId1" Type="http://schemas.openxmlformats.org/officeDocument/2006/relationships/slideLayout" Target="../slideLayouts/slideLayout10.xml"/><Relationship Id="rId6" Type="http://schemas.openxmlformats.org/officeDocument/2006/relationships/image" Target="../media/image101.png"/><Relationship Id="rId11" Type="http://schemas.openxmlformats.org/officeDocument/2006/relationships/image" Target="../media/image106.png"/><Relationship Id="rId5" Type="http://schemas.openxmlformats.org/officeDocument/2006/relationships/image" Target="../media/image100.png"/><Relationship Id="rId15" Type="http://schemas.openxmlformats.org/officeDocument/2006/relationships/image" Target="../media/image85.png"/><Relationship Id="rId10" Type="http://schemas.openxmlformats.org/officeDocument/2006/relationships/image" Target="../media/image105.png"/><Relationship Id="rId4" Type="http://schemas.openxmlformats.org/officeDocument/2006/relationships/image" Target="../media/image99.png"/><Relationship Id="rId9" Type="http://schemas.openxmlformats.org/officeDocument/2006/relationships/image" Target="../media/image104.jpeg"/><Relationship Id="rId14" Type="http://schemas.openxmlformats.org/officeDocument/2006/relationships/image" Target="../media/image109.png"/></Relationships>
</file>

<file path=ppt/slides/_rels/slide16.xml.rels><?xml version="1.0" encoding="UTF-8" standalone="yes"?>
<Relationships xmlns="http://schemas.openxmlformats.org/package/2006/relationships"><Relationship Id="rId8" Type="http://schemas.openxmlformats.org/officeDocument/2006/relationships/image" Target="../media/image116.png"/><Relationship Id="rId3" Type="http://schemas.openxmlformats.org/officeDocument/2006/relationships/image" Target="../media/image111.png"/><Relationship Id="rId7" Type="http://schemas.openxmlformats.org/officeDocument/2006/relationships/image" Target="../media/image115.png"/><Relationship Id="rId12" Type="http://schemas.openxmlformats.org/officeDocument/2006/relationships/image" Target="../media/image120.png"/><Relationship Id="rId2" Type="http://schemas.openxmlformats.org/officeDocument/2006/relationships/image" Target="../media/image110.png"/><Relationship Id="rId1" Type="http://schemas.openxmlformats.org/officeDocument/2006/relationships/slideLayout" Target="../slideLayouts/slideLayout10.xml"/><Relationship Id="rId6" Type="http://schemas.openxmlformats.org/officeDocument/2006/relationships/image" Target="../media/image114.png"/><Relationship Id="rId11" Type="http://schemas.openxmlformats.org/officeDocument/2006/relationships/image" Target="../media/image119.png"/><Relationship Id="rId5" Type="http://schemas.openxmlformats.org/officeDocument/2006/relationships/image" Target="../media/image113.png"/><Relationship Id="rId10" Type="http://schemas.openxmlformats.org/officeDocument/2006/relationships/image" Target="../media/image118.png"/><Relationship Id="rId4" Type="http://schemas.openxmlformats.org/officeDocument/2006/relationships/image" Target="../media/image112.png"/><Relationship Id="rId9" Type="http://schemas.openxmlformats.org/officeDocument/2006/relationships/image" Target="../media/image117.png"/></Relationships>
</file>

<file path=ppt/slides/_rels/slide17.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121.png"/><Relationship Id="rId1" Type="http://schemas.openxmlformats.org/officeDocument/2006/relationships/slideLayout" Target="../slideLayouts/slideLayout10.xml"/><Relationship Id="rId4" Type="http://schemas.openxmlformats.org/officeDocument/2006/relationships/image" Target="../media/image123.png"/></Relationships>
</file>

<file path=ppt/slides/_rels/slide18.xml.rels><?xml version="1.0" encoding="UTF-8" standalone="yes"?>
<Relationships xmlns="http://schemas.openxmlformats.org/package/2006/relationships"><Relationship Id="rId8" Type="http://schemas.openxmlformats.org/officeDocument/2006/relationships/image" Target="../media/image126.png"/><Relationship Id="rId3" Type="http://schemas.openxmlformats.org/officeDocument/2006/relationships/tags" Target="../tags/tag4.xml"/><Relationship Id="rId7" Type="http://schemas.openxmlformats.org/officeDocument/2006/relationships/image" Target="../media/image125.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124.png"/><Relationship Id="rId5" Type="http://schemas.openxmlformats.org/officeDocument/2006/relationships/slideLayout" Target="../slideLayouts/slideLayout10.xml"/><Relationship Id="rId4" Type="http://schemas.openxmlformats.org/officeDocument/2006/relationships/tags" Target="../tags/tag5.xml"/><Relationship Id="rId9" Type="http://schemas.openxmlformats.org/officeDocument/2006/relationships/image" Target="../media/image127.png"/></Relationships>
</file>

<file path=ppt/slides/_rels/slide19.xml.rels><?xml version="1.0" encoding="UTF-8" standalone="yes"?>
<Relationships xmlns="http://schemas.openxmlformats.org/package/2006/relationships"><Relationship Id="rId8" Type="http://schemas.openxmlformats.org/officeDocument/2006/relationships/image" Target="../media/image129.png"/><Relationship Id="rId3" Type="http://schemas.openxmlformats.org/officeDocument/2006/relationships/tags" Target="../tags/tag8.xml"/><Relationship Id="rId7" Type="http://schemas.openxmlformats.org/officeDocument/2006/relationships/image" Target="../media/image128.pn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slideLayout" Target="../slideLayouts/slideLayout10.xml"/><Relationship Id="rId11" Type="http://schemas.openxmlformats.org/officeDocument/2006/relationships/image" Target="../media/image132.png"/><Relationship Id="rId5" Type="http://schemas.openxmlformats.org/officeDocument/2006/relationships/tags" Target="../tags/tag10.xml"/><Relationship Id="rId10" Type="http://schemas.openxmlformats.org/officeDocument/2006/relationships/image" Target="../media/image131.png"/><Relationship Id="rId4" Type="http://schemas.openxmlformats.org/officeDocument/2006/relationships/tags" Target="../tags/tag9.xml"/><Relationship Id="rId9" Type="http://schemas.openxmlformats.org/officeDocument/2006/relationships/image" Target="../media/image130.png"/></Relationships>
</file>

<file path=ppt/slides/_rels/slide20.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71.png"/><Relationship Id="rId18" Type="http://schemas.openxmlformats.org/officeDocument/2006/relationships/image" Target="../media/image133.png"/><Relationship Id="rId3" Type="http://schemas.openxmlformats.org/officeDocument/2006/relationships/image" Target="../media/image54.png"/><Relationship Id="rId7" Type="http://schemas.openxmlformats.org/officeDocument/2006/relationships/image" Target="../media/image73.png"/><Relationship Id="rId12" Type="http://schemas.openxmlformats.org/officeDocument/2006/relationships/image" Target="../media/image70.png"/><Relationship Id="rId17" Type="http://schemas.openxmlformats.org/officeDocument/2006/relationships/image" Target="../media/image79.png"/><Relationship Id="rId2" Type="http://schemas.openxmlformats.org/officeDocument/2006/relationships/image" Target="../media/image53.png"/><Relationship Id="rId16" Type="http://schemas.openxmlformats.org/officeDocument/2006/relationships/image" Target="../media/image78.png"/><Relationship Id="rId1" Type="http://schemas.openxmlformats.org/officeDocument/2006/relationships/slideLayout" Target="../slideLayouts/slideLayout10.xml"/><Relationship Id="rId6" Type="http://schemas.openxmlformats.org/officeDocument/2006/relationships/image" Target="../media/image64.png"/><Relationship Id="rId11" Type="http://schemas.openxmlformats.org/officeDocument/2006/relationships/image" Target="../media/image60.png"/><Relationship Id="rId5" Type="http://schemas.openxmlformats.org/officeDocument/2006/relationships/image" Target="../media/image56.png"/><Relationship Id="rId15" Type="http://schemas.openxmlformats.org/officeDocument/2006/relationships/image" Target="../media/image65.png"/><Relationship Id="rId10" Type="http://schemas.openxmlformats.org/officeDocument/2006/relationships/image" Target="../media/image59.png"/><Relationship Id="rId4" Type="http://schemas.openxmlformats.org/officeDocument/2006/relationships/image" Target="../media/image55.png"/><Relationship Id="rId9" Type="http://schemas.openxmlformats.org/officeDocument/2006/relationships/image" Target="../media/image58.png"/><Relationship Id="rId14" Type="http://schemas.openxmlformats.org/officeDocument/2006/relationships/image" Target="../media/image68.png"/></Relationships>
</file>

<file path=ppt/slides/_rels/slide21.xml.rels><?xml version="1.0" encoding="UTF-8" standalone="yes"?>
<Relationships xmlns="http://schemas.openxmlformats.org/package/2006/relationships"><Relationship Id="rId8" Type="http://schemas.openxmlformats.org/officeDocument/2006/relationships/image" Target="../media/image137.png"/><Relationship Id="rId13" Type="http://schemas.openxmlformats.org/officeDocument/2006/relationships/image" Target="../media/image56.png"/><Relationship Id="rId18" Type="http://schemas.openxmlformats.org/officeDocument/2006/relationships/image" Target="../media/image60.png"/><Relationship Id="rId3" Type="http://schemas.openxmlformats.org/officeDocument/2006/relationships/tags" Target="../tags/tag13.xml"/><Relationship Id="rId21" Type="http://schemas.openxmlformats.org/officeDocument/2006/relationships/image" Target="../media/image67.png"/><Relationship Id="rId7" Type="http://schemas.openxmlformats.org/officeDocument/2006/relationships/image" Target="../media/image136.png"/><Relationship Id="rId12" Type="http://schemas.openxmlformats.org/officeDocument/2006/relationships/image" Target="../media/image64.png"/><Relationship Id="rId17" Type="http://schemas.openxmlformats.org/officeDocument/2006/relationships/image" Target="../media/image59.png"/><Relationship Id="rId2" Type="http://schemas.openxmlformats.org/officeDocument/2006/relationships/tags" Target="../tags/tag12.xml"/><Relationship Id="rId16" Type="http://schemas.openxmlformats.org/officeDocument/2006/relationships/image" Target="../media/image58.png"/><Relationship Id="rId20" Type="http://schemas.openxmlformats.org/officeDocument/2006/relationships/image" Target="../media/image139.png"/><Relationship Id="rId1" Type="http://schemas.openxmlformats.org/officeDocument/2006/relationships/tags" Target="../tags/tag11.xml"/><Relationship Id="rId6" Type="http://schemas.openxmlformats.org/officeDocument/2006/relationships/image" Target="../media/image135.png"/><Relationship Id="rId11" Type="http://schemas.openxmlformats.org/officeDocument/2006/relationships/image" Target="../media/image55.png"/><Relationship Id="rId5" Type="http://schemas.openxmlformats.org/officeDocument/2006/relationships/image" Target="../media/image134.png"/><Relationship Id="rId15" Type="http://schemas.openxmlformats.org/officeDocument/2006/relationships/image" Target="../media/image57.png"/><Relationship Id="rId10" Type="http://schemas.openxmlformats.org/officeDocument/2006/relationships/image" Target="../media/image54.png"/><Relationship Id="rId19" Type="http://schemas.openxmlformats.org/officeDocument/2006/relationships/image" Target="../media/image138.png"/><Relationship Id="rId4" Type="http://schemas.openxmlformats.org/officeDocument/2006/relationships/slideLayout" Target="../slideLayouts/slideLayout10.xml"/><Relationship Id="rId9" Type="http://schemas.openxmlformats.org/officeDocument/2006/relationships/image" Target="../media/image53.png"/><Relationship Id="rId14" Type="http://schemas.openxmlformats.org/officeDocument/2006/relationships/image" Target="../media/image63.png"/></Relationships>
</file>

<file path=ppt/slides/_rels/slide22.xml.rels><?xml version="1.0" encoding="UTF-8" standalone="yes"?>
<Relationships xmlns="http://schemas.openxmlformats.org/package/2006/relationships"><Relationship Id="rId8" Type="http://schemas.openxmlformats.org/officeDocument/2006/relationships/image" Target="../media/image142.png"/><Relationship Id="rId13" Type="http://schemas.openxmlformats.org/officeDocument/2006/relationships/image" Target="../media/image147.png"/><Relationship Id="rId3" Type="http://schemas.openxmlformats.org/officeDocument/2006/relationships/tags" Target="../tags/tag16.xml"/><Relationship Id="rId7" Type="http://schemas.openxmlformats.org/officeDocument/2006/relationships/image" Target="../media/image139.png"/><Relationship Id="rId12" Type="http://schemas.openxmlformats.org/officeDocument/2006/relationships/image" Target="../media/image146.png"/><Relationship Id="rId17" Type="http://schemas.openxmlformats.org/officeDocument/2006/relationships/image" Target="../media/image151.png"/><Relationship Id="rId2" Type="http://schemas.openxmlformats.org/officeDocument/2006/relationships/tags" Target="../tags/tag15.xml"/><Relationship Id="rId16" Type="http://schemas.openxmlformats.org/officeDocument/2006/relationships/image" Target="../media/image150.png"/><Relationship Id="rId1" Type="http://schemas.openxmlformats.org/officeDocument/2006/relationships/tags" Target="../tags/tag14.xml"/><Relationship Id="rId6" Type="http://schemas.openxmlformats.org/officeDocument/2006/relationships/image" Target="../media/image141.png"/><Relationship Id="rId11" Type="http://schemas.openxmlformats.org/officeDocument/2006/relationships/image" Target="../media/image145.png"/><Relationship Id="rId5" Type="http://schemas.openxmlformats.org/officeDocument/2006/relationships/image" Target="../media/image140.png"/><Relationship Id="rId15" Type="http://schemas.openxmlformats.org/officeDocument/2006/relationships/image" Target="../media/image149.png"/><Relationship Id="rId10" Type="http://schemas.openxmlformats.org/officeDocument/2006/relationships/image" Target="../media/image144.png"/><Relationship Id="rId4" Type="http://schemas.openxmlformats.org/officeDocument/2006/relationships/slideLayout" Target="../slideLayouts/slideLayout10.xml"/><Relationship Id="rId9" Type="http://schemas.openxmlformats.org/officeDocument/2006/relationships/image" Target="../media/image143.png"/><Relationship Id="rId14" Type="http://schemas.openxmlformats.org/officeDocument/2006/relationships/image" Target="../media/image148.png"/></Relationships>
</file>

<file path=ppt/slides/_rels/slide23.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137.png"/><Relationship Id="rId12" Type="http://schemas.openxmlformats.org/officeDocument/2006/relationships/image" Target="../media/image58.png"/><Relationship Id="rId17" Type="http://schemas.openxmlformats.org/officeDocument/2006/relationships/image" Target="../media/image153.png"/><Relationship Id="rId2" Type="http://schemas.openxmlformats.org/officeDocument/2006/relationships/image" Target="../media/image53.png"/><Relationship Id="rId16" Type="http://schemas.openxmlformats.org/officeDocument/2006/relationships/image" Target="../media/image152.jpeg"/><Relationship Id="rId1" Type="http://schemas.openxmlformats.org/officeDocument/2006/relationships/slideLayout" Target="../slideLayouts/slideLayout9.xml"/><Relationship Id="rId6" Type="http://schemas.openxmlformats.org/officeDocument/2006/relationships/image" Target="../media/image56.png"/><Relationship Id="rId11" Type="http://schemas.openxmlformats.org/officeDocument/2006/relationships/image" Target="../media/image57.png"/><Relationship Id="rId5" Type="http://schemas.openxmlformats.org/officeDocument/2006/relationships/image" Target="../media/image64.png"/><Relationship Id="rId15" Type="http://schemas.openxmlformats.org/officeDocument/2006/relationships/image" Target="../media/image65.png"/><Relationship Id="rId10" Type="http://schemas.openxmlformats.org/officeDocument/2006/relationships/image" Target="../media/image69.png"/><Relationship Id="rId4" Type="http://schemas.openxmlformats.org/officeDocument/2006/relationships/image" Target="../media/image55.png"/><Relationship Id="rId9" Type="http://schemas.openxmlformats.org/officeDocument/2006/relationships/image" Target="../media/image67.png"/><Relationship Id="rId14" Type="http://schemas.openxmlformats.org/officeDocument/2006/relationships/image" Target="../media/image60.png"/></Relationships>
</file>

<file path=ppt/slides/_rels/slide24.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image" Target="../media/image13.png"/><Relationship Id="rId1" Type="http://schemas.openxmlformats.org/officeDocument/2006/relationships/slideLayout" Target="../slideLayouts/slideLayout9.xml"/><Relationship Id="rId4" Type="http://schemas.openxmlformats.org/officeDocument/2006/relationships/chart" Target="../charts/chart4.xml"/></Relationships>
</file>

<file path=ppt/slides/_rels/slide25.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159.png"/><Relationship Id="rId18" Type="http://schemas.openxmlformats.org/officeDocument/2006/relationships/image" Target="../media/image53.png"/><Relationship Id="rId3" Type="http://schemas.openxmlformats.org/officeDocument/2006/relationships/tags" Target="../tags/tag19.xml"/><Relationship Id="rId21" Type="http://schemas.openxmlformats.org/officeDocument/2006/relationships/image" Target="../media/image64.png"/><Relationship Id="rId7" Type="http://schemas.openxmlformats.org/officeDocument/2006/relationships/image" Target="../media/image59.png"/><Relationship Id="rId12" Type="http://schemas.openxmlformats.org/officeDocument/2006/relationships/image" Target="../media/image158.jpeg"/><Relationship Id="rId17" Type="http://schemas.openxmlformats.org/officeDocument/2006/relationships/image" Target="../media/image163.jpeg"/><Relationship Id="rId2" Type="http://schemas.openxmlformats.org/officeDocument/2006/relationships/tags" Target="../tags/tag18.xml"/><Relationship Id="rId16" Type="http://schemas.openxmlformats.org/officeDocument/2006/relationships/image" Target="../media/image162.jpeg"/><Relationship Id="rId20" Type="http://schemas.openxmlformats.org/officeDocument/2006/relationships/image" Target="../media/image55.png"/><Relationship Id="rId1" Type="http://schemas.openxmlformats.org/officeDocument/2006/relationships/tags" Target="../tags/tag17.xml"/><Relationship Id="rId6" Type="http://schemas.openxmlformats.org/officeDocument/2006/relationships/image" Target="../media/image58.png"/><Relationship Id="rId11" Type="http://schemas.openxmlformats.org/officeDocument/2006/relationships/image" Target="../media/image157.jpeg"/><Relationship Id="rId5" Type="http://schemas.openxmlformats.org/officeDocument/2006/relationships/image" Target="../media/image57.png"/><Relationship Id="rId15" Type="http://schemas.openxmlformats.org/officeDocument/2006/relationships/image" Target="../media/image161.jpeg"/><Relationship Id="rId23" Type="http://schemas.openxmlformats.org/officeDocument/2006/relationships/image" Target="../media/image164.wmf"/><Relationship Id="rId10" Type="http://schemas.openxmlformats.org/officeDocument/2006/relationships/image" Target="../media/image156.png"/><Relationship Id="rId19" Type="http://schemas.openxmlformats.org/officeDocument/2006/relationships/image" Target="../media/image54.png"/><Relationship Id="rId4" Type="http://schemas.openxmlformats.org/officeDocument/2006/relationships/slideLayout" Target="../slideLayouts/slideLayout9.xml"/><Relationship Id="rId9" Type="http://schemas.openxmlformats.org/officeDocument/2006/relationships/image" Target="../media/image155.png"/><Relationship Id="rId14" Type="http://schemas.openxmlformats.org/officeDocument/2006/relationships/image" Target="../media/image160.jpeg"/><Relationship Id="rId22" Type="http://schemas.openxmlformats.org/officeDocument/2006/relationships/image" Target="../media/image56.png"/></Relationships>
</file>

<file path=ppt/slides/_rels/slide26.xml.rels><?xml version="1.0" encoding="UTF-8" standalone="yes"?>
<Relationships xmlns="http://schemas.openxmlformats.org/package/2006/relationships"><Relationship Id="rId8" Type="http://schemas.openxmlformats.org/officeDocument/2006/relationships/image" Target="../media/image170.jpeg"/><Relationship Id="rId13" Type="http://schemas.openxmlformats.org/officeDocument/2006/relationships/image" Target="../media/image175.png"/><Relationship Id="rId3" Type="http://schemas.openxmlformats.org/officeDocument/2006/relationships/image" Target="../media/image165.jpeg"/><Relationship Id="rId7" Type="http://schemas.openxmlformats.org/officeDocument/2006/relationships/image" Target="../media/image169.png"/><Relationship Id="rId12" Type="http://schemas.openxmlformats.org/officeDocument/2006/relationships/image" Target="../media/image174.png"/><Relationship Id="rId2" Type="http://schemas.openxmlformats.org/officeDocument/2006/relationships/image" Target="../media/image139.png"/><Relationship Id="rId1" Type="http://schemas.openxmlformats.org/officeDocument/2006/relationships/slideLayout" Target="../slideLayouts/slideLayout10.xml"/><Relationship Id="rId6" Type="http://schemas.openxmlformats.org/officeDocument/2006/relationships/image" Target="../media/image168.jpeg"/><Relationship Id="rId11" Type="http://schemas.openxmlformats.org/officeDocument/2006/relationships/image" Target="../media/image173.png"/><Relationship Id="rId5" Type="http://schemas.openxmlformats.org/officeDocument/2006/relationships/image" Target="../media/image167.jpeg"/><Relationship Id="rId15" Type="http://schemas.openxmlformats.org/officeDocument/2006/relationships/hyperlink" Target="https://support.symantec.com/en_US/article.TECH205797.html" TargetMode="External"/><Relationship Id="rId10" Type="http://schemas.openxmlformats.org/officeDocument/2006/relationships/image" Target="../media/image172.png"/><Relationship Id="rId4" Type="http://schemas.openxmlformats.org/officeDocument/2006/relationships/image" Target="../media/image166.jpg"/><Relationship Id="rId9" Type="http://schemas.openxmlformats.org/officeDocument/2006/relationships/image" Target="../media/image171.png"/><Relationship Id="rId14" Type="http://schemas.openxmlformats.org/officeDocument/2006/relationships/image" Target="../media/image176.gif"/></Relationships>
</file>

<file path=ppt/slides/_rels/slide27.xml.rels><?xml version="1.0" encoding="UTF-8" standalone="yes"?>
<Relationships xmlns="http://schemas.openxmlformats.org/package/2006/relationships"><Relationship Id="rId8" Type="http://schemas.openxmlformats.org/officeDocument/2006/relationships/image" Target="../media/image183.png"/><Relationship Id="rId13" Type="http://schemas.openxmlformats.org/officeDocument/2006/relationships/image" Target="../media/image188.png"/><Relationship Id="rId18" Type="http://schemas.openxmlformats.org/officeDocument/2006/relationships/image" Target="../media/image193.png"/><Relationship Id="rId26" Type="http://schemas.openxmlformats.org/officeDocument/2006/relationships/image" Target="../media/image201.png"/><Relationship Id="rId3" Type="http://schemas.openxmlformats.org/officeDocument/2006/relationships/image" Target="../media/image178.png"/><Relationship Id="rId21" Type="http://schemas.openxmlformats.org/officeDocument/2006/relationships/image" Target="../media/image196.png"/><Relationship Id="rId34" Type="http://schemas.openxmlformats.org/officeDocument/2006/relationships/image" Target="../media/image205.png"/><Relationship Id="rId7" Type="http://schemas.openxmlformats.org/officeDocument/2006/relationships/image" Target="../media/image182.png"/><Relationship Id="rId12" Type="http://schemas.openxmlformats.org/officeDocument/2006/relationships/image" Target="../media/image187.png"/><Relationship Id="rId17" Type="http://schemas.openxmlformats.org/officeDocument/2006/relationships/image" Target="../media/image192.png"/><Relationship Id="rId25" Type="http://schemas.openxmlformats.org/officeDocument/2006/relationships/image" Target="../media/image200.png"/><Relationship Id="rId33" Type="http://schemas.openxmlformats.org/officeDocument/2006/relationships/image" Target="../media/image155.png"/><Relationship Id="rId2" Type="http://schemas.openxmlformats.org/officeDocument/2006/relationships/image" Target="../media/image177.png"/><Relationship Id="rId16" Type="http://schemas.openxmlformats.org/officeDocument/2006/relationships/image" Target="../media/image191.png"/><Relationship Id="rId20" Type="http://schemas.openxmlformats.org/officeDocument/2006/relationships/image" Target="../media/image195.png"/><Relationship Id="rId29" Type="http://schemas.openxmlformats.org/officeDocument/2006/relationships/image" Target="../media/image75.jpeg"/><Relationship Id="rId1" Type="http://schemas.openxmlformats.org/officeDocument/2006/relationships/slideLayout" Target="../slideLayouts/slideLayout9.xml"/><Relationship Id="rId6" Type="http://schemas.openxmlformats.org/officeDocument/2006/relationships/image" Target="../media/image181.png"/><Relationship Id="rId11" Type="http://schemas.openxmlformats.org/officeDocument/2006/relationships/image" Target="../media/image186.png"/><Relationship Id="rId24" Type="http://schemas.openxmlformats.org/officeDocument/2006/relationships/image" Target="../media/image199.png"/><Relationship Id="rId32" Type="http://schemas.openxmlformats.org/officeDocument/2006/relationships/image" Target="../media/image204.png"/><Relationship Id="rId5" Type="http://schemas.openxmlformats.org/officeDocument/2006/relationships/image" Target="../media/image180.png"/><Relationship Id="rId15" Type="http://schemas.openxmlformats.org/officeDocument/2006/relationships/image" Target="../media/image190.png"/><Relationship Id="rId23" Type="http://schemas.openxmlformats.org/officeDocument/2006/relationships/image" Target="../media/image198.png"/><Relationship Id="rId28" Type="http://schemas.openxmlformats.org/officeDocument/2006/relationships/image" Target="../media/image63.png"/><Relationship Id="rId10" Type="http://schemas.openxmlformats.org/officeDocument/2006/relationships/image" Target="../media/image185.png"/><Relationship Id="rId19" Type="http://schemas.openxmlformats.org/officeDocument/2006/relationships/image" Target="../media/image194.png"/><Relationship Id="rId31" Type="http://schemas.openxmlformats.org/officeDocument/2006/relationships/hyperlink" Target="https://support.symantec.com/en_US/article.TECH205797.html" TargetMode="External"/><Relationship Id="rId4" Type="http://schemas.openxmlformats.org/officeDocument/2006/relationships/image" Target="../media/image179.png"/><Relationship Id="rId9" Type="http://schemas.openxmlformats.org/officeDocument/2006/relationships/image" Target="../media/image184.png"/><Relationship Id="rId14" Type="http://schemas.openxmlformats.org/officeDocument/2006/relationships/image" Target="../media/image189.png"/><Relationship Id="rId22" Type="http://schemas.openxmlformats.org/officeDocument/2006/relationships/image" Target="../media/image197.png"/><Relationship Id="rId27" Type="http://schemas.openxmlformats.org/officeDocument/2006/relationships/image" Target="../media/image202.png"/><Relationship Id="rId30" Type="http://schemas.openxmlformats.org/officeDocument/2006/relationships/image" Target="../media/image203.png"/></Relationships>
</file>

<file path=ppt/slides/_rels/slide28.xml.rels><?xml version="1.0" encoding="UTF-8" standalone="yes"?>
<Relationships xmlns="http://schemas.openxmlformats.org/package/2006/relationships"><Relationship Id="rId8" Type="http://schemas.openxmlformats.org/officeDocument/2006/relationships/image" Target="../media/image212.png"/><Relationship Id="rId13" Type="http://schemas.openxmlformats.org/officeDocument/2006/relationships/image" Target="../media/image64.png"/><Relationship Id="rId18" Type="http://schemas.openxmlformats.org/officeDocument/2006/relationships/image" Target="../media/image60.png"/><Relationship Id="rId3" Type="http://schemas.openxmlformats.org/officeDocument/2006/relationships/image" Target="../media/image207.emf"/><Relationship Id="rId7" Type="http://schemas.openxmlformats.org/officeDocument/2006/relationships/image" Target="../media/image211.png"/><Relationship Id="rId12" Type="http://schemas.openxmlformats.org/officeDocument/2006/relationships/image" Target="../media/image55.png"/><Relationship Id="rId17" Type="http://schemas.openxmlformats.org/officeDocument/2006/relationships/image" Target="../media/image59.png"/><Relationship Id="rId2" Type="http://schemas.openxmlformats.org/officeDocument/2006/relationships/image" Target="../media/image206.png"/><Relationship Id="rId16" Type="http://schemas.openxmlformats.org/officeDocument/2006/relationships/image" Target="../media/image58.png"/><Relationship Id="rId1" Type="http://schemas.openxmlformats.org/officeDocument/2006/relationships/slideLayout" Target="../slideLayouts/slideLayout9.xml"/><Relationship Id="rId6" Type="http://schemas.openxmlformats.org/officeDocument/2006/relationships/image" Target="../media/image210.png"/><Relationship Id="rId11" Type="http://schemas.openxmlformats.org/officeDocument/2006/relationships/image" Target="../media/image54.png"/><Relationship Id="rId5" Type="http://schemas.openxmlformats.org/officeDocument/2006/relationships/image" Target="../media/image209.png"/><Relationship Id="rId15" Type="http://schemas.openxmlformats.org/officeDocument/2006/relationships/image" Target="../media/image57.png"/><Relationship Id="rId10" Type="http://schemas.openxmlformats.org/officeDocument/2006/relationships/image" Target="../media/image53.png"/><Relationship Id="rId4" Type="http://schemas.openxmlformats.org/officeDocument/2006/relationships/image" Target="../media/image208.png"/><Relationship Id="rId9" Type="http://schemas.openxmlformats.org/officeDocument/2006/relationships/image" Target="../media/image213.jpeg"/><Relationship Id="rId14" Type="http://schemas.openxmlformats.org/officeDocument/2006/relationships/image" Target="../media/image56.png"/></Relationships>
</file>

<file path=ppt/slides/_rels/slide29.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63.png"/><Relationship Id="rId18" Type="http://schemas.openxmlformats.org/officeDocument/2006/relationships/image" Target="../media/image218.png"/><Relationship Id="rId3" Type="http://schemas.openxmlformats.org/officeDocument/2006/relationships/image" Target="../media/image53.png"/><Relationship Id="rId21" Type="http://schemas.openxmlformats.org/officeDocument/2006/relationships/image" Target="../media/image221.png"/><Relationship Id="rId7" Type="http://schemas.openxmlformats.org/officeDocument/2006/relationships/image" Target="../media/image64.png"/><Relationship Id="rId12" Type="http://schemas.openxmlformats.org/officeDocument/2006/relationships/image" Target="../media/image75.jpeg"/><Relationship Id="rId17" Type="http://schemas.openxmlformats.org/officeDocument/2006/relationships/image" Target="../media/image217.png"/><Relationship Id="rId2" Type="http://schemas.openxmlformats.org/officeDocument/2006/relationships/image" Target="../media/image214.png"/><Relationship Id="rId16" Type="http://schemas.openxmlformats.org/officeDocument/2006/relationships/image" Target="../media/image216.png"/><Relationship Id="rId20" Type="http://schemas.openxmlformats.org/officeDocument/2006/relationships/image" Target="../media/image220.gif"/><Relationship Id="rId1" Type="http://schemas.openxmlformats.org/officeDocument/2006/relationships/slideLayout" Target="../slideLayouts/slideLayout9.xml"/><Relationship Id="rId6" Type="http://schemas.openxmlformats.org/officeDocument/2006/relationships/image" Target="../media/image56.png"/><Relationship Id="rId11" Type="http://schemas.openxmlformats.org/officeDocument/2006/relationships/image" Target="../media/image215.png"/><Relationship Id="rId24" Type="http://schemas.openxmlformats.org/officeDocument/2006/relationships/image" Target="../media/image137.png"/><Relationship Id="rId5" Type="http://schemas.openxmlformats.org/officeDocument/2006/relationships/image" Target="../media/image55.png"/><Relationship Id="rId15" Type="http://schemas.openxmlformats.org/officeDocument/2006/relationships/image" Target="../media/image77.png"/><Relationship Id="rId23" Type="http://schemas.openxmlformats.org/officeDocument/2006/relationships/image" Target="../media/image223.png"/><Relationship Id="rId10" Type="http://schemas.openxmlformats.org/officeDocument/2006/relationships/image" Target="../media/image67.png"/><Relationship Id="rId19" Type="http://schemas.openxmlformats.org/officeDocument/2006/relationships/image" Target="../media/image219.png"/><Relationship Id="rId4" Type="http://schemas.openxmlformats.org/officeDocument/2006/relationships/image" Target="../media/image54.png"/><Relationship Id="rId9" Type="http://schemas.openxmlformats.org/officeDocument/2006/relationships/image" Target="../media/image139.png"/><Relationship Id="rId14" Type="http://schemas.openxmlformats.org/officeDocument/2006/relationships/image" Target="../media/image76.png"/><Relationship Id="rId22" Type="http://schemas.openxmlformats.org/officeDocument/2006/relationships/image" Target="../media/image222.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227.png"/><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226.png"/><Relationship Id="rId5" Type="http://schemas.openxmlformats.org/officeDocument/2006/relationships/image" Target="../media/image225.png"/><Relationship Id="rId4" Type="http://schemas.openxmlformats.org/officeDocument/2006/relationships/image" Target="../media/image224.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image" Target="../media/image230.png"/><Relationship Id="rId5" Type="http://schemas.openxmlformats.org/officeDocument/2006/relationships/image" Target="../media/image229.png"/><Relationship Id="rId4" Type="http://schemas.openxmlformats.org/officeDocument/2006/relationships/image" Target="../media/image22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3" Type="http://schemas.openxmlformats.org/officeDocument/2006/relationships/image" Target="../media/image231.png"/><Relationship Id="rId2" Type="http://schemas.openxmlformats.org/officeDocument/2006/relationships/slideLayout" Target="../slideLayouts/slideLayout9.xml"/><Relationship Id="rId1" Type="http://schemas.openxmlformats.org/officeDocument/2006/relationships/tags" Target="../tags/tag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232.jpeg"/><Relationship Id="rId7" Type="http://schemas.openxmlformats.org/officeDocument/2006/relationships/image" Target="../media/image236.jpg"/><Relationship Id="rId2" Type="http://schemas.openxmlformats.org/officeDocument/2006/relationships/chart" Target="../charts/chart5.xml"/><Relationship Id="rId1" Type="http://schemas.openxmlformats.org/officeDocument/2006/relationships/slideLayout" Target="../slideLayouts/slideLayout25.xml"/><Relationship Id="rId6" Type="http://schemas.openxmlformats.org/officeDocument/2006/relationships/image" Target="../media/image235.png"/><Relationship Id="rId5" Type="http://schemas.openxmlformats.org/officeDocument/2006/relationships/image" Target="../media/image234.png"/><Relationship Id="rId4" Type="http://schemas.openxmlformats.org/officeDocument/2006/relationships/image" Target="../media/image2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p:nvPr>
        </p:nvSpPr>
        <p:spPr/>
        <p:txBody>
          <a:bodyPr/>
          <a:lstStyle/>
          <a:p>
            <a:r>
              <a:rPr lang="en-US" altLang="ko-KR" dirty="0"/>
              <a:t>Symantec Backup Exec 15</a:t>
            </a:r>
            <a:endParaRPr lang="ko-KR" altLang="en-US"/>
          </a:p>
        </p:txBody>
      </p:sp>
      <p:sp>
        <p:nvSpPr>
          <p:cNvPr id="3" name="부제목 2"/>
          <p:cNvSpPr>
            <a:spLocks noGrp="1"/>
          </p:cNvSpPr>
          <p:nvPr>
            <p:ph type="subTitle" idx="1"/>
          </p:nvPr>
        </p:nvSpPr>
        <p:spPr/>
        <p:txBody>
          <a:bodyPr/>
          <a:lstStyle/>
          <a:p>
            <a:r>
              <a:rPr lang="ko-KR" altLang="en-US" sz="2000" b="1" dirty="0"/>
              <a:t>표준 제안서</a:t>
            </a:r>
          </a:p>
        </p:txBody>
      </p:sp>
    </p:spTree>
    <p:extLst>
      <p:ext uri="{BB962C8B-B14F-4D97-AF65-F5344CB8AC3E}">
        <p14:creationId xmlns:p14="http://schemas.microsoft.com/office/powerpoint/2010/main" val="38769200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Agenda</a:t>
            </a:r>
            <a:endParaRPr lang="ko-KR" altLang="en-US"/>
          </a:p>
        </p:txBody>
      </p:sp>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2</a:t>
            </a:fld>
            <a:endParaRPr lang="en-US"/>
          </a:p>
        </p:txBody>
      </p:sp>
      <p:sp>
        <p:nvSpPr>
          <p:cNvPr id="5" name="텍스트 개체 틀 4"/>
          <p:cNvSpPr>
            <a:spLocks noGrp="1"/>
          </p:cNvSpPr>
          <p:nvPr>
            <p:ph type="body" idx="13"/>
          </p:nvPr>
        </p:nvSpPr>
        <p:spPr/>
        <p:txBody>
          <a:bodyPr/>
          <a:lstStyle/>
          <a:p>
            <a:endParaRPr lang="ko-KR" altLang="en-US"/>
          </a:p>
        </p:txBody>
      </p:sp>
      <p:graphicFrame>
        <p:nvGraphicFramePr>
          <p:cNvPr id="6" name="Table 4"/>
          <p:cNvGraphicFramePr>
            <a:graphicFrameLocks noGrp="1"/>
          </p:cNvGraphicFramePr>
          <p:nvPr>
            <p:extLst/>
          </p:nvPr>
        </p:nvGraphicFramePr>
        <p:xfrm>
          <a:off x="2362200" y="1600200"/>
          <a:ext cx="5181600" cy="3352800"/>
        </p:xfrm>
        <a:graphic>
          <a:graphicData uri="http://schemas.openxmlformats.org/drawingml/2006/table">
            <a:tbl>
              <a:tblPr firstRow="1" bandRow="1">
                <a:tableStyleId>{2D5ABB26-0587-4C30-8999-92F81FD0307C}</a:tableStyleId>
              </a:tblPr>
              <a:tblGrid>
                <a:gridCol w="9906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838200">
                <a:tc>
                  <a:txBody>
                    <a:bodyPr/>
                    <a:lstStyle/>
                    <a:p>
                      <a:pPr algn="ctr"/>
                      <a:r>
                        <a:rPr lang="en-US" sz="2000" b="1" dirty="0">
                          <a:solidFill>
                            <a:schemeClr val="tx1"/>
                          </a:solidFill>
                        </a:rPr>
                        <a:t>1</a:t>
                      </a:r>
                    </a:p>
                  </a:txBody>
                  <a:tcPr anchor="ctr">
                    <a:lnB w="12700" cap="flat" cmpd="sng" algn="ctr">
                      <a:solidFill>
                        <a:schemeClr val="bg2"/>
                      </a:solidFill>
                      <a:prstDash val="solid"/>
                      <a:round/>
                      <a:headEnd type="none" w="med" len="med"/>
                      <a:tailEnd type="none" w="med" len="med"/>
                    </a:lnB>
                    <a:noFill/>
                  </a:tcPr>
                </a:tc>
                <a:tc>
                  <a:txBody>
                    <a:bodyPr/>
                    <a:lstStyle/>
                    <a:p>
                      <a:pPr algn="l"/>
                      <a:r>
                        <a:rPr lang="ko-KR" altLang="en-US" sz="2000" b="1" dirty="0"/>
                        <a:t>제안개요</a:t>
                      </a:r>
                      <a:endParaRPr lang="en-US" sz="2000" b="1" dirty="0"/>
                    </a:p>
                  </a:txBody>
                  <a:tcPr anchor="ctr">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0"/>
                  </a:ext>
                </a:extLst>
              </a:tr>
              <a:tr h="838200">
                <a:tc>
                  <a:txBody>
                    <a:bodyPr/>
                    <a:lstStyle/>
                    <a:p>
                      <a:pPr algn="ctr"/>
                      <a:r>
                        <a:rPr lang="en-US" sz="2000" b="1" dirty="0">
                          <a:solidFill>
                            <a:schemeClr val="tx1"/>
                          </a:solidFill>
                        </a:rPr>
                        <a:t>2</a:t>
                      </a:r>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noFill/>
                  </a:tcPr>
                </a:tc>
                <a:tc>
                  <a:txBody>
                    <a:bodyPr/>
                    <a:lstStyle/>
                    <a:p>
                      <a:pPr algn="l"/>
                      <a:r>
                        <a:rPr lang="ko-KR" altLang="en-US" sz="2000" b="1" dirty="0"/>
                        <a:t>제안제품 소개</a:t>
                      </a:r>
                      <a:endParaRPr lang="en-US" sz="2000" b="1" dirty="0"/>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1"/>
                  </a:ext>
                </a:extLst>
              </a:tr>
              <a:tr h="838200">
                <a:tc>
                  <a:txBody>
                    <a:bodyPr/>
                    <a:lstStyle/>
                    <a:p>
                      <a:pPr algn="ctr"/>
                      <a:r>
                        <a:rPr lang="en-US" sz="2000" b="1" dirty="0">
                          <a:solidFill>
                            <a:schemeClr val="tx1"/>
                          </a:solidFill>
                        </a:rPr>
                        <a:t>3</a:t>
                      </a:r>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noFill/>
                  </a:tcPr>
                </a:tc>
                <a:tc>
                  <a:txBody>
                    <a:bodyPr/>
                    <a:lstStyle/>
                    <a:p>
                      <a:pPr algn="l"/>
                      <a:r>
                        <a:rPr lang="ko-KR" altLang="en-US" sz="2000" b="1" dirty="0"/>
                        <a:t>도입사례</a:t>
                      </a:r>
                      <a:endParaRPr lang="en-US" sz="2000" b="1" dirty="0"/>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2"/>
                  </a:ext>
                </a:extLst>
              </a:tr>
              <a:tr h="838200">
                <a:tc>
                  <a:txBody>
                    <a:bodyPr/>
                    <a:lstStyle/>
                    <a:p>
                      <a:pPr algn="ctr"/>
                      <a:r>
                        <a:rPr lang="en-US" sz="2000" b="1" dirty="0">
                          <a:solidFill>
                            <a:schemeClr val="tx1"/>
                          </a:solidFill>
                        </a:rPr>
                        <a:t>4</a:t>
                      </a:r>
                    </a:p>
                  </a:txBody>
                  <a:tcPr anchor="ctr">
                    <a:lnT w="12700" cap="flat" cmpd="sng" algn="ctr">
                      <a:solidFill>
                        <a:schemeClr val="bg2"/>
                      </a:solidFill>
                      <a:prstDash val="solid"/>
                      <a:round/>
                      <a:headEnd type="none" w="med" len="med"/>
                      <a:tailEnd type="none" w="med" len="med"/>
                    </a:lnT>
                    <a:noFill/>
                  </a:tcPr>
                </a:tc>
                <a:tc>
                  <a:txBody>
                    <a:bodyPr/>
                    <a:lstStyle/>
                    <a:p>
                      <a:pPr algn="l"/>
                      <a:r>
                        <a:rPr lang="ko-KR" altLang="en-US" sz="2000" b="1" dirty="0"/>
                        <a:t>경쟁사 제품 비교</a:t>
                      </a:r>
                      <a:endParaRPr lang="en-US" sz="2000" b="1" dirty="0"/>
                    </a:p>
                  </a:txBody>
                  <a:tcPr anchor="ctr">
                    <a:lnT w="12700" cap="flat" cmpd="sng" algn="ctr">
                      <a:solidFill>
                        <a:schemeClr val="bg2"/>
                      </a:solidFill>
                      <a:prstDash val="solid"/>
                      <a:round/>
                      <a:headEnd type="none" w="med" len="med"/>
                      <a:tailEnd type="none" w="med" len="med"/>
                    </a:lnT>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449792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3</a:t>
            </a:fld>
            <a:endParaRPr lang="en-US"/>
          </a:p>
        </p:txBody>
      </p:sp>
      <p:sp>
        <p:nvSpPr>
          <p:cNvPr id="5" name="텍스트 개체 틀 4"/>
          <p:cNvSpPr>
            <a:spLocks noGrp="1"/>
          </p:cNvSpPr>
          <p:nvPr>
            <p:ph type="body" idx="13"/>
          </p:nvPr>
        </p:nvSpPr>
        <p:spPr>
          <a:xfrm>
            <a:off x="8848656" y="778290"/>
            <a:ext cx="726729" cy="138499"/>
          </a:xfrm>
        </p:spPr>
        <p:txBody>
          <a:bodyPr/>
          <a:lstStyle/>
          <a:p>
            <a:r>
              <a:rPr lang="en-US" altLang="ko-KR" dirty="0"/>
              <a:t>1. </a:t>
            </a:r>
            <a:r>
              <a:rPr lang="ko-KR" altLang="en-US"/>
              <a:t>제안개요</a:t>
            </a:r>
          </a:p>
        </p:txBody>
      </p:sp>
      <p:graphicFrame>
        <p:nvGraphicFramePr>
          <p:cNvPr id="7" name="Table 4"/>
          <p:cNvGraphicFramePr>
            <a:graphicFrameLocks noGrp="1"/>
          </p:cNvGraphicFramePr>
          <p:nvPr>
            <p:extLst/>
          </p:nvPr>
        </p:nvGraphicFramePr>
        <p:xfrm>
          <a:off x="495300" y="1626514"/>
          <a:ext cx="2441476" cy="1443856"/>
        </p:xfrm>
        <a:graphic>
          <a:graphicData uri="http://schemas.openxmlformats.org/drawingml/2006/table">
            <a:tbl>
              <a:tblPr firstRow="1" bandRow="1">
                <a:tableStyleId>{2D5ABB26-0587-4C30-8999-92F81FD0307C}</a:tableStyleId>
              </a:tblPr>
              <a:tblGrid>
                <a:gridCol w="638015">
                  <a:extLst>
                    <a:ext uri="{9D8B030D-6E8A-4147-A177-3AD203B41FA5}">
                      <a16:colId xmlns:a16="http://schemas.microsoft.com/office/drawing/2014/main" val="20000"/>
                    </a:ext>
                  </a:extLst>
                </a:gridCol>
                <a:gridCol w="1803461">
                  <a:extLst>
                    <a:ext uri="{9D8B030D-6E8A-4147-A177-3AD203B41FA5}">
                      <a16:colId xmlns:a16="http://schemas.microsoft.com/office/drawing/2014/main" val="20001"/>
                    </a:ext>
                  </a:extLst>
                </a:gridCol>
              </a:tblGrid>
              <a:tr h="360964">
                <a:tc>
                  <a:txBody>
                    <a:bodyPr/>
                    <a:lstStyle/>
                    <a:p>
                      <a:pPr algn="ctr"/>
                      <a:r>
                        <a:rPr lang="en-US" sz="1400" b="1" dirty="0">
                          <a:solidFill>
                            <a:schemeClr val="tx1"/>
                          </a:solidFill>
                        </a:rPr>
                        <a:t>1</a:t>
                      </a:r>
                    </a:p>
                  </a:txBody>
                  <a:tcPr anchor="ctr">
                    <a:lnB w="12700" cap="flat" cmpd="sng" algn="ctr">
                      <a:solidFill>
                        <a:schemeClr val="bg2"/>
                      </a:solidFill>
                      <a:prstDash val="solid"/>
                      <a:round/>
                      <a:headEnd type="none" w="med" len="med"/>
                      <a:tailEnd type="none" w="med" len="med"/>
                    </a:lnB>
                    <a:noFill/>
                  </a:tcPr>
                </a:tc>
                <a:tc>
                  <a:txBody>
                    <a:bodyPr/>
                    <a:lstStyle/>
                    <a:p>
                      <a:pPr algn="l"/>
                      <a:r>
                        <a:rPr lang="ko-KR" altLang="en-US" sz="1400" b="1" dirty="0"/>
                        <a:t>제안개요</a:t>
                      </a:r>
                      <a:endParaRPr lang="en-US" sz="1400" b="1" dirty="0"/>
                    </a:p>
                  </a:txBody>
                  <a:tcPr anchor="ctr">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0"/>
                  </a:ext>
                </a:extLst>
              </a:tr>
              <a:tr h="360964">
                <a:tc>
                  <a:txBody>
                    <a:bodyPr/>
                    <a:lstStyle/>
                    <a:p>
                      <a:pPr algn="ctr"/>
                      <a:r>
                        <a:rPr lang="en-US" sz="1400" dirty="0">
                          <a:solidFill>
                            <a:schemeClr val="tx1"/>
                          </a:solidFill>
                        </a:rPr>
                        <a:t>2</a:t>
                      </a:r>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noFill/>
                  </a:tcPr>
                </a:tc>
                <a:tc>
                  <a:txBody>
                    <a:bodyPr/>
                    <a:lstStyle/>
                    <a:p>
                      <a:pPr algn="l"/>
                      <a:r>
                        <a:rPr lang="ko-KR" altLang="en-US" sz="1400" dirty="0"/>
                        <a:t>제안제품 소개</a:t>
                      </a:r>
                      <a:endParaRPr lang="en-US" sz="1400" dirty="0"/>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1"/>
                  </a:ext>
                </a:extLst>
              </a:tr>
              <a:tr h="360964">
                <a:tc>
                  <a:txBody>
                    <a:bodyPr/>
                    <a:lstStyle/>
                    <a:p>
                      <a:pPr algn="ctr"/>
                      <a:r>
                        <a:rPr lang="en-US" sz="1400" dirty="0">
                          <a:solidFill>
                            <a:schemeClr val="tx1"/>
                          </a:solidFill>
                        </a:rPr>
                        <a:t>3</a:t>
                      </a:r>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noFill/>
                  </a:tcPr>
                </a:tc>
                <a:tc>
                  <a:txBody>
                    <a:bodyPr/>
                    <a:lstStyle/>
                    <a:p>
                      <a:pPr algn="l"/>
                      <a:r>
                        <a:rPr lang="ko-KR" altLang="en-US" sz="1400" dirty="0"/>
                        <a:t>도입사례</a:t>
                      </a:r>
                      <a:endParaRPr lang="en-US" sz="1400" dirty="0"/>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2"/>
                  </a:ext>
                </a:extLst>
              </a:tr>
              <a:tr h="360964">
                <a:tc>
                  <a:txBody>
                    <a:bodyPr/>
                    <a:lstStyle/>
                    <a:p>
                      <a:pPr algn="ctr"/>
                      <a:r>
                        <a:rPr lang="en-US" sz="1400" dirty="0">
                          <a:solidFill>
                            <a:schemeClr val="tx1"/>
                          </a:solidFill>
                        </a:rPr>
                        <a:t>4</a:t>
                      </a:r>
                    </a:p>
                  </a:txBody>
                  <a:tcPr anchor="ctr">
                    <a:lnT w="12700" cap="flat" cmpd="sng" algn="ctr">
                      <a:solidFill>
                        <a:schemeClr val="bg2"/>
                      </a:solidFill>
                      <a:prstDash val="solid"/>
                      <a:round/>
                      <a:headEnd type="none" w="med" len="med"/>
                      <a:tailEnd type="none" w="med" len="med"/>
                    </a:lnT>
                    <a:noFill/>
                  </a:tcPr>
                </a:tc>
                <a:tc>
                  <a:txBody>
                    <a:bodyPr/>
                    <a:lstStyle/>
                    <a:p>
                      <a:pPr algn="l"/>
                      <a:r>
                        <a:rPr lang="ko-KR" altLang="en-US" sz="1400" dirty="0"/>
                        <a:t>경쟁사 제품 비교</a:t>
                      </a:r>
                      <a:endParaRPr lang="en-US" sz="1400" dirty="0"/>
                    </a:p>
                  </a:txBody>
                  <a:tcPr anchor="ctr">
                    <a:lnT w="12700" cap="flat" cmpd="sng" algn="ctr">
                      <a:solidFill>
                        <a:schemeClr val="bg2"/>
                      </a:solidFill>
                      <a:prstDash val="solid"/>
                      <a:round/>
                      <a:headEnd type="none" w="med" len="med"/>
                      <a:tailEnd type="none" w="med" len="med"/>
                    </a:lnT>
                  </a:tcPr>
                </a:tc>
                <a:extLst>
                  <a:ext uri="{0D108BD9-81ED-4DB2-BD59-A6C34878D82A}">
                    <a16:rowId xmlns:a16="http://schemas.microsoft.com/office/drawing/2014/main" val="10003"/>
                  </a:ext>
                </a:extLst>
              </a:tr>
            </a:tbl>
          </a:graphicData>
        </a:graphic>
      </p:graphicFrame>
      <p:grpSp>
        <p:nvGrpSpPr>
          <p:cNvPr id="12" name="그룹 11"/>
          <p:cNvGrpSpPr/>
          <p:nvPr/>
        </p:nvGrpSpPr>
        <p:grpSpPr>
          <a:xfrm rot="2700000">
            <a:off x="494044" y="1738297"/>
            <a:ext cx="118364" cy="118364"/>
            <a:chOff x="3394429" y="2035243"/>
            <a:chExt cx="360040" cy="360040"/>
          </a:xfrm>
        </p:grpSpPr>
        <p:cxnSp>
          <p:nvCxnSpPr>
            <p:cNvPr id="9" name="직선 연결선 8"/>
            <p:cNvCxnSpPr/>
            <p:nvPr/>
          </p:nvCxnSpPr>
          <p:spPr bwMode="auto">
            <a:xfrm>
              <a:off x="3394429" y="2086447"/>
              <a:ext cx="360040" cy="0"/>
            </a:xfrm>
            <a:prstGeom prst="line">
              <a:avLst/>
            </a:prstGeom>
            <a:solidFill>
              <a:schemeClr val="accent1"/>
            </a:solidFill>
            <a:ln w="38100" cap="flat" cmpd="sng" algn="ctr">
              <a:solidFill>
                <a:srgbClr val="D54066"/>
              </a:solidFill>
              <a:prstDash val="solid"/>
              <a:miter lim="800000"/>
              <a:headEnd type="none" w="med" len="med"/>
              <a:tailEnd type="none" w="lg" len="lg"/>
            </a:ln>
            <a:effectLst/>
          </p:spPr>
        </p:cxnSp>
        <p:cxnSp>
          <p:nvCxnSpPr>
            <p:cNvPr id="11" name="직선 연결선 10"/>
            <p:cNvCxnSpPr/>
            <p:nvPr/>
          </p:nvCxnSpPr>
          <p:spPr bwMode="auto">
            <a:xfrm flipV="1">
              <a:off x="3703263" y="2035243"/>
              <a:ext cx="0" cy="360040"/>
            </a:xfrm>
            <a:prstGeom prst="line">
              <a:avLst/>
            </a:prstGeom>
            <a:solidFill>
              <a:schemeClr val="accent1"/>
            </a:solidFill>
            <a:ln w="38100" cap="flat" cmpd="sng" algn="ctr">
              <a:solidFill>
                <a:srgbClr val="D54066"/>
              </a:solidFill>
              <a:prstDash val="solid"/>
              <a:miter lim="800000"/>
              <a:headEnd type="none" w="med" len="med"/>
              <a:tailEnd type="none" w="lg" len="lg"/>
            </a:ln>
            <a:effectLst/>
          </p:spPr>
        </p:cxnSp>
      </p:grpSp>
      <p:sp>
        <p:nvSpPr>
          <p:cNvPr id="14" name="TextBox 13"/>
          <p:cNvSpPr txBox="1"/>
          <p:nvPr/>
        </p:nvSpPr>
        <p:spPr bwMode="ltGray">
          <a:xfrm>
            <a:off x="3507954" y="1820012"/>
            <a:ext cx="3960440" cy="2488321"/>
          </a:xfrm>
          <a:prstGeom prst="rect">
            <a:avLst/>
          </a:prstGeom>
          <a:noFill/>
          <a:ln w="9525">
            <a:noFill/>
            <a:miter lim="800000"/>
            <a:headEnd/>
            <a:tailEnd/>
          </a:ln>
        </p:spPr>
        <p:txBody>
          <a:bodyPr wrap="square" lIns="0" tIns="0" rIns="0" bIns="0" rtlCol="0" anchor="t" anchorCtr="0">
            <a:noAutofit/>
          </a:bodyPr>
          <a:lstStyle/>
          <a:p>
            <a:pPr>
              <a:lnSpc>
                <a:spcPct val="200000"/>
              </a:lnSpc>
              <a:spcBef>
                <a:spcPts val="0"/>
              </a:spcBef>
            </a:pPr>
            <a:r>
              <a:rPr lang="en-US" altLang="ko-KR" b="1" dirty="0"/>
              <a:t>1.1 </a:t>
            </a:r>
            <a:r>
              <a:rPr lang="ko-KR" altLang="en-US" b="1"/>
              <a:t>제안배경</a:t>
            </a:r>
            <a:endParaRPr lang="en-US" altLang="ko-KR" b="1" dirty="0"/>
          </a:p>
          <a:p>
            <a:pPr>
              <a:lnSpc>
                <a:spcPct val="200000"/>
              </a:lnSpc>
              <a:spcBef>
                <a:spcPts val="0"/>
              </a:spcBef>
            </a:pPr>
            <a:r>
              <a:rPr lang="en-US" altLang="ko-KR" b="1" dirty="0"/>
              <a:t>1.2 </a:t>
            </a:r>
            <a:r>
              <a:rPr lang="ko-KR" altLang="en-US" b="1"/>
              <a:t>제안목적</a:t>
            </a:r>
            <a:endParaRPr lang="en-US" altLang="ko-KR" b="1" dirty="0"/>
          </a:p>
          <a:p>
            <a:pPr>
              <a:lnSpc>
                <a:spcPct val="200000"/>
              </a:lnSpc>
              <a:spcBef>
                <a:spcPts val="0"/>
              </a:spcBef>
            </a:pPr>
            <a:r>
              <a:rPr lang="en-US" altLang="ko-KR" b="1" dirty="0"/>
              <a:t>1.3 </a:t>
            </a:r>
            <a:r>
              <a:rPr lang="ko-KR" altLang="en-US" b="1"/>
              <a:t>기대효과</a:t>
            </a:r>
            <a:endParaRPr lang="en-US" altLang="ko-KR" b="1" dirty="0"/>
          </a:p>
        </p:txBody>
      </p:sp>
      <p:sp>
        <p:nvSpPr>
          <p:cNvPr id="13" name="직사각형 12"/>
          <p:cNvSpPr/>
          <p:nvPr/>
        </p:nvSpPr>
        <p:spPr bwMode="auto">
          <a:xfrm>
            <a:off x="470133" y="1967166"/>
            <a:ext cx="2482792" cy="1069649"/>
          </a:xfrm>
          <a:prstGeom prst="rect">
            <a:avLst/>
          </a:prstGeom>
          <a:solidFill>
            <a:schemeClr val="bg1">
              <a:alpha val="50000"/>
            </a:schemeClr>
          </a:solidFill>
          <a:ln w="1905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spTree>
    <p:extLst>
      <p:ext uri="{BB962C8B-B14F-4D97-AF65-F5344CB8AC3E}">
        <p14:creationId xmlns:p14="http://schemas.microsoft.com/office/powerpoint/2010/main" val="3086029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4</a:t>
            </a:fld>
            <a:endParaRPr lang="en-US"/>
          </a:p>
        </p:txBody>
      </p:sp>
      <p:sp>
        <p:nvSpPr>
          <p:cNvPr id="4" name="내용 개체 틀 3"/>
          <p:cNvSpPr>
            <a:spLocks noGrp="1"/>
          </p:cNvSpPr>
          <p:nvPr>
            <p:ph sz="half" idx="13"/>
          </p:nvPr>
        </p:nvSpPr>
        <p:spPr>
          <a:xfrm>
            <a:off x="273049" y="1052513"/>
            <a:ext cx="9359900" cy="553998"/>
          </a:xfrm>
        </p:spPr>
        <p:txBody>
          <a:bodyPr/>
          <a:lstStyle/>
          <a:p>
            <a:r>
              <a:rPr lang="en-US" altLang="ko-KR" dirty="0"/>
              <a:t>ESG </a:t>
            </a:r>
            <a:r>
              <a:rPr lang="ko-KR" altLang="en-US"/>
              <a:t>설문조사에 따르면 </a:t>
            </a:r>
            <a:r>
              <a:rPr lang="en-US" altLang="ko-KR" dirty="0"/>
              <a:t>2015 IT </a:t>
            </a:r>
            <a:r>
              <a:rPr lang="ko-KR" altLang="en-US"/>
              <a:t>최우선 과제에는 데이터 백업 및 복구 개선</a:t>
            </a:r>
            <a:r>
              <a:rPr lang="en-US" altLang="ko-KR" dirty="0"/>
              <a:t>, </a:t>
            </a:r>
            <a:r>
              <a:rPr lang="ko-KR" altLang="en-US"/>
              <a:t>데이터 증가 관리 등이 가장 시급한 개선과제인 것을 알 수 있습니다</a:t>
            </a:r>
            <a:r>
              <a:rPr lang="en-US" altLang="ko-KR" dirty="0"/>
              <a:t>. </a:t>
            </a:r>
            <a:r>
              <a:rPr lang="ko-KR" altLang="en-US"/>
              <a:t>뿐만 아니라 증가하는 데이터를 유지하기 위한 연간 스토리지 확장 비율은 </a:t>
            </a:r>
            <a:r>
              <a:rPr lang="en-US" altLang="ko-KR" dirty="0"/>
              <a:t>30% </a:t>
            </a:r>
            <a:r>
              <a:rPr lang="ko-KR" altLang="en-US"/>
              <a:t>이상인 반면</a:t>
            </a:r>
            <a:r>
              <a:rPr lang="en-US" altLang="ko-KR" dirty="0"/>
              <a:t>, </a:t>
            </a:r>
            <a:r>
              <a:rPr lang="ko-KR" altLang="en-US"/>
              <a:t>실제 </a:t>
            </a:r>
            <a:r>
              <a:rPr lang="en-US" altLang="ko-KR" dirty="0"/>
              <a:t>IT </a:t>
            </a:r>
            <a:r>
              <a:rPr lang="ko-KR" altLang="en-US"/>
              <a:t>예산은 이 속도에 맞추지 못하는게 현실입니다</a:t>
            </a:r>
            <a:r>
              <a:rPr lang="en-US" altLang="ko-KR" dirty="0"/>
              <a:t>.</a:t>
            </a:r>
            <a:endParaRPr lang="ko-KR" altLang="en-US"/>
          </a:p>
        </p:txBody>
      </p:sp>
      <p:sp>
        <p:nvSpPr>
          <p:cNvPr id="5" name="텍스트 개체 틀 4"/>
          <p:cNvSpPr>
            <a:spLocks noGrp="1"/>
          </p:cNvSpPr>
          <p:nvPr>
            <p:ph type="body" idx="14"/>
          </p:nvPr>
        </p:nvSpPr>
        <p:spPr>
          <a:xfrm>
            <a:off x="8848657" y="762901"/>
            <a:ext cx="726728" cy="153888"/>
          </a:xfrm>
        </p:spPr>
        <p:txBody>
          <a:bodyPr/>
          <a:lstStyle/>
          <a:p>
            <a:r>
              <a:rPr lang="en-US" altLang="ko-KR" dirty="0"/>
              <a:t>1. </a:t>
            </a:r>
            <a:r>
              <a:rPr lang="ko-KR" altLang="en-US"/>
              <a:t>제안개요</a:t>
            </a:r>
          </a:p>
        </p:txBody>
      </p:sp>
      <p:sp>
        <p:nvSpPr>
          <p:cNvPr id="6" name="제목 5"/>
          <p:cNvSpPr>
            <a:spLocks noGrp="1"/>
          </p:cNvSpPr>
          <p:nvPr>
            <p:ph type="title"/>
          </p:nvPr>
        </p:nvSpPr>
        <p:spPr/>
        <p:txBody>
          <a:bodyPr/>
          <a:lstStyle/>
          <a:p>
            <a:r>
              <a:rPr lang="en-US" altLang="ko-KR" dirty="0"/>
              <a:t>1.1 </a:t>
            </a:r>
            <a:r>
              <a:rPr lang="ko-KR" altLang="en-US"/>
              <a:t>제안배경</a:t>
            </a:r>
          </a:p>
        </p:txBody>
      </p:sp>
      <p:sp>
        <p:nvSpPr>
          <p:cNvPr id="7" name="Freeform 26"/>
          <p:cNvSpPr/>
          <p:nvPr/>
        </p:nvSpPr>
        <p:spPr bwMode="auto">
          <a:xfrm>
            <a:off x="4666745" y="1840109"/>
            <a:ext cx="648993" cy="4154612"/>
          </a:xfrm>
          <a:custGeom>
            <a:avLst/>
            <a:gdLst>
              <a:gd name="connsiteX0" fmla="*/ 635000 w 635000"/>
              <a:gd name="connsiteY0" fmla="*/ 0 h 1663700"/>
              <a:gd name="connsiteX1" fmla="*/ 635000 w 635000"/>
              <a:gd name="connsiteY1" fmla="*/ 1619250 h 1663700"/>
              <a:gd name="connsiteX2" fmla="*/ 0 w 635000"/>
              <a:gd name="connsiteY2" fmla="*/ 1663700 h 1663700"/>
              <a:gd name="connsiteX3" fmla="*/ 0 w 635000"/>
              <a:gd name="connsiteY3" fmla="*/ 463550 h 1663700"/>
              <a:gd name="connsiteX4" fmla="*/ 635000 w 635000"/>
              <a:gd name="connsiteY4" fmla="*/ 0 h 1663700"/>
              <a:gd name="connsiteX0" fmla="*/ 635000 w 635000"/>
              <a:gd name="connsiteY0" fmla="*/ 0 h 1870075"/>
              <a:gd name="connsiteX1" fmla="*/ 635000 w 635000"/>
              <a:gd name="connsiteY1" fmla="*/ 1870075 h 1870075"/>
              <a:gd name="connsiteX2" fmla="*/ 0 w 635000"/>
              <a:gd name="connsiteY2" fmla="*/ 1663700 h 1870075"/>
              <a:gd name="connsiteX3" fmla="*/ 0 w 635000"/>
              <a:gd name="connsiteY3" fmla="*/ 463550 h 1870075"/>
              <a:gd name="connsiteX4" fmla="*/ 635000 w 635000"/>
              <a:gd name="connsiteY4" fmla="*/ 0 h 1870075"/>
              <a:gd name="connsiteX0" fmla="*/ 635000 w 635000"/>
              <a:gd name="connsiteY0" fmla="*/ 0 h 1870075"/>
              <a:gd name="connsiteX1" fmla="*/ 635000 w 635000"/>
              <a:gd name="connsiteY1" fmla="*/ 1870075 h 1870075"/>
              <a:gd name="connsiteX2" fmla="*/ 0 w 635000"/>
              <a:gd name="connsiteY2" fmla="*/ 1863725 h 1870075"/>
              <a:gd name="connsiteX3" fmla="*/ 0 w 635000"/>
              <a:gd name="connsiteY3" fmla="*/ 463550 h 1870075"/>
              <a:gd name="connsiteX4" fmla="*/ 635000 w 635000"/>
              <a:gd name="connsiteY4" fmla="*/ 0 h 1870075"/>
              <a:gd name="connsiteX0" fmla="*/ 635000 w 635000"/>
              <a:gd name="connsiteY0" fmla="*/ 0 h 1905794"/>
              <a:gd name="connsiteX1" fmla="*/ 630237 w 635000"/>
              <a:gd name="connsiteY1" fmla="*/ 1905794 h 1905794"/>
              <a:gd name="connsiteX2" fmla="*/ 0 w 635000"/>
              <a:gd name="connsiteY2" fmla="*/ 1863725 h 1905794"/>
              <a:gd name="connsiteX3" fmla="*/ 0 w 635000"/>
              <a:gd name="connsiteY3" fmla="*/ 463550 h 1905794"/>
              <a:gd name="connsiteX4" fmla="*/ 635000 w 635000"/>
              <a:gd name="connsiteY4" fmla="*/ 0 h 1905794"/>
              <a:gd name="connsiteX0" fmla="*/ 635000 w 635000"/>
              <a:gd name="connsiteY0" fmla="*/ 0 h 1905794"/>
              <a:gd name="connsiteX1" fmla="*/ 632619 w 635000"/>
              <a:gd name="connsiteY1" fmla="*/ 1905794 h 1905794"/>
              <a:gd name="connsiteX2" fmla="*/ 0 w 635000"/>
              <a:gd name="connsiteY2" fmla="*/ 1863725 h 1905794"/>
              <a:gd name="connsiteX3" fmla="*/ 0 w 635000"/>
              <a:gd name="connsiteY3" fmla="*/ 463550 h 1905794"/>
              <a:gd name="connsiteX4" fmla="*/ 635000 w 635000"/>
              <a:gd name="connsiteY4" fmla="*/ 0 h 1905794"/>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446881 h 1889125"/>
              <a:gd name="connsiteX4" fmla="*/ 635000 w 635000"/>
              <a:gd name="connsiteY4" fmla="*/ 0 h 1889125"/>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258581 h 1889125"/>
              <a:gd name="connsiteX4" fmla="*/ 635000 w 635000"/>
              <a:gd name="connsiteY4" fmla="*/ 0 h 1889125"/>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258581 h 1889125"/>
              <a:gd name="connsiteX4" fmla="*/ 635000 w 635000"/>
              <a:gd name="connsiteY4" fmla="*/ 0 h 1889125"/>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258581 h 1889125"/>
              <a:gd name="connsiteX4" fmla="*/ 635000 w 635000"/>
              <a:gd name="connsiteY4" fmla="*/ 0 h 1889125"/>
              <a:gd name="connsiteX0" fmla="*/ 643092 w 643092"/>
              <a:gd name="connsiteY0" fmla="*/ 0 h 1889125"/>
              <a:gd name="connsiteX1" fmla="*/ 640711 w 643092"/>
              <a:gd name="connsiteY1" fmla="*/ 1889125 h 1889125"/>
              <a:gd name="connsiteX2" fmla="*/ 0 w 643092"/>
              <a:gd name="connsiteY2" fmla="*/ 1619526 h 1889125"/>
              <a:gd name="connsiteX3" fmla="*/ 8092 w 643092"/>
              <a:gd name="connsiteY3" fmla="*/ 258581 h 1889125"/>
              <a:gd name="connsiteX4" fmla="*/ 643092 w 643092"/>
              <a:gd name="connsiteY4" fmla="*/ 0 h 1889125"/>
              <a:gd name="connsiteX0" fmla="*/ 643092 w 648993"/>
              <a:gd name="connsiteY0" fmla="*/ 0 h 1889125"/>
              <a:gd name="connsiteX1" fmla="*/ 648803 w 648993"/>
              <a:gd name="connsiteY1" fmla="*/ 1889125 h 1889125"/>
              <a:gd name="connsiteX2" fmla="*/ 0 w 648993"/>
              <a:gd name="connsiteY2" fmla="*/ 1619526 h 1889125"/>
              <a:gd name="connsiteX3" fmla="*/ 8092 w 648993"/>
              <a:gd name="connsiteY3" fmla="*/ 258581 h 1889125"/>
              <a:gd name="connsiteX4" fmla="*/ 643092 w 648993"/>
              <a:gd name="connsiteY4" fmla="*/ 0 h 1889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993" h="1889125">
                <a:moveTo>
                  <a:pt x="643092" y="0"/>
                </a:moveTo>
                <a:cubicBezTo>
                  <a:pt x="641504" y="635265"/>
                  <a:pt x="650391" y="1253860"/>
                  <a:pt x="648803" y="1889125"/>
                </a:cubicBezTo>
                <a:lnTo>
                  <a:pt x="0" y="1619526"/>
                </a:lnTo>
                <a:cubicBezTo>
                  <a:pt x="2697" y="1165878"/>
                  <a:pt x="5395" y="712229"/>
                  <a:pt x="8092" y="258581"/>
                </a:cubicBezTo>
                <a:lnTo>
                  <a:pt x="643092" y="0"/>
                </a:ln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grpSp>
        <p:nvGrpSpPr>
          <p:cNvPr id="8" name="그룹 7"/>
          <p:cNvGrpSpPr/>
          <p:nvPr/>
        </p:nvGrpSpPr>
        <p:grpSpPr>
          <a:xfrm>
            <a:off x="5305769" y="1793180"/>
            <a:ext cx="4089085" cy="4248471"/>
            <a:chOff x="5241032" y="2108464"/>
            <a:chExt cx="4089085" cy="3984831"/>
          </a:xfrm>
        </p:grpSpPr>
        <p:sp>
          <p:nvSpPr>
            <p:cNvPr id="9" name="AutoShape 455"/>
            <p:cNvSpPr>
              <a:spLocks noChangeArrowheads="1"/>
            </p:cNvSpPr>
            <p:nvPr/>
          </p:nvSpPr>
          <p:spPr bwMode="auto">
            <a:xfrm>
              <a:off x="5241032" y="2108464"/>
              <a:ext cx="4089085" cy="3984831"/>
            </a:xfrm>
            <a:prstGeom prst="roundRect">
              <a:avLst>
                <a:gd name="adj" fmla="val 2199"/>
              </a:avLst>
            </a:prstGeom>
            <a:solidFill>
              <a:srgbClr val="FFFFFF"/>
            </a:solidFill>
            <a:ln w="9525" algn="ctr">
              <a:solidFill>
                <a:schemeClr val="bg2"/>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52800" rIns="54000" bIns="25200">
              <a:noAutofit/>
            </a:bodyPr>
            <a:lstStyle/>
            <a:p>
              <a:pPr marL="90000" indent="-90000" algn="l" defTabSz="642938">
                <a:lnSpc>
                  <a:spcPct val="85000"/>
                </a:lnSpc>
                <a:spcAft>
                  <a:spcPts val="400"/>
                </a:spcAft>
                <a:buFont typeface="Wingdings" panose="05000000000000000000" pitchFamily="2" charset="2"/>
                <a:buChar char="§"/>
              </a:pPr>
              <a:endParaRPr kumimoji="1" lang="ko-KR" altLang="en-US" sz="1000" dirty="0">
                <a:cs typeface="Arial" charset="0"/>
              </a:endParaRPr>
            </a:p>
          </p:txBody>
        </p:sp>
        <p:grpSp>
          <p:nvGrpSpPr>
            <p:cNvPr id="10" name="그룹 9"/>
            <p:cNvGrpSpPr/>
            <p:nvPr/>
          </p:nvGrpSpPr>
          <p:grpSpPr>
            <a:xfrm>
              <a:off x="5252151" y="2131425"/>
              <a:ext cx="4072406" cy="345929"/>
              <a:chOff x="5252151" y="2131425"/>
              <a:chExt cx="4072406" cy="345929"/>
            </a:xfrm>
          </p:grpSpPr>
          <p:sp>
            <p:nvSpPr>
              <p:cNvPr id="11" name="AutoShape 457"/>
              <p:cNvSpPr>
                <a:spLocks noChangeArrowheads="1"/>
              </p:cNvSpPr>
              <p:nvPr/>
            </p:nvSpPr>
            <p:spPr bwMode="auto">
              <a:xfrm>
                <a:off x="5268818" y="2131425"/>
                <a:ext cx="4039071" cy="304209"/>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100" b="1" dirty="0">
                    <a:cs typeface="Arial" charset="0"/>
                  </a:rPr>
                  <a:t>연간 스토리지 증가 비율</a:t>
                </a:r>
              </a:p>
            </p:txBody>
          </p:sp>
          <p:sp>
            <p:nvSpPr>
              <p:cNvPr id="12" name="AutoShape 458"/>
              <p:cNvSpPr>
                <a:spLocks noChangeArrowheads="1"/>
              </p:cNvSpPr>
              <p:nvPr/>
            </p:nvSpPr>
            <p:spPr bwMode="auto">
              <a:xfrm>
                <a:off x="5252151" y="2364362"/>
                <a:ext cx="4072406" cy="112992"/>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13" name="AutoShape 459"/>
              <p:cNvSpPr>
                <a:spLocks noChangeArrowheads="1"/>
              </p:cNvSpPr>
              <p:nvPr/>
            </p:nvSpPr>
            <p:spPr bwMode="auto">
              <a:xfrm>
                <a:off x="5274374" y="2374792"/>
                <a:ext cx="4027960" cy="55627"/>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graphicFrame>
        <p:nvGraphicFramePr>
          <p:cNvPr id="21" name="내용 개체 틀 8"/>
          <p:cNvGraphicFramePr>
            <a:graphicFrameLocks/>
          </p:cNvGraphicFramePr>
          <p:nvPr>
            <p:extLst>
              <p:ext uri="{D42A27DB-BD31-4B8C-83A1-F6EECF244321}">
                <p14:modId xmlns:p14="http://schemas.microsoft.com/office/powerpoint/2010/main" val="1930375124"/>
              </p:ext>
            </p:extLst>
          </p:nvPr>
        </p:nvGraphicFramePr>
        <p:xfrm>
          <a:off x="5385048" y="2136437"/>
          <a:ext cx="3932326" cy="3858285"/>
        </p:xfrm>
        <a:graphic>
          <a:graphicData uri="http://schemas.openxmlformats.org/drawingml/2006/chart">
            <c:chart xmlns:c="http://schemas.openxmlformats.org/drawingml/2006/chart" xmlns:r="http://schemas.openxmlformats.org/officeDocument/2006/relationships" r:id="rId2"/>
          </a:graphicData>
        </a:graphic>
      </p:graphicFrame>
      <p:sp>
        <p:nvSpPr>
          <p:cNvPr id="25" name="Freeform 26"/>
          <p:cNvSpPr/>
          <p:nvPr/>
        </p:nvSpPr>
        <p:spPr bwMode="auto">
          <a:xfrm flipH="1">
            <a:off x="4589265" y="1840109"/>
            <a:ext cx="648993" cy="4154612"/>
          </a:xfrm>
          <a:custGeom>
            <a:avLst/>
            <a:gdLst>
              <a:gd name="connsiteX0" fmla="*/ 635000 w 635000"/>
              <a:gd name="connsiteY0" fmla="*/ 0 h 1663700"/>
              <a:gd name="connsiteX1" fmla="*/ 635000 w 635000"/>
              <a:gd name="connsiteY1" fmla="*/ 1619250 h 1663700"/>
              <a:gd name="connsiteX2" fmla="*/ 0 w 635000"/>
              <a:gd name="connsiteY2" fmla="*/ 1663700 h 1663700"/>
              <a:gd name="connsiteX3" fmla="*/ 0 w 635000"/>
              <a:gd name="connsiteY3" fmla="*/ 463550 h 1663700"/>
              <a:gd name="connsiteX4" fmla="*/ 635000 w 635000"/>
              <a:gd name="connsiteY4" fmla="*/ 0 h 1663700"/>
              <a:gd name="connsiteX0" fmla="*/ 635000 w 635000"/>
              <a:gd name="connsiteY0" fmla="*/ 0 h 1870075"/>
              <a:gd name="connsiteX1" fmla="*/ 635000 w 635000"/>
              <a:gd name="connsiteY1" fmla="*/ 1870075 h 1870075"/>
              <a:gd name="connsiteX2" fmla="*/ 0 w 635000"/>
              <a:gd name="connsiteY2" fmla="*/ 1663700 h 1870075"/>
              <a:gd name="connsiteX3" fmla="*/ 0 w 635000"/>
              <a:gd name="connsiteY3" fmla="*/ 463550 h 1870075"/>
              <a:gd name="connsiteX4" fmla="*/ 635000 w 635000"/>
              <a:gd name="connsiteY4" fmla="*/ 0 h 1870075"/>
              <a:gd name="connsiteX0" fmla="*/ 635000 w 635000"/>
              <a:gd name="connsiteY0" fmla="*/ 0 h 1870075"/>
              <a:gd name="connsiteX1" fmla="*/ 635000 w 635000"/>
              <a:gd name="connsiteY1" fmla="*/ 1870075 h 1870075"/>
              <a:gd name="connsiteX2" fmla="*/ 0 w 635000"/>
              <a:gd name="connsiteY2" fmla="*/ 1863725 h 1870075"/>
              <a:gd name="connsiteX3" fmla="*/ 0 w 635000"/>
              <a:gd name="connsiteY3" fmla="*/ 463550 h 1870075"/>
              <a:gd name="connsiteX4" fmla="*/ 635000 w 635000"/>
              <a:gd name="connsiteY4" fmla="*/ 0 h 1870075"/>
              <a:gd name="connsiteX0" fmla="*/ 635000 w 635000"/>
              <a:gd name="connsiteY0" fmla="*/ 0 h 1905794"/>
              <a:gd name="connsiteX1" fmla="*/ 630237 w 635000"/>
              <a:gd name="connsiteY1" fmla="*/ 1905794 h 1905794"/>
              <a:gd name="connsiteX2" fmla="*/ 0 w 635000"/>
              <a:gd name="connsiteY2" fmla="*/ 1863725 h 1905794"/>
              <a:gd name="connsiteX3" fmla="*/ 0 w 635000"/>
              <a:gd name="connsiteY3" fmla="*/ 463550 h 1905794"/>
              <a:gd name="connsiteX4" fmla="*/ 635000 w 635000"/>
              <a:gd name="connsiteY4" fmla="*/ 0 h 1905794"/>
              <a:gd name="connsiteX0" fmla="*/ 635000 w 635000"/>
              <a:gd name="connsiteY0" fmla="*/ 0 h 1905794"/>
              <a:gd name="connsiteX1" fmla="*/ 632619 w 635000"/>
              <a:gd name="connsiteY1" fmla="*/ 1905794 h 1905794"/>
              <a:gd name="connsiteX2" fmla="*/ 0 w 635000"/>
              <a:gd name="connsiteY2" fmla="*/ 1863725 h 1905794"/>
              <a:gd name="connsiteX3" fmla="*/ 0 w 635000"/>
              <a:gd name="connsiteY3" fmla="*/ 463550 h 1905794"/>
              <a:gd name="connsiteX4" fmla="*/ 635000 w 635000"/>
              <a:gd name="connsiteY4" fmla="*/ 0 h 1905794"/>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446881 h 1889125"/>
              <a:gd name="connsiteX4" fmla="*/ 635000 w 635000"/>
              <a:gd name="connsiteY4" fmla="*/ 0 h 1889125"/>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258581 h 1889125"/>
              <a:gd name="connsiteX4" fmla="*/ 635000 w 635000"/>
              <a:gd name="connsiteY4" fmla="*/ 0 h 1889125"/>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258581 h 1889125"/>
              <a:gd name="connsiteX4" fmla="*/ 635000 w 635000"/>
              <a:gd name="connsiteY4" fmla="*/ 0 h 1889125"/>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258581 h 1889125"/>
              <a:gd name="connsiteX4" fmla="*/ 635000 w 635000"/>
              <a:gd name="connsiteY4" fmla="*/ 0 h 1889125"/>
              <a:gd name="connsiteX0" fmla="*/ 643092 w 643092"/>
              <a:gd name="connsiteY0" fmla="*/ 0 h 1889125"/>
              <a:gd name="connsiteX1" fmla="*/ 640711 w 643092"/>
              <a:gd name="connsiteY1" fmla="*/ 1889125 h 1889125"/>
              <a:gd name="connsiteX2" fmla="*/ 0 w 643092"/>
              <a:gd name="connsiteY2" fmla="*/ 1619526 h 1889125"/>
              <a:gd name="connsiteX3" fmla="*/ 8092 w 643092"/>
              <a:gd name="connsiteY3" fmla="*/ 258581 h 1889125"/>
              <a:gd name="connsiteX4" fmla="*/ 643092 w 643092"/>
              <a:gd name="connsiteY4" fmla="*/ 0 h 1889125"/>
              <a:gd name="connsiteX0" fmla="*/ 643092 w 648993"/>
              <a:gd name="connsiteY0" fmla="*/ 0 h 1889125"/>
              <a:gd name="connsiteX1" fmla="*/ 648803 w 648993"/>
              <a:gd name="connsiteY1" fmla="*/ 1889125 h 1889125"/>
              <a:gd name="connsiteX2" fmla="*/ 0 w 648993"/>
              <a:gd name="connsiteY2" fmla="*/ 1619526 h 1889125"/>
              <a:gd name="connsiteX3" fmla="*/ 8092 w 648993"/>
              <a:gd name="connsiteY3" fmla="*/ 258581 h 1889125"/>
              <a:gd name="connsiteX4" fmla="*/ 643092 w 648993"/>
              <a:gd name="connsiteY4" fmla="*/ 0 h 1889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993" h="1889125">
                <a:moveTo>
                  <a:pt x="643092" y="0"/>
                </a:moveTo>
                <a:cubicBezTo>
                  <a:pt x="641504" y="635265"/>
                  <a:pt x="650391" y="1253860"/>
                  <a:pt x="648803" y="1889125"/>
                </a:cubicBezTo>
                <a:lnTo>
                  <a:pt x="0" y="1619526"/>
                </a:lnTo>
                <a:cubicBezTo>
                  <a:pt x="2697" y="1165878"/>
                  <a:pt x="5395" y="712229"/>
                  <a:pt x="8092" y="258581"/>
                </a:cubicBezTo>
                <a:lnTo>
                  <a:pt x="643092" y="0"/>
                </a:ln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grpSp>
        <p:nvGrpSpPr>
          <p:cNvPr id="26" name="그룹 25"/>
          <p:cNvGrpSpPr/>
          <p:nvPr/>
        </p:nvGrpSpPr>
        <p:grpSpPr>
          <a:xfrm flipH="1">
            <a:off x="510149" y="1793180"/>
            <a:ext cx="4089085" cy="4248471"/>
            <a:chOff x="5241032" y="2108464"/>
            <a:chExt cx="4089085" cy="3984831"/>
          </a:xfrm>
        </p:grpSpPr>
        <p:sp>
          <p:nvSpPr>
            <p:cNvPr id="27" name="AutoShape 455"/>
            <p:cNvSpPr>
              <a:spLocks noChangeArrowheads="1"/>
            </p:cNvSpPr>
            <p:nvPr/>
          </p:nvSpPr>
          <p:spPr bwMode="auto">
            <a:xfrm>
              <a:off x="5241032" y="2108464"/>
              <a:ext cx="4089085" cy="3984831"/>
            </a:xfrm>
            <a:prstGeom prst="roundRect">
              <a:avLst>
                <a:gd name="adj" fmla="val 2199"/>
              </a:avLst>
            </a:prstGeom>
            <a:solidFill>
              <a:srgbClr val="FFFFFF"/>
            </a:solidFill>
            <a:ln w="9525" algn="ctr">
              <a:solidFill>
                <a:schemeClr val="bg2"/>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52800" rIns="54000" bIns="25200">
              <a:noAutofit/>
            </a:bodyPr>
            <a:lstStyle/>
            <a:p>
              <a:pPr marL="90000" indent="-90000" algn="l" defTabSz="642938">
                <a:lnSpc>
                  <a:spcPct val="85000"/>
                </a:lnSpc>
                <a:spcAft>
                  <a:spcPts val="400"/>
                </a:spcAft>
                <a:buFont typeface="Wingdings" panose="05000000000000000000" pitchFamily="2" charset="2"/>
                <a:buChar char="§"/>
              </a:pPr>
              <a:endParaRPr kumimoji="1" lang="ko-KR" altLang="en-US" sz="1000" dirty="0">
                <a:cs typeface="Arial" charset="0"/>
              </a:endParaRPr>
            </a:p>
          </p:txBody>
        </p:sp>
        <p:grpSp>
          <p:nvGrpSpPr>
            <p:cNvPr id="28" name="그룹 27"/>
            <p:cNvGrpSpPr/>
            <p:nvPr/>
          </p:nvGrpSpPr>
          <p:grpSpPr>
            <a:xfrm>
              <a:off x="5252151" y="2131425"/>
              <a:ext cx="4072406" cy="345929"/>
              <a:chOff x="5252151" y="2131425"/>
              <a:chExt cx="4072406" cy="345929"/>
            </a:xfrm>
          </p:grpSpPr>
          <p:sp>
            <p:nvSpPr>
              <p:cNvPr id="29" name="AutoShape 457"/>
              <p:cNvSpPr>
                <a:spLocks noChangeArrowheads="1"/>
              </p:cNvSpPr>
              <p:nvPr/>
            </p:nvSpPr>
            <p:spPr bwMode="auto">
              <a:xfrm>
                <a:off x="5268818" y="2131425"/>
                <a:ext cx="4039071" cy="304209"/>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en-US" altLang="ko-KR" sz="1100" b="1" dirty="0">
                    <a:cs typeface="Arial" charset="0"/>
                  </a:rPr>
                  <a:t>2015 IT </a:t>
                </a:r>
                <a:r>
                  <a:rPr kumimoji="1" lang="ko-KR" altLang="en-US" sz="1100" b="1">
                    <a:cs typeface="Arial" charset="0"/>
                  </a:rPr>
                  <a:t>최우선 과제</a:t>
                </a:r>
                <a:endParaRPr kumimoji="1" lang="ko-KR" altLang="en-US" sz="1100" b="1" dirty="0">
                  <a:cs typeface="Arial" charset="0"/>
                </a:endParaRPr>
              </a:p>
            </p:txBody>
          </p:sp>
          <p:sp>
            <p:nvSpPr>
              <p:cNvPr id="30" name="AutoShape 458"/>
              <p:cNvSpPr>
                <a:spLocks noChangeArrowheads="1"/>
              </p:cNvSpPr>
              <p:nvPr/>
            </p:nvSpPr>
            <p:spPr bwMode="auto">
              <a:xfrm>
                <a:off x="5252151" y="2364362"/>
                <a:ext cx="4072406" cy="112992"/>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31" name="AutoShape 459"/>
              <p:cNvSpPr>
                <a:spLocks noChangeArrowheads="1"/>
              </p:cNvSpPr>
              <p:nvPr/>
            </p:nvSpPr>
            <p:spPr bwMode="auto">
              <a:xfrm>
                <a:off x="5274374" y="2374792"/>
                <a:ext cx="4027960" cy="55627"/>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graphicFrame>
        <p:nvGraphicFramePr>
          <p:cNvPr id="33" name="Content Placeholder 7"/>
          <p:cNvGraphicFramePr>
            <a:graphicFrameLocks/>
          </p:cNvGraphicFramePr>
          <p:nvPr>
            <p:extLst/>
          </p:nvPr>
        </p:nvGraphicFramePr>
        <p:xfrm>
          <a:off x="532377" y="2004030"/>
          <a:ext cx="3988575" cy="4022945"/>
        </p:xfrm>
        <a:graphic>
          <a:graphicData uri="http://schemas.openxmlformats.org/drawingml/2006/chart">
            <c:chart xmlns:c="http://schemas.openxmlformats.org/drawingml/2006/chart" xmlns:r="http://schemas.openxmlformats.org/officeDocument/2006/relationships" r:id="rId3"/>
          </a:graphicData>
        </a:graphic>
      </p:graphicFrame>
      <p:sp>
        <p:nvSpPr>
          <p:cNvPr id="34" name="TextBox 33"/>
          <p:cNvSpPr txBox="1"/>
          <p:nvPr/>
        </p:nvSpPr>
        <p:spPr bwMode="ltGray">
          <a:xfrm>
            <a:off x="457200" y="6093296"/>
            <a:ext cx="4724399" cy="228598"/>
          </a:xfrm>
          <a:prstGeom prst="rect">
            <a:avLst/>
          </a:prstGeom>
          <a:noFill/>
          <a:ln w="9525">
            <a:noFill/>
            <a:miter lim="800000"/>
            <a:headEnd/>
            <a:tailEnd/>
          </a:ln>
        </p:spPr>
        <p:txBody>
          <a:bodyPr wrap="square" lIns="91419" tIns="45710" rIns="91419" bIns="45710" rtlCol="0" anchor="t" anchorCtr="0">
            <a:noAutofit/>
          </a:bodyPr>
          <a:lstStyle/>
          <a:p>
            <a:pPr algn="l">
              <a:lnSpc>
                <a:spcPct val="90000"/>
              </a:lnSpc>
              <a:spcBef>
                <a:spcPts val="0"/>
              </a:spcBef>
              <a:spcAft>
                <a:spcPts val="800"/>
              </a:spcAft>
            </a:pPr>
            <a:r>
              <a:rPr lang="en-US" altLang="ko-KR" sz="800" i="1" dirty="0">
                <a:latin typeface="+mj-lt"/>
                <a:ea typeface="맑은 고딕" panose="020B0503020000020004" pitchFamily="50" charset="-127"/>
              </a:rPr>
              <a:t>Source: ESG Research Report, </a:t>
            </a:r>
            <a:r>
              <a:rPr lang="en-US" altLang="ko-KR" sz="800" i="1" dirty="0">
                <a:latin typeface="+mj-lt"/>
                <a:ea typeface="맑은 고딕" panose="020B0503020000020004" pitchFamily="50" charset="-127"/>
                <a:hlinkClick r:id="rId4"/>
              </a:rPr>
              <a:t>2015 IT Spending Intentions Survey</a:t>
            </a:r>
            <a:r>
              <a:rPr lang="en-US" altLang="ko-KR" sz="800" i="1" dirty="0">
                <a:latin typeface="+mj-lt"/>
                <a:ea typeface="맑은 고딕" panose="020B0503020000020004" pitchFamily="50" charset="-127"/>
              </a:rPr>
              <a:t>, Feb 2015.</a:t>
            </a:r>
            <a:endParaRPr lang="en-US" sz="800" dirty="0">
              <a:latin typeface="+mj-lt"/>
            </a:endParaRPr>
          </a:p>
        </p:txBody>
      </p:sp>
    </p:spTree>
    <p:extLst>
      <p:ext uri="{BB962C8B-B14F-4D97-AF65-F5344CB8AC3E}">
        <p14:creationId xmlns:p14="http://schemas.microsoft.com/office/powerpoint/2010/main" val="3313473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5</a:t>
            </a:fld>
            <a:endParaRPr lang="en-US"/>
          </a:p>
        </p:txBody>
      </p:sp>
      <p:sp>
        <p:nvSpPr>
          <p:cNvPr id="7" name="내용 개체 틀 6"/>
          <p:cNvSpPr>
            <a:spLocks noGrp="1"/>
          </p:cNvSpPr>
          <p:nvPr>
            <p:ph sz="half" idx="13"/>
          </p:nvPr>
        </p:nvSpPr>
        <p:spPr>
          <a:xfrm>
            <a:off x="273049" y="1052513"/>
            <a:ext cx="9359900" cy="369332"/>
          </a:xfrm>
        </p:spPr>
        <p:txBody>
          <a:bodyPr>
            <a:spAutoFit/>
          </a:bodyPr>
          <a:lstStyle/>
          <a:p>
            <a:r>
              <a:rPr lang="ko-KR" altLang="en-US" dirty="0"/>
              <a:t>최근 급속도로 증가하는 </a:t>
            </a:r>
            <a:r>
              <a:rPr lang="en-US" altLang="ko-KR" dirty="0"/>
              <a:t>IT </a:t>
            </a:r>
            <a:r>
              <a:rPr lang="ko-KR" altLang="en-US"/>
              <a:t>운영환경 업무 연속성 확보 및 </a:t>
            </a:r>
            <a:r>
              <a:rPr lang="en-US" altLang="ko-KR" dirty="0"/>
              <a:t>SLA </a:t>
            </a:r>
            <a:r>
              <a:rPr lang="ko-KR" altLang="en-US"/>
              <a:t>요구사항 충족을 위하여 최신의 백업기술이 접목된 제품을 통해 고객의 중요 데이터를 보다 안정적으로 보호하고 업무연속성을 증대시키기고자 본 제품을 제안합니다</a:t>
            </a:r>
            <a:r>
              <a:rPr lang="en-US" altLang="ko-KR" dirty="0"/>
              <a:t>.</a:t>
            </a:r>
            <a:endParaRPr lang="ko-KR" altLang="en-US" dirty="0"/>
          </a:p>
        </p:txBody>
      </p:sp>
      <p:sp>
        <p:nvSpPr>
          <p:cNvPr id="8" name="텍스트 개체 틀 7"/>
          <p:cNvSpPr>
            <a:spLocks noGrp="1"/>
          </p:cNvSpPr>
          <p:nvPr>
            <p:ph type="body" idx="14"/>
          </p:nvPr>
        </p:nvSpPr>
        <p:spPr/>
        <p:txBody>
          <a:bodyPr/>
          <a:lstStyle/>
          <a:p>
            <a:r>
              <a:rPr lang="en-US" altLang="ko-KR" dirty="0"/>
              <a:t>1. </a:t>
            </a:r>
            <a:r>
              <a:rPr lang="ko-KR" altLang="en-US"/>
              <a:t>제안개요</a:t>
            </a:r>
          </a:p>
        </p:txBody>
      </p:sp>
      <p:sp>
        <p:nvSpPr>
          <p:cNvPr id="2" name="제목 1"/>
          <p:cNvSpPr>
            <a:spLocks noGrp="1"/>
          </p:cNvSpPr>
          <p:nvPr>
            <p:ph type="title"/>
          </p:nvPr>
        </p:nvSpPr>
        <p:spPr/>
        <p:txBody>
          <a:bodyPr/>
          <a:lstStyle/>
          <a:p>
            <a:r>
              <a:rPr lang="en-US" altLang="ko-KR" dirty="0"/>
              <a:t>1.2 </a:t>
            </a:r>
            <a:r>
              <a:rPr lang="ko-KR" altLang="en-US"/>
              <a:t>제안목적</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l="3098"/>
          <a:stretch>
            <a:fillRect/>
          </a:stretch>
        </p:blipFill>
        <p:spPr bwMode="auto">
          <a:xfrm>
            <a:off x="273051" y="1713785"/>
            <a:ext cx="9359900" cy="157321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1" name="그룹 1"/>
          <p:cNvGrpSpPr>
            <a:grpSpLocks/>
          </p:cNvGrpSpPr>
          <p:nvPr/>
        </p:nvGrpSpPr>
        <p:grpSpPr bwMode="auto">
          <a:xfrm>
            <a:off x="1339533" y="2632658"/>
            <a:ext cx="7227887" cy="793750"/>
            <a:chOff x="1331731" y="2976563"/>
            <a:chExt cx="7227833" cy="793750"/>
          </a:xfrm>
        </p:grpSpPr>
        <p:sp>
          <p:nvSpPr>
            <p:cNvPr id="12" name="AutoShape 25"/>
            <p:cNvSpPr>
              <a:spLocks noChangeArrowheads="1"/>
            </p:cNvSpPr>
            <p:nvPr/>
          </p:nvSpPr>
          <p:spPr bwMode="auto">
            <a:xfrm>
              <a:off x="1331731" y="2976563"/>
              <a:ext cx="2205610" cy="793750"/>
            </a:xfrm>
            <a:prstGeom prst="roundRect">
              <a:avLst>
                <a:gd name="adj" fmla="val 3306"/>
              </a:avLst>
            </a:prstGeom>
            <a:gradFill rotWithShape="1">
              <a:gsLst>
                <a:gs pos="0">
                  <a:srgbClr val="FFFFFF"/>
                </a:gs>
                <a:gs pos="100000">
                  <a:srgbClr val="EAEAEA"/>
                </a:gs>
              </a:gsLst>
              <a:lin ang="5400000" scaled="1"/>
            </a:gradFill>
            <a:ln w="19050" algn="ctr">
              <a:solidFill>
                <a:srgbClr val="8DBEEB"/>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lnSpc>
                  <a:spcPct val="93000"/>
                </a:lnSpc>
              </a:pPr>
              <a:r>
                <a:rPr lang="ko-KR" altLang="en-US" sz="1050" b="1" dirty="0">
                  <a:solidFill>
                    <a:srgbClr val="000000"/>
                  </a:solidFill>
                </a:rPr>
                <a:t> </a:t>
              </a:r>
              <a:r>
                <a:rPr lang="ko-KR" altLang="en-US" sz="1050" b="1" dirty="0"/>
                <a:t>신속한 백업</a:t>
              </a:r>
              <a:r>
                <a:rPr lang="en-US" altLang="ko-KR" sz="1050" b="1" dirty="0"/>
                <a:t>/</a:t>
              </a:r>
              <a:r>
                <a:rPr lang="ko-KR" altLang="en-US" sz="1050" b="1" dirty="0"/>
                <a:t>복구가 가능한 </a:t>
              </a:r>
              <a:endParaRPr lang="en-US" altLang="ko-KR" sz="1050" b="1" dirty="0"/>
            </a:p>
            <a:p>
              <a:pPr algn="ctr">
                <a:lnSpc>
                  <a:spcPct val="93000"/>
                </a:lnSpc>
              </a:pPr>
              <a:r>
                <a:rPr lang="ko-KR" altLang="en-US" sz="1050" b="1" dirty="0"/>
                <a:t>백업 인프라 구축</a:t>
              </a:r>
            </a:p>
          </p:txBody>
        </p:sp>
        <p:sp>
          <p:nvSpPr>
            <p:cNvPr id="13" name="AutoShape 28"/>
            <p:cNvSpPr>
              <a:spLocks noChangeArrowheads="1"/>
            </p:cNvSpPr>
            <p:nvPr/>
          </p:nvSpPr>
          <p:spPr bwMode="auto">
            <a:xfrm flipH="1">
              <a:off x="3855020" y="2976563"/>
              <a:ext cx="2202408" cy="793750"/>
            </a:xfrm>
            <a:prstGeom prst="roundRect">
              <a:avLst>
                <a:gd name="adj" fmla="val 3306"/>
              </a:avLst>
            </a:prstGeom>
            <a:gradFill rotWithShape="1">
              <a:gsLst>
                <a:gs pos="0">
                  <a:srgbClr val="FFFFFF"/>
                </a:gs>
                <a:gs pos="100000">
                  <a:srgbClr val="EAEAEA"/>
                </a:gs>
              </a:gsLst>
              <a:lin ang="5400000" scaled="1"/>
            </a:gradFill>
            <a:ln w="19050" algn="ctr">
              <a:solidFill>
                <a:srgbClr val="8DBEEB"/>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lnSpc>
                  <a:spcPct val="93000"/>
                </a:lnSpc>
              </a:pPr>
              <a:r>
                <a:rPr lang="ko-KR" altLang="en-US" sz="1050" b="1" dirty="0"/>
                <a:t>백업 효율성 및 성능 향상</a:t>
              </a:r>
            </a:p>
          </p:txBody>
        </p:sp>
        <p:sp>
          <p:nvSpPr>
            <p:cNvPr id="14" name="AutoShape 28"/>
            <p:cNvSpPr>
              <a:spLocks noChangeArrowheads="1"/>
            </p:cNvSpPr>
            <p:nvPr/>
          </p:nvSpPr>
          <p:spPr bwMode="auto">
            <a:xfrm flipH="1">
              <a:off x="6357156" y="2976563"/>
              <a:ext cx="2202408" cy="793750"/>
            </a:xfrm>
            <a:prstGeom prst="roundRect">
              <a:avLst>
                <a:gd name="adj" fmla="val 3306"/>
              </a:avLst>
            </a:prstGeom>
            <a:gradFill rotWithShape="1">
              <a:gsLst>
                <a:gs pos="0">
                  <a:srgbClr val="FFFFFF"/>
                </a:gs>
                <a:gs pos="100000">
                  <a:srgbClr val="EAEAEA"/>
                </a:gs>
              </a:gsLst>
              <a:lin ang="5400000" scaled="1"/>
            </a:gradFill>
            <a:ln w="19050" algn="ctr">
              <a:solidFill>
                <a:srgbClr val="8DBEEB"/>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lnSpc>
                  <a:spcPct val="93000"/>
                </a:lnSpc>
              </a:pPr>
              <a:r>
                <a:rPr lang="ko-KR" altLang="en-US" sz="1050" b="1" dirty="0"/>
                <a:t>서비스 가용성 및 안정성 극대화</a:t>
              </a:r>
            </a:p>
          </p:txBody>
        </p:sp>
      </p:grpSp>
      <p:grpSp>
        <p:nvGrpSpPr>
          <p:cNvPr id="15" name="Group 17"/>
          <p:cNvGrpSpPr>
            <a:grpSpLocks/>
          </p:cNvGrpSpPr>
          <p:nvPr/>
        </p:nvGrpSpPr>
        <p:grpSpPr bwMode="auto">
          <a:xfrm>
            <a:off x="3049587" y="1851783"/>
            <a:ext cx="3641726" cy="479425"/>
            <a:chOff x="1929" y="1275"/>
            <a:chExt cx="2294" cy="302"/>
          </a:xfrm>
        </p:grpSpPr>
        <p:pic>
          <p:nvPicPr>
            <p:cNvPr id="16"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9" y="1275"/>
              <a:ext cx="138" cy="1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flipV="1">
              <a:off x="4085" y="1275"/>
              <a:ext cx="138" cy="1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ext Box 20"/>
            <p:cNvSpPr txBox="1">
              <a:spLocks noChangeArrowheads="1"/>
            </p:cNvSpPr>
            <p:nvPr/>
          </p:nvSpPr>
          <p:spPr bwMode="auto">
            <a:xfrm>
              <a:off x="2030" y="1306"/>
              <a:ext cx="2161" cy="27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eaLnBrk="0" hangingPunct="0">
                <a:tabLst>
                  <a:tab pos="914400" algn="l"/>
                  <a:tab pos="7315200" algn="r"/>
                </a:tabLst>
                <a:defRPr kumimoji="1" sz="900">
                  <a:solidFill>
                    <a:schemeClr val="tx1"/>
                  </a:solidFill>
                  <a:latin typeface="Arial Narrow" pitchFamily="34" charset="0"/>
                  <a:ea typeface="가는각진제목체" pitchFamily="18" charset="-127"/>
                </a:defRPr>
              </a:lvl1pPr>
              <a:lvl2pPr marL="742950" indent="-285750" eaLnBrk="0" hangingPunct="0">
                <a:tabLst>
                  <a:tab pos="914400" algn="l"/>
                  <a:tab pos="7315200" algn="r"/>
                </a:tabLst>
                <a:defRPr kumimoji="1" sz="900">
                  <a:solidFill>
                    <a:schemeClr val="tx1"/>
                  </a:solidFill>
                  <a:latin typeface="Arial Narrow" pitchFamily="34" charset="0"/>
                  <a:ea typeface="가는각진제목체" pitchFamily="18" charset="-127"/>
                </a:defRPr>
              </a:lvl2pPr>
              <a:lvl3pPr marL="1143000" indent="-228600" eaLnBrk="0" hangingPunct="0">
                <a:tabLst>
                  <a:tab pos="914400" algn="l"/>
                  <a:tab pos="7315200" algn="r"/>
                </a:tabLst>
                <a:defRPr kumimoji="1" sz="900">
                  <a:solidFill>
                    <a:schemeClr val="tx1"/>
                  </a:solidFill>
                  <a:latin typeface="Arial Narrow" pitchFamily="34" charset="0"/>
                  <a:ea typeface="가는각진제목체" pitchFamily="18" charset="-127"/>
                </a:defRPr>
              </a:lvl3pPr>
              <a:lvl4pPr marL="1600200" indent="-228600" eaLnBrk="0" hangingPunct="0">
                <a:tabLst>
                  <a:tab pos="914400" algn="l"/>
                  <a:tab pos="7315200" algn="r"/>
                </a:tabLst>
                <a:defRPr kumimoji="1" sz="900">
                  <a:solidFill>
                    <a:schemeClr val="tx1"/>
                  </a:solidFill>
                  <a:latin typeface="Arial Narrow" pitchFamily="34" charset="0"/>
                  <a:ea typeface="가는각진제목체" pitchFamily="18" charset="-127"/>
                </a:defRPr>
              </a:lvl4pPr>
              <a:lvl5pPr marL="2057400" indent="-228600" eaLnBrk="0" hangingPunct="0">
                <a:tabLst>
                  <a:tab pos="914400" algn="l"/>
                  <a:tab pos="7315200" algn="r"/>
                </a:tabLst>
                <a:defRPr kumimoji="1" sz="900">
                  <a:solidFill>
                    <a:schemeClr val="tx1"/>
                  </a:solidFill>
                  <a:latin typeface="Arial Narrow" pitchFamily="34" charset="0"/>
                  <a:ea typeface="가는각진제목체" pitchFamily="18" charset="-127"/>
                </a:defRPr>
              </a:lvl5pPr>
              <a:lvl6pPr marL="2514600" indent="-228600" algn="ctr" eaLnBrk="0" fontAlgn="base" hangingPunct="0">
                <a:spcBef>
                  <a:spcPct val="0"/>
                </a:spcBef>
                <a:spcAft>
                  <a:spcPct val="0"/>
                </a:spcAft>
                <a:tabLst>
                  <a:tab pos="914400" algn="l"/>
                  <a:tab pos="7315200" algn="r"/>
                </a:tabLst>
                <a:defRPr kumimoji="1" sz="900">
                  <a:solidFill>
                    <a:schemeClr val="tx1"/>
                  </a:solidFill>
                  <a:latin typeface="Arial Narrow" pitchFamily="34" charset="0"/>
                  <a:ea typeface="가는각진제목체" pitchFamily="18" charset="-127"/>
                </a:defRPr>
              </a:lvl6pPr>
              <a:lvl7pPr marL="2971800" indent="-228600" algn="ctr" eaLnBrk="0" fontAlgn="base" hangingPunct="0">
                <a:spcBef>
                  <a:spcPct val="0"/>
                </a:spcBef>
                <a:spcAft>
                  <a:spcPct val="0"/>
                </a:spcAft>
                <a:tabLst>
                  <a:tab pos="914400" algn="l"/>
                  <a:tab pos="7315200" algn="r"/>
                </a:tabLst>
                <a:defRPr kumimoji="1" sz="900">
                  <a:solidFill>
                    <a:schemeClr val="tx1"/>
                  </a:solidFill>
                  <a:latin typeface="Arial Narrow" pitchFamily="34" charset="0"/>
                  <a:ea typeface="가는각진제목체" pitchFamily="18" charset="-127"/>
                </a:defRPr>
              </a:lvl7pPr>
              <a:lvl8pPr marL="3429000" indent="-228600" algn="ctr" eaLnBrk="0" fontAlgn="base" hangingPunct="0">
                <a:spcBef>
                  <a:spcPct val="0"/>
                </a:spcBef>
                <a:spcAft>
                  <a:spcPct val="0"/>
                </a:spcAft>
                <a:tabLst>
                  <a:tab pos="914400" algn="l"/>
                  <a:tab pos="7315200" algn="r"/>
                </a:tabLst>
                <a:defRPr kumimoji="1" sz="900">
                  <a:solidFill>
                    <a:schemeClr val="tx1"/>
                  </a:solidFill>
                  <a:latin typeface="Arial Narrow" pitchFamily="34" charset="0"/>
                  <a:ea typeface="가는각진제목체" pitchFamily="18" charset="-127"/>
                </a:defRPr>
              </a:lvl8pPr>
              <a:lvl9pPr marL="3886200" indent="-228600" algn="ctr" eaLnBrk="0" fontAlgn="base" hangingPunct="0">
                <a:spcBef>
                  <a:spcPct val="0"/>
                </a:spcBef>
                <a:spcAft>
                  <a:spcPct val="0"/>
                </a:spcAft>
                <a:tabLst>
                  <a:tab pos="914400" algn="l"/>
                  <a:tab pos="7315200" algn="r"/>
                </a:tabLst>
                <a:defRPr kumimoji="1" sz="900">
                  <a:solidFill>
                    <a:schemeClr val="tx1"/>
                  </a:solidFill>
                  <a:latin typeface="Arial Narrow" pitchFamily="34" charset="0"/>
                  <a:ea typeface="가는각진제목체" pitchFamily="18" charset="-127"/>
                </a:defRPr>
              </a:lvl9pPr>
            </a:lstStyle>
            <a:p>
              <a:pPr algn="ctr" eaLnBrk="1" hangingPunct="1"/>
              <a:r>
                <a:rPr lang="ko-KR" altLang="en-US" sz="1400" b="1" dirty="0" err="1">
                  <a:latin typeface="+mn-lt"/>
                  <a:ea typeface="+mn-ea"/>
                  <a:cs typeface="Arial Unicode MS" pitchFamily="50" charset="-127"/>
                </a:rPr>
                <a:t>확장성</a:t>
              </a:r>
              <a:r>
                <a:rPr lang="en-US" altLang="ko-KR" sz="1400" b="1" dirty="0">
                  <a:latin typeface="+mn-lt"/>
                  <a:ea typeface="+mn-ea"/>
                  <a:cs typeface="Arial Unicode MS" pitchFamily="50" charset="-127"/>
                </a:rPr>
                <a:t>, </a:t>
              </a:r>
              <a:r>
                <a:rPr lang="ko-KR" altLang="en-US" sz="1400" b="1" dirty="0">
                  <a:latin typeface="+mn-lt"/>
                  <a:ea typeface="+mn-ea"/>
                  <a:cs typeface="Arial Unicode MS" pitchFamily="50" charset="-127"/>
                </a:rPr>
                <a:t>유연성</a:t>
              </a:r>
              <a:r>
                <a:rPr lang="en-US" altLang="ko-KR" sz="1400" b="1" dirty="0">
                  <a:latin typeface="+mn-lt"/>
                  <a:ea typeface="+mn-ea"/>
                  <a:cs typeface="Arial Unicode MS" pitchFamily="50" charset="-127"/>
                </a:rPr>
                <a:t>, </a:t>
              </a:r>
              <a:r>
                <a:rPr lang="ko-KR" altLang="en-US" sz="1400" b="1" dirty="0">
                  <a:latin typeface="+mn-lt"/>
                  <a:ea typeface="+mn-ea"/>
                  <a:cs typeface="Arial Unicode MS" pitchFamily="50" charset="-127"/>
                </a:rPr>
                <a:t>효율성을</a:t>
              </a:r>
              <a:endParaRPr lang="en-US" altLang="ko-KR" sz="1400" b="1" dirty="0">
                <a:latin typeface="+mn-lt"/>
                <a:ea typeface="+mn-ea"/>
                <a:cs typeface="Arial Unicode MS" pitchFamily="50" charset="-127"/>
              </a:endParaRPr>
            </a:p>
            <a:p>
              <a:pPr algn="ctr" eaLnBrk="1" hangingPunct="1"/>
              <a:r>
                <a:rPr lang="ko-KR" altLang="en-US" sz="1400" b="1" dirty="0">
                  <a:latin typeface="+mn-lt"/>
                  <a:ea typeface="+mn-ea"/>
                  <a:cs typeface="Arial Unicode MS" pitchFamily="50" charset="-127"/>
                </a:rPr>
                <a:t>고려한 최적의 미래지향적 백업시스템 확보</a:t>
              </a:r>
            </a:p>
          </p:txBody>
        </p:sp>
      </p:grpSp>
      <p:pic>
        <p:nvPicPr>
          <p:cNvPr id="19" name="Picture 3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3983" y="3233812"/>
            <a:ext cx="7143750" cy="210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AutoShape 36"/>
          <p:cNvSpPr>
            <a:spLocks noChangeArrowheads="1"/>
          </p:cNvSpPr>
          <p:nvPr/>
        </p:nvSpPr>
        <p:spPr bwMode="auto">
          <a:xfrm>
            <a:off x="3700870" y="4223915"/>
            <a:ext cx="2511921" cy="169277"/>
          </a:xfrm>
          <a:prstGeom prst="homePlate">
            <a:avLst>
              <a:gd name="adj" fmla="val 28941"/>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algn="ctr">
              <a:tabLst>
                <a:tab pos="914400" algn="l"/>
                <a:tab pos="7315200" algn="r"/>
              </a:tabLst>
            </a:pPr>
            <a:r>
              <a:rPr lang="ko-KR" altLang="en-US" sz="1100" b="1" u="sng" dirty="0"/>
              <a:t>데이터 백업 및 보호 분야의 글로벌 리더</a:t>
            </a:r>
          </a:p>
        </p:txBody>
      </p:sp>
      <p:grpSp>
        <p:nvGrpSpPr>
          <p:cNvPr id="21" name="Group 11"/>
          <p:cNvGrpSpPr>
            <a:grpSpLocks/>
          </p:cNvGrpSpPr>
          <p:nvPr/>
        </p:nvGrpSpPr>
        <p:grpSpPr bwMode="auto">
          <a:xfrm>
            <a:off x="381828" y="3887862"/>
            <a:ext cx="2807128" cy="1157287"/>
            <a:chOff x="1132" y="3417"/>
            <a:chExt cx="1602" cy="729"/>
          </a:xfrm>
        </p:grpSpPr>
        <p:sp>
          <p:nvSpPr>
            <p:cNvPr id="22" name="AutoShape 13"/>
            <p:cNvSpPr>
              <a:spLocks noChangeArrowheads="1"/>
            </p:cNvSpPr>
            <p:nvPr/>
          </p:nvSpPr>
          <p:spPr bwMode="gray">
            <a:xfrm>
              <a:off x="1132" y="3417"/>
              <a:ext cx="1602" cy="159"/>
            </a:xfrm>
            <a:prstGeom prst="roundRect">
              <a:avLst>
                <a:gd name="adj" fmla="val 0"/>
              </a:avLst>
            </a:prstGeom>
            <a:solidFill>
              <a:srgbClr val="C9C9C9"/>
            </a:solidFill>
            <a:ln w="28575" algn="ctr">
              <a:solidFill>
                <a:srgbClr val="C9C9C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pPr algn="ctr">
                <a:spcBef>
                  <a:spcPct val="20000"/>
                </a:spcBef>
                <a:tabLst>
                  <a:tab pos="914400" algn="l"/>
                  <a:tab pos="7315200" algn="r"/>
                </a:tabLst>
              </a:pPr>
              <a:r>
                <a:rPr lang="ko-KR" altLang="en-US" sz="1050" b="1" dirty="0">
                  <a:solidFill>
                    <a:srgbClr val="000000"/>
                  </a:solidFill>
                </a:rPr>
                <a:t>검증된 솔루션</a:t>
              </a:r>
            </a:p>
          </p:txBody>
        </p:sp>
        <p:sp>
          <p:nvSpPr>
            <p:cNvPr id="23" name="AutoShape 14"/>
            <p:cNvSpPr>
              <a:spLocks noChangeArrowheads="1"/>
            </p:cNvSpPr>
            <p:nvPr/>
          </p:nvSpPr>
          <p:spPr bwMode="auto">
            <a:xfrm>
              <a:off x="1132" y="3584"/>
              <a:ext cx="1602" cy="562"/>
            </a:xfrm>
            <a:prstGeom prst="rect">
              <a:avLst/>
            </a:prstGeom>
            <a:solidFill>
              <a:schemeClr val="bg1"/>
            </a:solidFill>
            <a:ln w="28575" algn="ctr">
              <a:solidFill>
                <a:srgbClr val="C9C9C9"/>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36000" rIns="90000" bIns="36000"/>
            <a:lstStyle/>
            <a:p>
              <a:pPr marL="90488" indent="-90488">
                <a:spcBef>
                  <a:spcPct val="20000"/>
                </a:spcBef>
                <a:buClr>
                  <a:srgbClr val="5F5F5F"/>
                </a:buClr>
                <a:buFont typeface="Wingdings" pitchFamily="2" charset="2"/>
                <a:buChar char=""/>
                <a:tabLst>
                  <a:tab pos="1438275" algn="l"/>
                </a:tabLst>
              </a:pPr>
              <a:r>
                <a:rPr lang="ko-KR" altLang="en-US" sz="1000" dirty="0"/>
                <a:t>시장 점유율 </a:t>
              </a:r>
              <a:r>
                <a:rPr lang="en-US" altLang="ko-KR" sz="1000" dirty="0"/>
                <a:t>1</a:t>
              </a:r>
              <a:r>
                <a:rPr lang="ko-KR" altLang="en-US" sz="1000"/>
                <a:t>위</a:t>
              </a:r>
              <a:endParaRPr lang="en-US" altLang="ko-KR" sz="1000" dirty="0"/>
            </a:p>
            <a:p>
              <a:pPr marL="90488" indent="-90488">
                <a:spcBef>
                  <a:spcPct val="20000"/>
                </a:spcBef>
                <a:buClr>
                  <a:srgbClr val="5F5F5F"/>
                </a:buClr>
                <a:buFont typeface="Wingdings" pitchFamily="2" charset="2"/>
                <a:buChar char=""/>
                <a:tabLst>
                  <a:tab pos="1438275" algn="l"/>
                </a:tabLst>
              </a:pPr>
              <a:r>
                <a:rPr lang="en-US" altLang="ko-KR" sz="1000" dirty="0"/>
                <a:t>Fortune</a:t>
              </a:r>
              <a:r>
                <a:rPr lang="ko-KR" altLang="en-US" sz="1000"/>
                <a:t> 선정 </a:t>
              </a:r>
              <a:r>
                <a:rPr lang="en-US" altLang="ko-KR" sz="1000" dirty="0"/>
                <a:t>Global</a:t>
              </a:r>
              <a:r>
                <a:rPr lang="ko-KR" altLang="en-US" sz="1000"/>
                <a:t> </a:t>
              </a:r>
              <a:r>
                <a:rPr lang="en-US" altLang="ko-KR" sz="1000" dirty="0"/>
                <a:t>Top100 </a:t>
              </a:r>
              <a:r>
                <a:rPr lang="ko-KR" altLang="en-US" sz="1000"/>
                <a:t>기업중 </a:t>
              </a:r>
              <a:r>
                <a:rPr lang="en-US" altLang="ko-KR" sz="1000" dirty="0"/>
                <a:t>80%</a:t>
              </a:r>
              <a:r>
                <a:rPr lang="ko-KR" altLang="en-US" sz="1000"/>
                <a:t>가 </a:t>
              </a:r>
              <a:r>
                <a:rPr lang="en-US" altLang="ko-KR" sz="1000" dirty="0"/>
                <a:t>Symantec</a:t>
              </a:r>
              <a:r>
                <a:rPr lang="ko-KR" altLang="en-US" sz="1000"/>
                <a:t>을 선택</a:t>
              </a:r>
              <a:endParaRPr lang="ko-KR" altLang="en-US" sz="1000" dirty="0"/>
            </a:p>
          </p:txBody>
        </p:sp>
      </p:grpSp>
      <p:grpSp>
        <p:nvGrpSpPr>
          <p:cNvPr id="24" name="Group 21"/>
          <p:cNvGrpSpPr>
            <a:grpSpLocks/>
          </p:cNvGrpSpPr>
          <p:nvPr/>
        </p:nvGrpSpPr>
        <p:grpSpPr bwMode="auto">
          <a:xfrm>
            <a:off x="6728033" y="3887862"/>
            <a:ext cx="2807128" cy="1157287"/>
            <a:chOff x="1132" y="3417"/>
            <a:chExt cx="1602" cy="729"/>
          </a:xfrm>
        </p:grpSpPr>
        <p:sp>
          <p:nvSpPr>
            <p:cNvPr id="25" name="AutoShape 13"/>
            <p:cNvSpPr>
              <a:spLocks noChangeArrowheads="1"/>
            </p:cNvSpPr>
            <p:nvPr/>
          </p:nvSpPr>
          <p:spPr bwMode="gray">
            <a:xfrm>
              <a:off x="1132" y="3417"/>
              <a:ext cx="1602" cy="159"/>
            </a:xfrm>
            <a:prstGeom prst="roundRect">
              <a:avLst>
                <a:gd name="adj" fmla="val 0"/>
              </a:avLst>
            </a:prstGeom>
            <a:solidFill>
              <a:srgbClr val="C9C9C9"/>
            </a:solidFill>
            <a:ln w="28575" algn="ctr">
              <a:solidFill>
                <a:srgbClr val="C9C9C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pPr algn="ctr">
                <a:spcBef>
                  <a:spcPct val="20000"/>
                </a:spcBef>
                <a:tabLst>
                  <a:tab pos="914400" algn="l"/>
                  <a:tab pos="7315200" algn="r"/>
                </a:tabLst>
              </a:pPr>
              <a:r>
                <a:rPr lang="en-US" altLang="ko-KR" sz="1050" b="1" dirty="0">
                  <a:solidFill>
                    <a:srgbClr val="000000"/>
                  </a:solidFill>
                </a:rPr>
                <a:t>Enterprise </a:t>
              </a:r>
              <a:r>
                <a:rPr lang="ko-KR" altLang="en-US" sz="1050" b="1">
                  <a:solidFill>
                    <a:srgbClr val="000000"/>
                  </a:solidFill>
                </a:rPr>
                <a:t>급의 가상환경 보호 기술</a:t>
              </a:r>
              <a:endParaRPr lang="ko-KR" altLang="ko-KR" sz="1050" b="1" dirty="0">
                <a:solidFill>
                  <a:srgbClr val="000000"/>
                </a:solidFill>
              </a:endParaRPr>
            </a:p>
          </p:txBody>
        </p:sp>
        <p:sp>
          <p:nvSpPr>
            <p:cNvPr id="26" name="AutoShape 14"/>
            <p:cNvSpPr>
              <a:spLocks noChangeArrowheads="1"/>
            </p:cNvSpPr>
            <p:nvPr/>
          </p:nvSpPr>
          <p:spPr bwMode="auto">
            <a:xfrm>
              <a:off x="1132" y="3584"/>
              <a:ext cx="1602" cy="562"/>
            </a:xfrm>
            <a:prstGeom prst="rect">
              <a:avLst/>
            </a:prstGeom>
            <a:solidFill>
              <a:schemeClr val="bg1"/>
            </a:solidFill>
            <a:ln w="28575" algn="ctr">
              <a:solidFill>
                <a:srgbClr val="C9C9C9"/>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36000" rIns="90000" bIns="36000"/>
            <a:lstStyle/>
            <a:p>
              <a:pPr marL="90488" indent="-90488">
                <a:spcBef>
                  <a:spcPct val="20000"/>
                </a:spcBef>
                <a:buClr>
                  <a:srgbClr val="5F5F5F"/>
                </a:buClr>
                <a:buFont typeface="Wingdings" pitchFamily="2" charset="2"/>
                <a:buChar char=""/>
                <a:tabLst>
                  <a:tab pos="1438275" algn="l"/>
                </a:tabLst>
              </a:pPr>
              <a:r>
                <a:rPr lang="ko-KR" altLang="en-US" sz="1000" dirty="0"/>
                <a:t>강력하고 유연하면서도 사용하기 편리한 데이터보호 솔루션</a:t>
              </a:r>
              <a:endParaRPr lang="en-US" altLang="ko-KR" sz="1000" dirty="0"/>
            </a:p>
            <a:p>
              <a:pPr marL="90488" indent="-90488">
                <a:spcBef>
                  <a:spcPct val="20000"/>
                </a:spcBef>
                <a:buClr>
                  <a:srgbClr val="5F5F5F"/>
                </a:buClr>
                <a:buFont typeface="Wingdings" pitchFamily="2" charset="2"/>
                <a:buChar char=""/>
                <a:tabLst>
                  <a:tab pos="1438275" algn="l"/>
                </a:tabLst>
              </a:pPr>
              <a:r>
                <a:rPr lang="en-US" altLang="ko-KR" sz="1000" dirty="0"/>
                <a:t>V-Ray </a:t>
              </a:r>
              <a:r>
                <a:rPr lang="ko-KR" altLang="en-US" sz="1000"/>
                <a:t>기술을 통한 가시성 확보</a:t>
              </a:r>
              <a:endParaRPr lang="en-US" altLang="ko-KR" sz="1000" dirty="0"/>
            </a:p>
            <a:p>
              <a:pPr marL="90488" indent="-90488">
                <a:spcBef>
                  <a:spcPct val="20000"/>
                </a:spcBef>
                <a:buClr>
                  <a:srgbClr val="5F5F5F"/>
                </a:buClr>
                <a:buFont typeface="Wingdings" pitchFamily="2" charset="2"/>
                <a:buChar char=""/>
                <a:tabLst>
                  <a:tab pos="1438275" algn="l"/>
                </a:tabLst>
              </a:pPr>
              <a:r>
                <a:rPr lang="ko-KR" altLang="en-US" sz="1000" dirty="0" err="1"/>
                <a:t>싱글패스</a:t>
              </a:r>
              <a:r>
                <a:rPr lang="ko-KR" altLang="en-US" sz="1000" dirty="0"/>
                <a:t> 백업 및 다양한 복구방법을 통한 효율성 제공</a:t>
              </a:r>
              <a:endParaRPr lang="en-US" altLang="ko-KR" sz="1000" dirty="0"/>
            </a:p>
          </p:txBody>
        </p:sp>
      </p:grpSp>
      <p:grpSp>
        <p:nvGrpSpPr>
          <p:cNvPr id="27" name="Group 24"/>
          <p:cNvGrpSpPr>
            <a:grpSpLocks/>
          </p:cNvGrpSpPr>
          <p:nvPr/>
        </p:nvGrpSpPr>
        <p:grpSpPr bwMode="auto">
          <a:xfrm>
            <a:off x="2087921" y="5045149"/>
            <a:ext cx="5740002" cy="1157288"/>
            <a:chOff x="1598" y="3360"/>
            <a:chExt cx="3241" cy="729"/>
          </a:xfrm>
        </p:grpSpPr>
        <p:grpSp>
          <p:nvGrpSpPr>
            <p:cNvPr id="28" name="Group 25"/>
            <p:cNvGrpSpPr>
              <a:grpSpLocks/>
            </p:cNvGrpSpPr>
            <p:nvPr/>
          </p:nvGrpSpPr>
          <p:grpSpPr bwMode="auto">
            <a:xfrm>
              <a:off x="3254" y="3360"/>
              <a:ext cx="1585" cy="729"/>
              <a:chOff x="1132" y="3417"/>
              <a:chExt cx="1602" cy="729"/>
            </a:xfrm>
          </p:grpSpPr>
          <p:sp>
            <p:nvSpPr>
              <p:cNvPr id="32" name="AutoShape 13"/>
              <p:cNvSpPr>
                <a:spLocks noChangeArrowheads="1"/>
              </p:cNvSpPr>
              <p:nvPr/>
            </p:nvSpPr>
            <p:spPr bwMode="gray">
              <a:xfrm>
                <a:off x="1132" y="3417"/>
                <a:ext cx="1602" cy="159"/>
              </a:xfrm>
              <a:prstGeom prst="roundRect">
                <a:avLst>
                  <a:gd name="adj" fmla="val 0"/>
                </a:avLst>
              </a:prstGeom>
              <a:solidFill>
                <a:srgbClr val="C9C9C9"/>
              </a:solidFill>
              <a:ln w="28575" algn="ctr">
                <a:solidFill>
                  <a:srgbClr val="C9C9C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pPr algn="ctr">
                  <a:spcBef>
                    <a:spcPct val="20000"/>
                  </a:spcBef>
                  <a:tabLst>
                    <a:tab pos="914400" algn="l"/>
                    <a:tab pos="7315200" algn="r"/>
                  </a:tabLst>
                </a:pPr>
                <a:r>
                  <a:rPr lang="ko-KR" altLang="en-US" sz="1050" b="1" dirty="0">
                    <a:solidFill>
                      <a:srgbClr val="000000"/>
                    </a:solidFill>
                  </a:rPr>
                  <a:t>최신 백업 기술 적용</a:t>
                </a:r>
              </a:p>
            </p:txBody>
          </p:sp>
          <p:sp>
            <p:nvSpPr>
              <p:cNvPr id="33" name="AutoShape 14"/>
              <p:cNvSpPr>
                <a:spLocks noChangeArrowheads="1"/>
              </p:cNvSpPr>
              <p:nvPr/>
            </p:nvSpPr>
            <p:spPr bwMode="auto">
              <a:xfrm>
                <a:off x="1132" y="3584"/>
                <a:ext cx="1602" cy="562"/>
              </a:xfrm>
              <a:prstGeom prst="rect">
                <a:avLst/>
              </a:prstGeom>
              <a:solidFill>
                <a:schemeClr val="bg1"/>
              </a:solidFill>
              <a:ln w="28575" algn="ctr">
                <a:solidFill>
                  <a:srgbClr val="C9C9C9"/>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36000" rIns="90000" bIns="36000"/>
              <a:lstStyle/>
              <a:p>
                <a:pPr marL="90488" indent="-90488">
                  <a:spcBef>
                    <a:spcPct val="20000"/>
                  </a:spcBef>
                  <a:buClr>
                    <a:srgbClr val="5F5F5F"/>
                  </a:buClr>
                  <a:buFont typeface="Wingdings" pitchFamily="2" charset="2"/>
                  <a:buChar char=""/>
                  <a:tabLst>
                    <a:tab pos="1438275" algn="l"/>
                  </a:tabLst>
                </a:pPr>
                <a:r>
                  <a:rPr lang="ko-KR" altLang="en-US" sz="1000" dirty="0"/>
                  <a:t>소스</a:t>
                </a:r>
                <a:r>
                  <a:rPr lang="en-US" altLang="ko-KR" sz="1000" dirty="0"/>
                  <a:t>/</a:t>
                </a:r>
                <a:r>
                  <a:rPr lang="ko-KR" altLang="en-US" sz="1000"/>
                  <a:t>클라이언트 중복제거</a:t>
                </a:r>
                <a:endParaRPr lang="en-US" altLang="ko-KR" sz="1000" dirty="0"/>
              </a:p>
              <a:p>
                <a:pPr marL="90488" indent="-90488">
                  <a:spcBef>
                    <a:spcPct val="20000"/>
                  </a:spcBef>
                  <a:buClr>
                    <a:srgbClr val="5F5F5F"/>
                  </a:buClr>
                  <a:buFont typeface="Wingdings" pitchFamily="2" charset="2"/>
                  <a:buChar char=""/>
                  <a:tabLst>
                    <a:tab pos="1438275" algn="l"/>
                  </a:tabLst>
                </a:pPr>
                <a:r>
                  <a:rPr lang="ko-KR" altLang="en-US" sz="1000" dirty="0"/>
                  <a:t>통합된 </a:t>
                </a:r>
                <a:r>
                  <a:rPr lang="en-US" altLang="ko-KR" sz="1000" dirty="0"/>
                  <a:t>OS </a:t>
                </a:r>
                <a:r>
                  <a:rPr lang="ko-KR" altLang="en-US" sz="1000"/>
                  <a:t>보호 기능 및 자동화된 </a:t>
                </a:r>
                <a:r>
                  <a:rPr lang="en-US" altLang="ko-KR" sz="1000" dirty="0"/>
                  <a:t>P2V</a:t>
                </a:r>
              </a:p>
              <a:p>
                <a:pPr marL="90488" indent="-90488">
                  <a:spcBef>
                    <a:spcPct val="20000"/>
                  </a:spcBef>
                  <a:buClr>
                    <a:srgbClr val="5F5F5F"/>
                  </a:buClr>
                  <a:buFont typeface="Wingdings" pitchFamily="2" charset="2"/>
                  <a:buChar char=""/>
                  <a:tabLst>
                    <a:tab pos="1438275" algn="l"/>
                  </a:tabLst>
                </a:pPr>
                <a:r>
                  <a:rPr lang="ko-KR" altLang="en-US" sz="1000" dirty="0" err="1"/>
                  <a:t>싱글패스</a:t>
                </a:r>
                <a:r>
                  <a:rPr lang="en-US" altLang="ko-KR" sz="1000" dirty="0"/>
                  <a:t>(Sing-pass) </a:t>
                </a:r>
                <a:r>
                  <a:rPr lang="ko-KR" altLang="en-US" sz="1000"/>
                  <a:t>백업 및 다양한 복구</a:t>
                </a:r>
                <a:endParaRPr lang="en-US" altLang="ko-KR" sz="1000" dirty="0"/>
              </a:p>
              <a:p>
                <a:pPr marL="90488" indent="-90488">
                  <a:spcBef>
                    <a:spcPct val="20000"/>
                  </a:spcBef>
                  <a:buClr>
                    <a:srgbClr val="5F5F5F"/>
                  </a:buClr>
                  <a:buFont typeface="Wingdings" pitchFamily="2" charset="2"/>
                  <a:buChar char=""/>
                  <a:tabLst>
                    <a:tab pos="1438275" algn="l"/>
                  </a:tabLst>
                </a:pPr>
                <a:r>
                  <a:rPr lang="en-US" altLang="ko-KR" sz="1000" dirty="0"/>
                  <a:t>GRT, V-Ray</a:t>
                </a:r>
              </a:p>
              <a:p>
                <a:pPr marL="90488" indent="-90488">
                  <a:spcBef>
                    <a:spcPct val="20000"/>
                  </a:spcBef>
                  <a:buClr>
                    <a:srgbClr val="5F5F5F"/>
                  </a:buClr>
                  <a:buFont typeface="Wingdings" pitchFamily="2" charset="2"/>
                  <a:buChar char=""/>
                  <a:tabLst>
                    <a:tab pos="1438275" algn="l"/>
                  </a:tabLst>
                </a:pPr>
                <a:r>
                  <a:rPr lang="ko-KR" altLang="en-US" sz="1000" dirty="0"/>
                  <a:t>원격지 복제를 통한 </a:t>
                </a:r>
                <a:r>
                  <a:rPr lang="en-US" altLang="ko-KR" sz="1000" dirty="0"/>
                  <a:t>DR </a:t>
                </a:r>
                <a:r>
                  <a:rPr lang="ko-KR" altLang="en-US" sz="1000"/>
                  <a:t>구성</a:t>
                </a:r>
                <a:endParaRPr lang="ko-KR" altLang="en-US" sz="1000" dirty="0"/>
              </a:p>
            </p:txBody>
          </p:sp>
        </p:grpSp>
        <p:grpSp>
          <p:nvGrpSpPr>
            <p:cNvPr id="29" name="Group 28"/>
            <p:cNvGrpSpPr>
              <a:grpSpLocks/>
            </p:cNvGrpSpPr>
            <p:nvPr/>
          </p:nvGrpSpPr>
          <p:grpSpPr bwMode="auto">
            <a:xfrm>
              <a:off x="1598" y="3360"/>
              <a:ext cx="1585" cy="729"/>
              <a:chOff x="1132" y="3417"/>
              <a:chExt cx="1602" cy="729"/>
            </a:xfrm>
          </p:grpSpPr>
          <p:sp>
            <p:nvSpPr>
              <p:cNvPr id="30" name="AutoShape 13"/>
              <p:cNvSpPr>
                <a:spLocks noChangeArrowheads="1"/>
              </p:cNvSpPr>
              <p:nvPr/>
            </p:nvSpPr>
            <p:spPr bwMode="gray">
              <a:xfrm>
                <a:off x="1132" y="3417"/>
                <a:ext cx="1602" cy="159"/>
              </a:xfrm>
              <a:prstGeom prst="roundRect">
                <a:avLst>
                  <a:gd name="adj" fmla="val 0"/>
                </a:avLst>
              </a:prstGeom>
              <a:solidFill>
                <a:srgbClr val="C9C9C9"/>
              </a:solidFill>
              <a:ln w="28575" algn="ctr">
                <a:solidFill>
                  <a:srgbClr val="C9C9C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000" tIns="72000" rIns="72000" bIns="72000" anchor="ctr"/>
              <a:lstStyle/>
              <a:p>
                <a:pPr algn="ctr">
                  <a:spcBef>
                    <a:spcPct val="20000"/>
                  </a:spcBef>
                  <a:tabLst>
                    <a:tab pos="914400" algn="l"/>
                    <a:tab pos="7315200" algn="r"/>
                  </a:tabLst>
                </a:pPr>
                <a:r>
                  <a:rPr lang="ko-KR" altLang="en-US" sz="1050" b="1" dirty="0">
                    <a:solidFill>
                      <a:srgbClr val="000000"/>
                    </a:solidFill>
                  </a:rPr>
                  <a:t>단순하고 다양한 </a:t>
                </a:r>
                <a:r>
                  <a:rPr lang="ko-KR" altLang="en-US" sz="1050" b="1" dirty="0" err="1">
                    <a:solidFill>
                      <a:srgbClr val="000000"/>
                    </a:solidFill>
                  </a:rPr>
                  <a:t>라이센싱</a:t>
                </a:r>
                <a:endParaRPr lang="ko-KR" altLang="ko-KR" sz="1050" b="1" dirty="0">
                  <a:solidFill>
                    <a:srgbClr val="000000"/>
                  </a:solidFill>
                </a:endParaRPr>
              </a:p>
            </p:txBody>
          </p:sp>
          <p:sp>
            <p:nvSpPr>
              <p:cNvPr id="31" name="AutoShape 14"/>
              <p:cNvSpPr>
                <a:spLocks noChangeArrowheads="1"/>
              </p:cNvSpPr>
              <p:nvPr/>
            </p:nvSpPr>
            <p:spPr bwMode="auto">
              <a:xfrm>
                <a:off x="1132" y="3584"/>
                <a:ext cx="1602" cy="562"/>
              </a:xfrm>
              <a:prstGeom prst="rect">
                <a:avLst/>
              </a:prstGeom>
              <a:solidFill>
                <a:schemeClr val="bg1"/>
              </a:solidFill>
              <a:ln w="28575" algn="ctr">
                <a:solidFill>
                  <a:srgbClr val="C9C9C9"/>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36000" rIns="90000" bIns="36000"/>
              <a:lstStyle/>
              <a:p>
                <a:pPr marL="90488" indent="-90488">
                  <a:spcBef>
                    <a:spcPct val="20000"/>
                  </a:spcBef>
                  <a:buClr>
                    <a:srgbClr val="5F5F5F"/>
                  </a:buClr>
                  <a:buFont typeface="Wingdings" pitchFamily="2" charset="2"/>
                  <a:buChar char=""/>
                  <a:tabLst>
                    <a:tab pos="1438275" algn="l"/>
                  </a:tabLst>
                </a:pPr>
                <a:r>
                  <a:rPr lang="en-US" altLang="ko-KR" sz="1000" dirty="0"/>
                  <a:t>Capacity Edition (</a:t>
                </a:r>
                <a:r>
                  <a:rPr lang="ko-KR" altLang="en-US" sz="1000"/>
                  <a:t>용량라이센싱</a:t>
                </a:r>
                <a:r>
                  <a:rPr lang="en-US" altLang="ko-KR" sz="1000" dirty="0"/>
                  <a:t>)</a:t>
                </a:r>
              </a:p>
              <a:p>
                <a:pPr marL="90488" indent="-90488">
                  <a:spcBef>
                    <a:spcPct val="20000"/>
                  </a:spcBef>
                  <a:buClr>
                    <a:srgbClr val="5F5F5F"/>
                  </a:buClr>
                  <a:buFont typeface="Wingdings" pitchFamily="2" charset="2"/>
                  <a:buChar char=""/>
                  <a:tabLst>
                    <a:tab pos="1438275" algn="l"/>
                  </a:tabLst>
                </a:pPr>
                <a:r>
                  <a:rPr lang="en-US" altLang="ko-KR" sz="1000" dirty="0"/>
                  <a:t>Capacity Edition Lite (</a:t>
                </a:r>
                <a:r>
                  <a:rPr lang="ko-KR" altLang="en-US" sz="1000"/>
                  <a:t>용량라이센싱</a:t>
                </a:r>
                <a:r>
                  <a:rPr lang="en-US" altLang="ko-KR" sz="1000" dirty="0"/>
                  <a:t>)</a:t>
                </a:r>
              </a:p>
              <a:p>
                <a:pPr marL="90488" indent="-90488">
                  <a:spcBef>
                    <a:spcPct val="20000"/>
                  </a:spcBef>
                  <a:buClr>
                    <a:srgbClr val="5F5F5F"/>
                  </a:buClr>
                  <a:buFont typeface="Wingdings" pitchFamily="2" charset="2"/>
                  <a:buChar char=""/>
                  <a:tabLst>
                    <a:tab pos="1438275" algn="l"/>
                  </a:tabLst>
                </a:pPr>
                <a:r>
                  <a:rPr lang="en-US" altLang="ko-KR" sz="1000" dirty="0"/>
                  <a:t>V-Ray Edition (</a:t>
                </a:r>
                <a:r>
                  <a:rPr lang="ko-KR" altLang="en-US" sz="1000"/>
                  <a:t>가상환경 보호 패키지</a:t>
                </a:r>
                <a:r>
                  <a:rPr lang="en-US" altLang="ko-KR" sz="1000" dirty="0"/>
                  <a:t>)</a:t>
                </a:r>
              </a:p>
              <a:p>
                <a:pPr marL="90488" indent="-90488">
                  <a:spcBef>
                    <a:spcPct val="20000"/>
                  </a:spcBef>
                  <a:buClr>
                    <a:srgbClr val="5F5F5F"/>
                  </a:buClr>
                  <a:buFont typeface="Wingdings" pitchFamily="2" charset="2"/>
                  <a:buChar char=""/>
                  <a:tabLst>
                    <a:tab pos="1438275" algn="l"/>
                  </a:tabLst>
                </a:pPr>
                <a:r>
                  <a:rPr lang="ko-KR" altLang="en-US" sz="1000" dirty="0"/>
                  <a:t>개별 </a:t>
                </a:r>
                <a:r>
                  <a:rPr lang="ko-KR" altLang="en-US" sz="1000" dirty="0" err="1"/>
                  <a:t>라이센싱</a:t>
                </a:r>
                <a:r>
                  <a:rPr lang="ko-KR" altLang="en-US" sz="1000" dirty="0"/>
                  <a:t> </a:t>
                </a:r>
                <a:r>
                  <a:rPr lang="en-US" altLang="ko-KR" sz="1000" dirty="0"/>
                  <a:t>(</a:t>
                </a:r>
                <a:r>
                  <a:rPr lang="ko-KR" altLang="en-US" sz="1000"/>
                  <a:t>기존 라이센싱</a:t>
                </a:r>
                <a:r>
                  <a:rPr lang="en-US" altLang="ko-KR" sz="1000" dirty="0"/>
                  <a:t>)</a:t>
                </a:r>
              </a:p>
              <a:p>
                <a:pPr marL="90488" indent="-90488">
                  <a:spcBef>
                    <a:spcPct val="20000"/>
                  </a:spcBef>
                  <a:buClr>
                    <a:srgbClr val="5F5F5F"/>
                  </a:buClr>
                  <a:buFont typeface="Wingdings" pitchFamily="2" charset="2"/>
                  <a:buChar char=""/>
                  <a:tabLst>
                    <a:tab pos="1438275" algn="l"/>
                  </a:tabLst>
                </a:pPr>
                <a:endParaRPr lang="ko-KR" altLang="en-US" sz="1000" dirty="0"/>
              </a:p>
            </p:txBody>
          </p:sp>
        </p:grpSp>
      </p:grpSp>
    </p:spTree>
    <p:extLst>
      <p:ext uri="{BB962C8B-B14F-4D97-AF65-F5344CB8AC3E}">
        <p14:creationId xmlns:p14="http://schemas.microsoft.com/office/powerpoint/2010/main" val="2011718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6</a:t>
            </a:fld>
            <a:endParaRPr lang="en-US"/>
          </a:p>
        </p:txBody>
      </p:sp>
      <p:sp>
        <p:nvSpPr>
          <p:cNvPr id="5" name="텍스트 개체 틀 4"/>
          <p:cNvSpPr>
            <a:spLocks noGrp="1"/>
          </p:cNvSpPr>
          <p:nvPr>
            <p:ph type="body" idx="13"/>
          </p:nvPr>
        </p:nvSpPr>
        <p:spPr>
          <a:xfrm>
            <a:off x="8556909" y="762901"/>
            <a:ext cx="1018476" cy="153888"/>
          </a:xfrm>
        </p:spPr>
        <p:txBody>
          <a:bodyPr/>
          <a:lstStyle/>
          <a:p>
            <a:r>
              <a:rPr lang="en-US" altLang="ko-KR" dirty="0"/>
              <a:t>2. </a:t>
            </a:r>
            <a:r>
              <a:rPr lang="ko-KR" altLang="en-US"/>
              <a:t>제안제품 소개</a:t>
            </a:r>
          </a:p>
        </p:txBody>
      </p:sp>
      <p:graphicFrame>
        <p:nvGraphicFramePr>
          <p:cNvPr id="7" name="Table 4"/>
          <p:cNvGraphicFramePr>
            <a:graphicFrameLocks noGrp="1"/>
          </p:cNvGraphicFramePr>
          <p:nvPr>
            <p:extLst/>
          </p:nvPr>
        </p:nvGraphicFramePr>
        <p:xfrm>
          <a:off x="495300" y="1626514"/>
          <a:ext cx="2441476" cy="1443856"/>
        </p:xfrm>
        <a:graphic>
          <a:graphicData uri="http://schemas.openxmlformats.org/drawingml/2006/table">
            <a:tbl>
              <a:tblPr firstRow="1" bandRow="1">
                <a:tableStyleId>{2D5ABB26-0587-4C30-8999-92F81FD0307C}</a:tableStyleId>
              </a:tblPr>
              <a:tblGrid>
                <a:gridCol w="638015">
                  <a:extLst>
                    <a:ext uri="{9D8B030D-6E8A-4147-A177-3AD203B41FA5}">
                      <a16:colId xmlns:a16="http://schemas.microsoft.com/office/drawing/2014/main" val="20000"/>
                    </a:ext>
                  </a:extLst>
                </a:gridCol>
                <a:gridCol w="1803461">
                  <a:extLst>
                    <a:ext uri="{9D8B030D-6E8A-4147-A177-3AD203B41FA5}">
                      <a16:colId xmlns:a16="http://schemas.microsoft.com/office/drawing/2014/main" val="20001"/>
                    </a:ext>
                  </a:extLst>
                </a:gridCol>
              </a:tblGrid>
              <a:tr h="360964">
                <a:tc>
                  <a:txBody>
                    <a:bodyPr/>
                    <a:lstStyle/>
                    <a:p>
                      <a:pPr algn="ctr"/>
                      <a:r>
                        <a:rPr lang="en-US" sz="1400" dirty="0">
                          <a:solidFill>
                            <a:schemeClr val="tx1"/>
                          </a:solidFill>
                        </a:rPr>
                        <a:t>1</a:t>
                      </a:r>
                    </a:p>
                  </a:txBody>
                  <a:tcPr anchor="ctr">
                    <a:lnB w="12700" cap="flat" cmpd="sng" algn="ctr">
                      <a:solidFill>
                        <a:schemeClr val="bg2"/>
                      </a:solidFill>
                      <a:prstDash val="solid"/>
                      <a:round/>
                      <a:headEnd type="none" w="med" len="med"/>
                      <a:tailEnd type="none" w="med" len="med"/>
                    </a:lnB>
                    <a:noFill/>
                  </a:tcPr>
                </a:tc>
                <a:tc>
                  <a:txBody>
                    <a:bodyPr/>
                    <a:lstStyle/>
                    <a:p>
                      <a:pPr algn="l"/>
                      <a:r>
                        <a:rPr lang="ko-KR" altLang="en-US" sz="1400" dirty="0"/>
                        <a:t>제안개요</a:t>
                      </a:r>
                      <a:endParaRPr lang="en-US" sz="1400" dirty="0"/>
                    </a:p>
                  </a:txBody>
                  <a:tcPr anchor="ctr">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0"/>
                  </a:ext>
                </a:extLst>
              </a:tr>
              <a:tr h="360964">
                <a:tc>
                  <a:txBody>
                    <a:bodyPr/>
                    <a:lstStyle/>
                    <a:p>
                      <a:pPr algn="ctr"/>
                      <a:r>
                        <a:rPr lang="en-US" sz="1400" b="1" dirty="0">
                          <a:solidFill>
                            <a:schemeClr val="tx1"/>
                          </a:solidFill>
                        </a:rPr>
                        <a:t>2</a:t>
                      </a:r>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noFill/>
                  </a:tcPr>
                </a:tc>
                <a:tc>
                  <a:txBody>
                    <a:bodyPr/>
                    <a:lstStyle/>
                    <a:p>
                      <a:pPr algn="l"/>
                      <a:r>
                        <a:rPr lang="ko-KR" altLang="en-US" sz="1400" b="1" dirty="0"/>
                        <a:t>제안제품 소개</a:t>
                      </a:r>
                      <a:endParaRPr lang="en-US" sz="1400" b="1" dirty="0"/>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1"/>
                  </a:ext>
                </a:extLst>
              </a:tr>
              <a:tr h="360964">
                <a:tc>
                  <a:txBody>
                    <a:bodyPr/>
                    <a:lstStyle/>
                    <a:p>
                      <a:pPr algn="ctr"/>
                      <a:r>
                        <a:rPr lang="en-US" sz="1400" dirty="0">
                          <a:solidFill>
                            <a:schemeClr val="tx1"/>
                          </a:solidFill>
                        </a:rPr>
                        <a:t>3</a:t>
                      </a:r>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noFill/>
                  </a:tcPr>
                </a:tc>
                <a:tc>
                  <a:txBody>
                    <a:bodyPr/>
                    <a:lstStyle/>
                    <a:p>
                      <a:pPr algn="l"/>
                      <a:r>
                        <a:rPr lang="ko-KR" altLang="en-US" sz="1400" dirty="0"/>
                        <a:t>도입사례</a:t>
                      </a:r>
                      <a:endParaRPr lang="en-US" sz="1400" dirty="0"/>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2"/>
                  </a:ext>
                </a:extLst>
              </a:tr>
              <a:tr h="360964">
                <a:tc>
                  <a:txBody>
                    <a:bodyPr/>
                    <a:lstStyle/>
                    <a:p>
                      <a:pPr algn="ctr"/>
                      <a:r>
                        <a:rPr lang="en-US" sz="1400" dirty="0">
                          <a:solidFill>
                            <a:schemeClr val="tx1"/>
                          </a:solidFill>
                        </a:rPr>
                        <a:t>4</a:t>
                      </a:r>
                    </a:p>
                  </a:txBody>
                  <a:tcPr anchor="ctr">
                    <a:lnT w="12700" cap="flat" cmpd="sng" algn="ctr">
                      <a:solidFill>
                        <a:schemeClr val="bg2"/>
                      </a:solidFill>
                      <a:prstDash val="solid"/>
                      <a:round/>
                      <a:headEnd type="none" w="med" len="med"/>
                      <a:tailEnd type="none" w="med" len="med"/>
                    </a:lnT>
                    <a:noFill/>
                  </a:tcPr>
                </a:tc>
                <a:tc>
                  <a:txBody>
                    <a:bodyPr/>
                    <a:lstStyle/>
                    <a:p>
                      <a:pPr algn="l"/>
                      <a:r>
                        <a:rPr lang="ko-KR" altLang="en-US" sz="1400" dirty="0"/>
                        <a:t>경쟁사 제품 비교</a:t>
                      </a:r>
                      <a:endParaRPr lang="en-US" sz="1400" dirty="0"/>
                    </a:p>
                  </a:txBody>
                  <a:tcPr anchor="ctr">
                    <a:lnT w="12700" cap="flat" cmpd="sng" algn="ctr">
                      <a:solidFill>
                        <a:schemeClr val="bg2"/>
                      </a:solidFill>
                      <a:prstDash val="solid"/>
                      <a:round/>
                      <a:headEnd type="none" w="med" len="med"/>
                      <a:tailEnd type="none" w="med" len="med"/>
                    </a:lnT>
                  </a:tcPr>
                </a:tc>
                <a:extLst>
                  <a:ext uri="{0D108BD9-81ED-4DB2-BD59-A6C34878D82A}">
                    <a16:rowId xmlns:a16="http://schemas.microsoft.com/office/drawing/2014/main" val="10003"/>
                  </a:ext>
                </a:extLst>
              </a:tr>
            </a:tbl>
          </a:graphicData>
        </a:graphic>
      </p:graphicFrame>
      <p:sp>
        <p:nvSpPr>
          <p:cNvPr id="6" name="TextBox 5"/>
          <p:cNvSpPr txBox="1"/>
          <p:nvPr/>
        </p:nvSpPr>
        <p:spPr bwMode="ltGray">
          <a:xfrm>
            <a:off x="3507954" y="1820012"/>
            <a:ext cx="3960440" cy="2488321"/>
          </a:xfrm>
          <a:prstGeom prst="rect">
            <a:avLst/>
          </a:prstGeom>
          <a:noFill/>
          <a:ln w="9525">
            <a:noFill/>
            <a:miter lim="800000"/>
            <a:headEnd/>
            <a:tailEnd/>
          </a:ln>
        </p:spPr>
        <p:txBody>
          <a:bodyPr wrap="square" lIns="0" tIns="0" rIns="0" bIns="0" rtlCol="0" anchor="t" anchorCtr="0">
            <a:noAutofit/>
          </a:bodyPr>
          <a:lstStyle/>
          <a:p>
            <a:pPr>
              <a:lnSpc>
                <a:spcPct val="200000"/>
              </a:lnSpc>
              <a:spcBef>
                <a:spcPts val="0"/>
              </a:spcBef>
            </a:pPr>
            <a:r>
              <a:rPr lang="en-US" altLang="ko-KR" b="1" dirty="0"/>
              <a:t>2.1 </a:t>
            </a:r>
            <a:r>
              <a:rPr lang="ko-KR" altLang="en-US" b="1"/>
              <a:t>제품 개요</a:t>
            </a:r>
            <a:endParaRPr lang="en-US" altLang="ko-KR" b="1" dirty="0"/>
          </a:p>
          <a:p>
            <a:pPr>
              <a:lnSpc>
                <a:spcPct val="200000"/>
              </a:lnSpc>
              <a:spcBef>
                <a:spcPts val="0"/>
              </a:spcBef>
            </a:pPr>
            <a:r>
              <a:rPr lang="en-US" altLang="ko-KR" b="1" dirty="0"/>
              <a:t>2.2 </a:t>
            </a:r>
            <a:r>
              <a:rPr lang="ko-KR" altLang="en-US" b="1"/>
              <a:t>시장 점유율</a:t>
            </a:r>
            <a:endParaRPr lang="en-US" altLang="ko-KR" b="1" dirty="0"/>
          </a:p>
          <a:p>
            <a:pPr>
              <a:lnSpc>
                <a:spcPct val="200000"/>
              </a:lnSpc>
              <a:spcBef>
                <a:spcPts val="0"/>
              </a:spcBef>
            </a:pPr>
            <a:r>
              <a:rPr lang="en-US" altLang="ko-KR" b="1" dirty="0"/>
              <a:t>2.3 </a:t>
            </a:r>
            <a:r>
              <a:rPr lang="ko-KR" altLang="en-US" b="1"/>
              <a:t>제품 구성</a:t>
            </a:r>
            <a:endParaRPr lang="en-US" altLang="ko-KR" b="1" dirty="0"/>
          </a:p>
          <a:p>
            <a:pPr>
              <a:lnSpc>
                <a:spcPct val="200000"/>
              </a:lnSpc>
              <a:spcBef>
                <a:spcPts val="0"/>
              </a:spcBef>
            </a:pPr>
            <a:r>
              <a:rPr lang="en-US" altLang="ko-KR" b="1" dirty="0"/>
              <a:t>2.4 </a:t>
            </a:r>
            <a:r>
              <a:rPr lang="ko-KR" altLang="en-US" b="1"/>
              <a:t>제품 주요기술 및 특장점</a:t>
            </a:r>
            <a:endParaRPr lang="en-US" altLang="ko-KR" b="1" dirty="0"/>
          </a:p>
        </p:txBody>
      </p:sp>
      <p:sp>
        <p:nvSpPr>
          <p:cNvPr id="13" name="직사각형 12"/>
          <p:cNvSpPr/>
          <p:nvPr/>
        </p:nvSpPr>
        <p:spPr bwMode="auto">
          <a:xfrm>
            <a:off x="470133" y="2333625"/>
            <a:ext cx="2482792" cy="703190"/>
          </a:xfrm>
          <a:prstGeom prst="rect">
            <a:avLst/>
          </a:prstGeom>
          <a:solidFill>
            <a:schemeClr val="bg1">
              <a:alpha val="50000"/>
            </a:schemeClr>
          </a:solidFill>
          <a:ln w="1905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sp>
        <p:nvSpPr>
          <p:cNvPr id="17" name="직사각형 16"/>
          <p:cNvSpPr/>
          <p:nvPr/>
        </p:nvSpPr>
        <p:spPr bwMode="auto">
          <a:xfrm>
            <a:off x="470133" y="1619250"/>
            <a:ext cx="2482792" cy="401525"/>
          </a:xfrm>
          <a:prstGeom prst="rect">
            <a:avLst/>
          </a:prstGeom>
          <a:solidFill>
            <a:schemeClr val="bg1">
              <a:alpha val="50000"/>
            </a:schemeClr>
          </a:solidFill>
          <a:ln w="1905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grpSp>
        <p:nvGrpSpPr>
          <p:cNvPr id="14" name="그룹 13"/>
          <p:cNvGrpSpPr/>
          <p:nvPr/>
        </p:nvGrpSpPr>
        <p:grpSpPr>
          <a:xfrm rot="2700000">
            <a:off x="494044" y="2109771"/>
            <a:ext cx="118364" cy="118364"/>
            <a:chOff x="3394429" y="2035243"/>
            <a:chExt cx="360040" cy="360040"/>
          </a:xfrm>
        </p:grpSpPr>
        <p:cxnSp>
          <p:nvCxnSpPr>
            <p:cNvPr id="15" name="직선 연결선 14"/>
            <p:cNvCxnSpPr/>
            <p:nvPr/>
          </p:nvCxnSpPr>
          <p:spPr bwMode="auto">
            <a:xfrm>
              <a:off x="3394429" y="2086447"/>
              <a:ext cx="360040" cy="0"/>
            </a:xfrm>
            <a:prstGeom prst="line">
              <a:avLst/>
            </a:prstGeom>
            <a:solidFill>
              <a:schemeClr val="accent1"/>
            </a:solidFill>
            <a:ln w="38100" cap="flat" cmpd="sng" algn="ctr">
              <a:solidFill>
                <a:srgbClr val="D54066"/>
              </a:solidFill>
              <a:prstDash val="solid"/>
              <a:miter lim="800000"/>
              <a:headEnd type="none" w="med" len="med"/>
              <a:tailEnd type="none" w="lg" len="lg"/>
            </a:ln>
            <a:effectLst/>
          </p:spPr>
        </p:cxnSp>
        <p:cxnSp>
          <p:nvCxnSpPr>
            <p:cNvPr id="16" name="직선 연결선 15"/>
            <p:cNvCxnSpPr/>
            <p:nvPr/>
          </p:nvCxnSpPr>
          <p:spPr bwMode="auto">
            <a:xfrm flipV="1">
              <a:off x="3703263" y="2035243"/>
              <a:ext cx="0" cy="360040"/>
            </a:xfrm>
            <a:prstGeom prst="line">
              <a:avLst/>
            </a:prstGeom>
            <a:solidFill>
              <a:schemeClr val="accent1"/>
            </a:solidFill>
            <a:ln w="38100" cap="flat" cmpd="sng" algn="ctr">
              <a:solidFill>
                <a:srgbClr val="D54066"/>
              </a:solidFill>
              <a:prstDash val="solid"/>
              <a:miter lim="800000"/>
              <a:headEnd type="none" w="med" len="med"/>
              <a:tailEnd type="none" w="lg" len="lg"/>
            </a:ln>
            <a:effectLst/>
          </p:spPr>
        </p:cxnSp>
      </p:grpSp>
    </p:spTree>
    <p:extLst>
      <p:ext uri="{BB962C8B-B14F-4D97-AF65-F5344CB8AC3E}">
        <p14:creationId xmlns:p14="http://schemas.microsoft.com/office/powerpoint/2010/main" val="2095764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2.1 </a:t>
            </a:r>
            <a:r>
              <a:rPr lang="ko-KR" altLang="en-US"/>
              <a:t>제품 개요</a:t>
            </a:r>
          </a:p>
        </p:txBody>
      </p:sp>
      <p:sp>
        <p:nvSpPr>
          <p:cNvPr id="8" name="텍스트 개체 틀 7"/>
          <p:cNvSpPr>
            <a:spLocks noGrp="1"/>
          </p:cNvSpPr>
          <p:nvPr>
            <p:ph idx="1"/>
          </p:nvPr>
        </p:nvSpPr>
        <p:spPr>
          <a:xfrm>
            <a:off x="273051" y="1054061"/>
            <a:ext cx="9359899" cy="498598"/>
          </a:xfrm>
        </p:spPr>
        <p:txBody>
          <a:bodyPr>
            <a:spAutoFit/>
          </a:bodyPr>
          <a:lstStyle/>
          <a:p>
            <a:pPr marL="0" indent="0">
              <a:buNone/>
            </a:pPr>
            <a:r>
              <a:rPr lang="en-US" altLang="ko-KR" sz="1200" dirty="0"/>
              <a:t>Symantec Backup Exec</a:t>
            </a:r>
            <a:r>
              <a:rPr lang="ko-KR" altLang="en-US" sz="1200"/>
              <a:t>은 기본 제공되는 다양한 형태의 중복제거 기술과 사용 편의성</a:t>
            </a:r>
            <a:r>
              <a:rPr lang="en-US" altLang="ko-KR" sz="1200" dirty="0"/>
              <a:t>, </a:t>
            </a:r>
            <a:r>
              <a:rPr lang="ko-KR" altLang="en-US" sz="1200"/>
              <a:t>그리고 가상 및 물리적 환경에 대한 통합 지원 등을 통하여 급변하는 </a:t>
            </a:r>
            <a:r>
              <a:rPr lang="en-US" altLang="ko-KR" sz="1200" dirty="0"/>
              <a:t>IT </a:t>
            </a:r>
            <a:r>
              <a:rPr lang="ko-KR" altLang="en-US" sz="1200"/>
              <a:t>환경을 효율적으로 보호하고</a:t>
            </a:r>
            <a:r>
              <a:rPr lang="en-US" altLang="ko-KR" sz="1200" dirty="0"/>
              <a:t>, </a:t>
            </a:r>
            <a:r>
              <a:rPr lang="ko-KR" altLang="en-US" sz="1200"/>
              <a:t>백업 환경의 복잡성과 비용을 감소 시키며</a:t>
            </a:r>
            <a:r>
              <a:rPr lang="en-US" altLang="ko-KR" sz="1200" dirty="0"/>
              <a:t>, </a:t>
            </a:r>
            <a:r>
              <a:rPr lang="ko-KR" altLang="en-US" sz="1200"/>
              <a:t>증가되는 데이터를 효과적으로 관리할 수 있는 백업 및 복구의 표준 솔루션입니다</a:t>
            </a:r>
            <a:r>
              <a:rPr lang="en-US" altLang="ko-KR" sz="1200" dirty="0"/>
              <a:t>.</a:t>
            </a:r>
          </a:p>
        </p:txBody>
      </p:sp>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7</a:t>
            </a:fld>
            <a:endParaRPr lang="en-US"/>
          </a:p>
        </p:txBody>
      </p:sp>
      <p:sp>
        <p:nvSpPr>
          <p:cNvPr id="5" name="텍스트 개체 틀 4"/>
          <p:cNvSpPr>
            <a:spLocks noGrp="1"/>
          </p:cNvSpPr>
          <p:nvPr>
            <p:ph type="body" idx="13"/>
          </p:nvPr>
        </p:nvSpPr>
        <p:spPr>
          <a:xfrm>
            <a:off x="8556910" y="762901"/>
            <a:ext cx="1018475" cy="153888"/>
          </a:xfrm>
        </p:spPr>
        <p:txBody>
          <a:bodyPr/>
          <a:lstStyle/>
          <a:p>
            <a:r>
              <a:rPr lang="en-US" altLang="ko-KR" dirty="0"/>
              <a:t>2. </a:t>
            </a:r>
            <a:r>
              <a:rPr lang="ko-KR" altLang="en-US"/>
              <a:t>제안제품 소개</a:t>
            </a:r>
            <a:endParaRPr lang="ko-KR" altLang="en-US" dirty="0"/>
          </a:p>
        </p:txBody>
      </p:sp>
      <p:sp>
        <p:nvSpPr>
          <p:cNvPr id="43" name="Rounded Rectangle 72"/>
          <p:cNvSpPr/>
          <p:nvPr/>
        </p:nvSpPr>
        <p:spPr bwMode="auto">
          <a:xfrm>
            <a:off x="766233" y="1698407"/>
            <a:ext cx="8373534" cy="457200"/>
          </a:xfrm>
          <a:prstGeom prst="roundRect">
            <a:avLst>
              <a:gd name="adj" fmla="val 13685"/>
            </a:avLst>
          </a:prstGeom>
          <a:gradFill>
            <a:gsLst>
              <a:gs pos="0">
                <a:schemeClr val="accent1"/>
              </a:gs>
              <a:gs pos="98000">
                <a:schemeClr val="accent1">
                  <a:lumMod val="75000"/>
                </a:schemeClr>
              </a:gs>
            </a:gsLst>
            <a:lin ang="5400000" scaled="0"/>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r>
              <a:rPr kumimoji="0" lang="ko-KR" altLang="en-US" sz="1600" b="1" i="0" u="none" strike="noStrike" kern="0" cap="none" spc="0" normalizeH="0" baseline="0" noProof="0" dirty="0">
                <a:ln>
                  <a:noFill/>
                </a:ln>
                <a:solidFill>
                  <a:prstClr val="white"/>
                </a:solidFill>
                <a:effectLst/>
                <a:uLnTx/>
                <a:uFillTx/>
                <a:ea typeface="맑은 고딕" panose="020B0503020000020004" pitchFamily="50" charset="-127"/>
              </a:rPr>
              <a:t>단일 콘솔</a:t>
            </a:r>
            <a:r>
              <a:rPr kumimoji="0" lang="en-US" altLang="ko-KR" sz="1600" b="1" i="0" u="none" strike="noStrike" kern="0" cap="none" spc="0" normalizeH="0" baseline="0" noProof="0" dirty="0">
                <a:ln>
                  <a:noFill/>
                </a:ln>
                <a:solidFill>
                  <a:prstClr val="white"/>
                </a:solidFill>
                <a:effectLst/>
                <a:uLnTx/>
                <a:uFillTx/>
                <a:ea typeface="맑은 고딕" panose="020B0503020000020004" pitchFamily="50" charset="-127"/>
              </a:rPr>
              <a:t>, </a:t>
            </a:r>
            <a:r>
              <a:rPr kumimoji="0" lang="ko-KR" altLang="en-US" sz="1600" b="1" i="0" u="none" strike="noStrike" kern="0" cap="none" spc="0" normalizeH="0" baseline="0" noProof="0" dirty="0">
                <a:ln>
                  <a:noFill/>
                </a:ln>
                <a:solidFill>
                  <a:prstClr val="white"/>
                </a:solidFill>
                <a:effectLst/>
                <a:uLnTx/>
                <a:uFillTx/>
                <a:ea typeface="맑은 고딕" panose="020B0503020000020004" pitchFamily="50" charset="-127"/>
              </a:rPr>
              <a:t>단일 백업</a:t>
            </a:r>
            <a:r>
              <a:rPr kumimoji="0" lang="en-US" altLang="ko-KR" sz="1600" b="1" i="0" u="none" strike="noStrike" kern="0" cap="none" spc="0" normalizeH="0" baseline="0" noProof="0" dirty="0">
                <a:ln>
                  <a:noFill/>
                </a:ln>
                <a:solidFill>
                  <a:prstClr val="white"/>
                </a:solidFill>
                <a:effectLst/>
                <a:uLnTx/>
                <a:uFillTx/>
                <a:ea typeface="맑은 고딕" panose="020B0503020000020004" pitchFamily="50" charset="-127"/>
              </a:rPr>
              <a:t>, </a:t>
            </a:r>
            <a:r>
              <a:rPr kumimoji="0" lang="ko-KR" altLang="en-US" sz="1600" b="1" i="0" u="none" strike="noStrike" kern="0" cap="none" spc="0" normalizeH="0" baseline="0" noProof="0" dirty="0">
                <a:ln>
                  <a:noFill/>
                </a:ln>
                <a:solidFill>
                  <a:prstClr val="white"/>
                </a:solidFill>
                <a:effectLst/>
                <a:uLnTx/>
                <a:uFillTx/>
                <a:ea typeface="맑은 고딕" panose="020B0503020000020004" pitchFamily="50" charset="-127"/>
              </a:rPr>
              <a:t>단일 벤더</a:t>
            </a:r>
            <a:endParaRPr kumimoji="0" lang="en-US" sz="1600" b="1" i="0" u="none" strike="noStrike" kern="0" cap="none" spc="0" normalizeH="0" baseline="0" noProof="0" dirty="0">
              <a:ln>
                <a:noFill/>
              </a:ln>
              <a:solidFill>
                <a:prstClr val="white"/>
              </a:solidFill>
              <a:effectLst/>
              <a:uLnTx/>
              <a:uFillTx/>
            </a:endParaRPr>
          </a:p>
        </p:txBody>
      </p:sp>
      <p:sp>
        <p:nvSpPr>
          <p:cNvPr id="44" name="Rectangle 65"/>
          <p:cNvSpPr/>
          <p:nvPr/>
        </p:nvSpPr>
        <p:spPr bwMode="auto">
          <a:xfrm>
            <a:off x="2874435" y="2917608"/>
            <a:ext cx="2040467" cy="1007533"/>
          </a:xfrm>
          <a:prstGeom prst="rect">
            <a:avLst/>
          </a:prstGeom>
          <a:gradFill flip="none" rotWithShape="1">
            <a:gsLst>
              <a:gs pos="0">
                <a:sysClr val="window" lastClr="FFFFFF">
                  <a:lumMod val="75000"/>
                  <a:alpha val="70000"/>
                </a:sys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prstClr val="white"/>
              </a:solidFill>
              <a:effectLst/>
              <a:uLnTx/>
              <a:uFillTx/>
            </a:endParaRPr>
          </a:p>
        </p:txBody>
      </p:sp>
      <p:sp>
        <p:nvSpPr>
          <p:cNvPr id="45" name="Rectangle 67"/>
          <p:cNvSpPr/>
          <p:nvPr/>
        </p:nvSpPr>
        <p:spPr bwMode="auto">
          <a:xfrm>
            <a:off x="4991103" y="2917609"/>
            <a:ext cx="2040467" cy="1007533"/>
          </a:xfrm>
          <a:prstGeom prst="rect">
            <a:avLst/>
          </a:prstGeom>
          <a:gradFill flip="none" rotWithShape="1">
            <a:gsLst>
              <a:gs pos="0">
                <a:sysClr val="window" lastClr="FFFFFF">
                  <a:lumMod val="75000"/>
                  <a:alpha val="70000"/>
                </a:sys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prstClr val="white"/>
              </a:solidFill>
              <a:effectLst/>
              <a:uLnTx/>
              <a:uFillTx/>
            </a:endParaRPr>
          </a:p>
        </p:txBody>
      </p:sp>
      <p:sp>
        <p:nvSpPr>
          <p:cNvPr id="46" name="Rectangle 69"/>
          <p:cNvSpPr/>
          <p:nvPr/>
        </p:nvSpPr>
        <p:spPr bwMode="auto">
          <a:xfrm>
            <a:off x="7099304" y="2917610"/>
            <a:ext cx="2040467" cy="1007533"/>
          </a:xfrm>
          <a:prstGeom prst="rect">
            <a:avLst/>
          </a:prstGeom>
          <a:gradFill flip="none" rotWithShape="1">
            <a:gsLst>
              <a:gs pos="0">
                <a:sysClr val="window" lastClr="FFFFFF">
                  <a:lumMod val="75000"/>
                  <a:alpha val="70000"/>
                </a:sys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prstClr val="white"/>
              </a:solidFill>
              <a:effectLst/>
              <a:uLnTx/>
              <a:uFillTx/>
            </a:endParaRPr>
          </a:p>
        </p:txBody>
      </p:sp>
      <p:sp>
        <p:nvSpPr>
          <p:cNvPr id="47" name="Rectangle 7"/>
          <p:cNvSpPr/>
          <p:nvPr/>
        </p:nvSpPr>
        <p:spPr bwMode="auto">
          <a:xfrm>
            <a:off x="766234" y="2917607"/>
            <a:ext cx="2040467" cy="1007533"/>
          </a:xfrm>
          <a:prstGeom prst="rect">
            <a:avLst/>
          </a:prstGeom>
          <a:gradFill flip="none" rotWithShape="1">
            <a:gsLst>
              <a:gs pos="0">
                <a:sysClr val="window" lastClr="FFFFFF">
                  <a:lumMod val="75000"/>
                  <a:alpha val="70000"/>
                </a:sys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prstClr val="white"/>
              </a:solidFill>
              <a:effectLst/>
              <a:uLnTx/>
              <a:uFillTx/>
            </a:endParaRPr>
          </a:p>
        </p:txBody>
      </p:sp>
      <p:sp>
        <p:nvSpPr>
          <p:cNvPr id="48" name="Right Arrow 239"/>
          <p:cNvSpPr/>
          <p:nvPr/>
        </p:nvSpPr>
        <p:spPr bwMode="auto">
          <a:xfrm flipH="1">
            <a:off x="6606939" y="4328030"/>
            <a:ext cx="1147097" cy="724703"/>
          </a:xfrm>
          <a:prstGeom prst="rightArrow">
            <a:avLst/>
          </a:prstGeom>
          <a:gradFill flip="none" rotWithShape="1">
            <a:gsLst>
              <a:gs pos="1000">
                <a:sysClr val="window" lastClr="FFFFFF">
                  <a:alpha val="0"/>
                </a:sysClr>
              </a:gs>
              <a:gs pos="100000">
                <a:srgbClr val="838B8F"/>
              </a:gs>
            </a:gsLst>
            <a:lin ang="0" scaled="1"/>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prstClr val="white"/>
              </a:solidFill>
              <a:effectLst/>
              <a:uLnTx/>
              <a:uFillTx/>
            </a:endParaRPr>
          </a:p>
        </p:txBody>
      </p:sp>
      <p:sp>
        <p:nvSpPr>
          <p:cNvPr id="49" name="Rectangle 9"/>
          <p:cNvSpPr>
            <a:spLocks noChangeAspect="1" noChangeArrowheads="1"/>
          </p:cNvSpPr>
          <p:nvPr/>
        </p:nvSpPr>
        <p:spPr bwMode="auto">
          <a:xfrm>
            <a:off x="7618654" y="5609431"/>
            <a:ext cx="1069243" cy="338554"/>
          </a:xfrm>
          <a:prstGeom prst="rect">
            <a:avLst/>
          </a:prstGeom>
          <a:noFill/>
          <a:ln w="9525" algn="ctr">
            <a:noFill/>
            <a:miter lim="800000"/>
            <a:headEnd/>
            <a:tailEnd/>
          </a:ln>
        </p:spPr>
        <p:txBody>
          <a:bodyPr wrap="square">
            <a:spAutoFit/>
          </a:bodyPr>
          <a:lstStyle/>
          <a:p>
            <a:pPr marL="0" marR="0" lvl="0" indent="0" algn="ctr" defTabSz="914400" eaLnBrk="1" fontAlgn="base" latinLnBrk="0" hangingPunct="1">
              <a:lnSpc>
                <a:spcPct val="100000"/>
              </a:lnSpc>
              <a:spcBef>
                <a:spcPct val="35000"/>
              </a:spcBef>
              <a:spcAft>
                <a:spcPct val="0"/>
              </a:spcAft>
              <a:buClrTx/>
              <a:buSzTx/>
              <a:buFontTx/>
              <a:buNone/>
              <a:tabLst/>
              <a:defRPr/>
            </a:pPr>
            <a:r>
              <a:rPr kumimoji="0" lang="en-US" sz="1600" b="1" i="0" u="none" strike="noStrike" kern="0" cap="none" spc="0" normalizeH="0" baseline="0" noProof="0" dirty="0">
                <a:ln>
                  <a:noFill/>
                </a:ln>
                <a:solidFill>
                  <a:srgbClr val="414142"/>
                </a:solidFill>
                <a:effectLst/>
                <a:uLnTx/>
                <a:uFillTx/>
              </a:rPr>
              <a:t>Physical</a:t>
            </a:r>
          </a:p>
        </p:txBody>
      </p:sp>
      <p:sp>
        <p:nvSpPr>
          <p:cNvPr id="50" name="Rectangle 9"/>
          <p:cNvSpPr>
            <a:spLocks noChangeAspect="1" noChangeArrowheads="1"/>
          </p:cNvSpPr>
          <p:nvPr/>
        </p:nvSpPr>
        <p:spPr bwMode="auto">
          <a:xfrm>
            <a:off x="1232417" y="5609431"/>
            <a:ext cx="978273" cy="338554"/>
          </a:xfrm>
          <a:prstGeom prst="rect">
            <a:avLst/>
          </a:prstGeom>
          <a:noFill/>
          <a:ln w="9525" algn="ctr">
            <a:noFill/>
            <a:miter lim="800000"/>
            <a:headEnd/>
            <a:tailEnd/>
          </a:ln>
        </p:spPr>
        <p:txBody>
          <a:bodyPr wrap="square">
            <a:spAutoFit/>
          </a:bodyPr>
          <a:lstStyle/>
          <a:p>
            <a:pPr marL="0" marR="0" lvl="0" indent="0" algn="ctr" defTabSz="914400" eaLnBrk="1" fontAlgn="base" latinLnBrk="0" hangingPunct="1">
              <a:lnSpc>
                <a:spcPct val="100000"/>
              </a:lnSpc>
              <a:spcBef>
                <a:spcPct val="35000"/>
              </a:spcBef>
              <a:spcAft>
                <a:spcPct val="0"/>
              </a:spcAft>
              <a:buClrTx/>
              <a:buSzTx/>
              <a:buFontTx/>
              <a:buNone/>
              <a:tabLst/>
              <a:defRPr/>
            </a:pPr>
            <a:r>
              <a:rPr kumimoji="0" lang="en-US" sz="1600" b="1" i="0" u="none" strike="noStrike" kern="0" cap="none" spc="0" normalizeH="0" baseline="0" noProof="0" dirty="0">
                <a:ln>
                  <a:noFill/>
                </a:ln>
                <a:solidFill>
                  <a:srgbClr val="414142"/>
                </a:solidFill>
                <a:effectLst/>
                <a:uLnTx/>
                <a:uFillTx/>
              </a:rPr>
              <a:t>Virtual</a:t>
            </a:r>
          </a:p>
        </p:txBody>
      </p:sp>
      <p:sp>
        <p:nvSpPr>
          <p:cNvPr id="51" name="Text Box 28"/>
          <p:cNvSpPr txBox="1">
            <a:spLocks noChangeArrowheads="1"/>
          </p:cNvSpPr>
          <p:nvPr/>
        </p:nvSpPr>
        <p:spPr bwMode="auto">
          <a:xfrm>
            <a:off x="4203835" y="5433998"/>
            <a:ext cx="3059085" cy="338554"/>
          </a:xfrm>
          <a:prstGeom prst="rect">
            <a:avLst/>
          </a:prstGeom>
          <a:noFill/>
          <a:ln w="12700" algn="ctr">
            <a:noFill/>
            <a:miter lim="800000"/>
            <a:headEnd/>
            <a:tailEnd/>
          </a:ln>
          <a:effectLst/>
        </p:spPr>
        <p:txBody>
          <a:bodyPr wrap="square">
            <a:spAutoFit/>
          </a:bodyPr>
          <a:lstStyle/>
          <a:p>
            <a:pPr lvl="0" algn="ctr" eaLnBrk="0" fontAlgn="base" hangingPunct="0">
              <a:spcBef>
                <a:spcPct val="0"/>
              </a:spcBef>
              <a:spcAft>
                <a:spcPct val="0"/>
              </a:spcAft>
              <a:defRPr/>
            </a:pPr>
            <a:r>
              <a:rPr lang="en-US" sz="1600" b="1" kern="0" dirty="0">
                <a:solidFill>
                  <a:srgbClr val="414142"/>
                </a:solidFill>
              </a:rPr>
              <a:t>Symantec Backup Exec™</a:t>
            </a:r>
          </a:p>
        </p:txBody>
      </p:sp>
      <p:sp>
        <p:nvSpPr>
          <p:cNvPr id="52" name="Trapezoid 117"/>
          <p:cNvSpPr/>
          <p:nvPr/>
        </p:nvSpPr>
        <p:spPr bwMode="auto">
          <a:xfrm rot="16200000">
            <a:off x="2544460" y="4268817"/>
            <a:ext cx="570590" cy="1104448"/>
          </a:xfrm>
          <a:custGeom>
            <a:avLst/>
            <a:gdLst>
              <a:gd name="connsiteX0" fmla="*/ 0 w 481690"/>
              <a:gd name="connsiteY0" fmla="*/ 609148 h 609148"/>
              <a:gd name="connsiteX1" fmla="*/ 184718 w 481690"/>
              <a:gd name="connsiteY1" fmla="*/ 0 h 609148"/>
              <a:gd name="connsiteX2" fmla="*/ 296972 w 481690"/>
              <a:gd name="connsiteY2" fmla="*/ 0 h 609148"/>
              <a:gd name="connsiteX3" fmla="*/ 481690 w 481690"/>
              <a:gd name="connsiteY3" fmla="*/ 609148 h 609148"/>
              <a:gd name="connsiteX4" fmla="*/ 0 w 481690"/>
              <a:gd name="connsiteY4" fmla="*/ 609148 h 609148"/>
              <a:gd name="connsiteX0" fmla="*/ 0 w 557890"/>
              <a:gd name="connsiteY0" fmla="*/ 609148 h 1104448"/>
              <a:gd name="connsiteX1" fmla="*/ 184718 w 557890"/>
              <a:gd name="connsiteY1" fmla="*/ 0 h 1104448"/>
              <a:gd name="connsiteX2" fmla="*/ 296972 w 557890"/>
              <a:gd name="connsiteY2" fmla="*/ 0 h 1104448"/>
              <a:gd name="connsiteX3" fmla="*/ 557890 w 557890"/>
              <a:gd name="connsiteY3" fmla="*/ 1104448 h 1104448"/>
              <a:gd name="connsiteX4" fmla="*/ 0 w 557890"/>
              <a:gd name="connsiteY4" fmla="*/ 609148 h 1104448"/>
              <a:gd name="connsiteX0" fmla="*/ 0 w 570590"/>
              <a:gd name="connsiteY0" fmla="*/ 1095981 h 1104448"/>
              <a:gd name="connsiteX1" fmla="*/ 197418 w 570590"/>
              <a:gd name="connsiteY1" fmla="*/ 0 h 1104448"/>
              <a:gd name="connsiteX2" fmla="*/ 309672 w 570590"/>
              <a:gd name="connsiteY2" fmla="*/ 0 h 1104448"/>
              <a:gd name="connsiteX3" fmla="*/ 570590 w 570590"/>
              <a:gd name="connsiteY3" fmla="*/ 1104448 h 1104448"/>
              <a:gd name="connsiteX4" fmla="*/ 0 w 570590"/>
              <a:gd name="connsiteY4" fmla="*/ 1095981 h 1104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0590" h="1104448">
                <a:moveTo>
                  <a:pt x="0" y="1095981"/>
                </a:moveTo>
                <a:lnTo>
                  <a:pt x="197418" y="0"/>
                </a:lnTo>
                <a:lnTo>
                  <a:pt x="309672" y="0"/>
                </a:lnTo>
                <a:lnTo>
                  <a:pt x="570590" y="1104448"/>
                </a:lnTo>
                <a:lnTo>
                  <a:pt x="0" y="1095981"/>
                </a:lnTo>
                <a:close/>
              </a:path>
            </a:pathLst>
          </a:custGeom>
          <a:gradFill flip="none" rotWithShape="1">
            <a:gsLst>
              <a:gs pos="0">
                <a:sysClr val="window" lastClr="FFFFFF">
                  <a:lumMod val="75000"/>
                  <a:alpha val="70000"/>
                </a:sys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prstClr val="white"/>
              </a:solidFill>
              <a:effectLst/>
              <a:uLnTx/>
              <a:uFillTx/>
            </a:endParaRPr>
          </a:p>
        </p:txBody>
      </p:sp>
      <p:sp>
        <p:nvSpPr>
          <p:cNvPr id="53" name="Trapezoid 118"/>
          <p:cNvSpPr/>
          <p:nvPr/>
        </p:nvSpPr>
        <p:spPr bwMode="auto">
          <a:xfrm rot="17850779">
            <a:off x="2403979" y="4917313"/>
            <a:ext cx="605434" cy="1170856"/>
          </a:xfrm>
          <a:custGeom>
            <a:avLst/>
            <a:gdLst>
              <a:gd name="connsiteX0" fmla="*/ 0 w 481690"/>
              <a:gd name="connsiteY0" fmla="*/ 609148 h 609148"/>
              <a:gd name="connsiteX1" fmla="*/ 184718 w 481690"/>
              <a:gd name="connsiteY1" fmla="*/ 0 h 609148"/>
              <a:gd name="connsiteX2" fmla="*/ 296972 w 481690"/>
              <a:gd name="connsiteY2" fmla="*/ 0 h 609148"/>
              <a:gd name="connsiteX3" fmla="*/ 481690 w 481690"/>
              <a:gd name="connsiteY3" fmla="*/ 609148 h 609148"/>
              <a:gd name="connsiteX4" fmla="*/ 0 w 481690"/>
              <a:gd name="connsiteY4" fmla="*/ 609148 h 609148"/>
              <a:gd name="connsiteX0" fmla="*/ 0 w 671210"/>
              <a:gd name="connsiteY0" fmla="*/ 1170856 h 1170856"/>
              <a:gd name="connsiteX1" fmla="*/ 374238 w 671210"/>
              <a:gd name="connsiteY1" fmla="*/ 0 h 1170856"/>
              <a:gd name="connsiteX2" fmla="*/ 486492 w 671210"/>
              <a:gd name="connsiteY2" fmla="*/ 0 h 1170856"/>
              <a:gd name="connsiteX3" fmla="*/ 671210 w 671210"/>
              <a:gd name="connsiteY3" fmla="*/ 609148 h 1170856"/>
              <a:gd name="connsiteX4" fmla="*/ 0 w 671210"/>
              <a:gd name="connsiteY4" fmla="*/ 1170856 h 1170856"/>
              <a:gd name="connsiteX0" fmla="*/ 0 w 605434"/>
              <a:gd name="connsiteY0" fmla="*/ 1170856 h 1170856"/>
              <a:gd name="connsiteX1" fmla="*/ 374238 w 605434"/>
              <a:gd name="connsiteY1" fmla="*/ 0 h 1170856"/>
              <a:gd name="connsiteX2" fmla="*/ 486492 w 605434"/>
              <a:gd name="connsiteY2" fmla="*/ 0 h 1170856"/>
              <a:gd name="connsiteX3" fmla="*/ 605434 w 605434"/>
              <a:gd name="connsiteY3" fmla="*/ 1096857 h 1170856"/>
              <a:gd name="connsiteX4" fmla="*/ 0 w 605434"/>
              <a:gd name="connsiteY4" fmla="*/ 1170856 h 1170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434" h="1170856">
                <a:moveTo>
                  <a:pt x="0" y="1170856"/>
                </a:moveTo>
                <a:lnTo>
                  <a:pt x="374238" y="0"/>
                </a:lnTo>
                <a:lnTo>
                  <a:pt x="486492" y="0"/>
                </a:lnTo>
                <a:lnTo>
                  <a:pt x="605434" y="1096857"/>
                </a:lnTo>
                <a:lnTo>
                  <a:pt x="0" y="1170856"/>
                </a:lnTo>
                <a:close/>
              </a:path>
            </a:pathLst>
          </a:custGeom>
          <a:gradFill flip="none" rotWithShape="1">
            <a:gsLst>
              <a:gs pos="0">
                <a:sysClr val="window" lastClr="FFFFFF">
                  <a:lumMod val="75000"/>
                  <a:alpha val="70000"/>
                </a:sys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prstClr val="white"/>
              </a:solidFill>
              <a:effectLst/>
              <a:uLnTx/>
              <a:uFillTx/>
            </a:endParaRPr>
          </a:p>
        </p:txBody>
      </p:sp>
      <p:sp>
        <p:nvSpPr>
          <p:cNvPr id="54" name="Trapezoid 119"/>
          <p:cNvSpPr/>
          <p:nvPr/>
        </p:nvSpPr>
        <p:spPr bwMode="auto">
          <a:xfrm rot="3749221" flipV="1">
            <a:off x="2405439" y="3553253"/>
            <a:ext cx="609502" cy="1166712"/>
          </a:xfrm>
          <a:custGeom>
            <a:avLst/>
            <a:gdLst>
              <a:gd name="connsiteX0" fmla="*/ 0 w 481690"/>
              <a:gd name="connsiteY0" fmla="*/ 609148 h 609148"/>
              <a:gd name="connsiteX1" fmla="*/ 162195 w 481690"/>
              <a:gd name="connsiteY1" fmla="*/ 0 h 609148"/>
              <a:gd name="connsiteX2" fmla="*/ 319495 w 481690"/>
              <a:gd name="connsiteY2" fmla="*/ 0 h 609148"/>
              <a:gd name="connsiteX3" fmla="*/ 481690 w 481690"/>
              <a:gd name="connsiteY3" fmla="*/ 609148 h 609148"/>
              <a:gd name="connsiteX4" fmla="*/ 0 w 481690"/>
              <a:gd name="connsiteY4" fmla="*/ 609148 h 609148"/>
              <a:gd name="connsiteX0" fmla="*/ 0 w 764058"/>
              <a:gd name="connsiteY0" fmla="*/ 1166712 h 1166712"/>
              <a:gd name="connsiteX1" fmla="*/ 444563 w 764058"/>
              <a:gd name="connsiteY1" fmla="*/ 0 h 1166712"/>
              <a:gd name="connsiteX2" fmla="*/ 601863 w 764058"/>
              <a:gd name="connsiteY2" fmla="*/ 0 h 1166712"/>
              <a:gd name="connsiteX3" fmla="*/ 764058 w 764058"/>
              <a:gd name="connsiteY3" fmla="*/ 609148 h 1166712"/>
              <a:gd name="connsiteX4" fmla="*/ 0 w 764058"/>
              <a:gd name="connsiteY4" fmla="*/ 1166712 h 1166712"/>
              <a:gd name="connsiteX0" fmla="*/ 0 w 609502"/>
              <a:gd name="connsiteY0" fmla="*/ 1166712 h 1166712"/>
              <a:gd name="connsiteX1" fmla="*/ 444563 w 609502"/>
              <a:gd name="connsiteY1" fmla="*/ 0 h 1166712"/>
              <a:gd name="connsiteX2" fmla="*/ 601863 w 609502"/>
              <a:gd name="connsiteY2" fmla="*/ 0 h 1166712"/>
              <a:gd name="connsiteX3" fmla="*/ 609502 w 609502"/>
              <a:gd name="connsiteY3" fmla="*/ 1109686 h 1166712"/>
              <a:gd name="connsiteX4" fmla="*/ 0 w 609502"/>
              <a:gd name="connsiteY4" fmla="*/ 1166712 h 1166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502" h="1166712">
                <a:moveTo>
                  <a:pt x="0" y="1166712"/>
                </a:moveTo>
                <a:lnTo>
                  <a:pt x="444563" y="0"/>
                </a:lnTo>
                <a:lnTo>
                  <a:pt x="601863" y="0"/>
                </a:lnTo>
                <a:cubicBezTo>
                  <a:pt x="604409" y="369895"/>
                  <a:pt x="606956" y="739791"/>
                  <a:pt x="609502" y="1109686"/>
                </a:cubicBezTo>
                <a:lnTo>
                  <a:pt x="0" y="1166712"/>
                </a:lnTo>
                <a:close/>
              </a:path>
            </a:pathLst>
          </a:custGeom>
          <a:gradFill flip="none" rotWithShape="1">
            <a:gsLst>
              <a:gs pos="0">
                <a:sysClr val="window" lastClr="FFFFFF">
                  <a:lumMod val="75000"/>
                  <a:alpha val="70000"/>
                </a:sys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prstClr val="white"/>
              </a:solidFill>
              <a:effectLst/>
              <a:uLnTx/>
              <a:uFillTx/>
            </a:endParaRPr>
          </a:p>
        </p:txBody>
      </p:sp>
      <p:pic>
        <p:nvPicPr>
          <p:cNvPr id="55" name="Picture 20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484075" y="3706410"/>
            <a:ext cx="1171195" cy="284981"/>
          </a:xfrm>
          <a:prstGeom prst="rect">
            <a:avLst/>
          </a:prstGeom>
        </p:spPr>
      </p:pic>
      <p:pic>
        <p:nvPicPr>
          <p:cNvPr id="56" name="Picture 216" descr="STORAGE_ARRAY.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80710" y="4135914"/>
            <a:ext cx="978801" cy="1485164"/>
          </a:xfrm>
          <a:prstGeom prst="rect">
            <a:avLst/>
          </a:prstGeom>
        </p:spPr>
      </p:pic>
      <p:grpSp>
        <p:nvGrpSpPr>
          <p:cNvPr id="57" name="Group 230"/>
          <p:cNvGrpSpPr/>
          <p:nvPr/>
        </p:nvGrpSpPr>
        <p:grpSpPr>
          <a:xfrm>
            <a:off x="776367" y="3778808"/>
            <a:ext cx="1856764" cy="1856764"/>
            <a:chOff x="5466901" y="3768499"/>
            <a:chExt cx="1856764" cy="1856764"/>
          </a:xfrm>
        </p:grpSpPr>
        <p:pic>
          <p:nvPicPr>
            <p:cNvPr id="58" name="Picture 231" descr="cloud-icon.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66901" y="3768499"/>
              <a:ext cx="1856764" cy="1856764"/>
            </a:xfrm>
            <a:prstGeom prst="rect">
              <a:avLst/>
            </a:prstGeom>
            <a:effectLst>
              <a:outerShdw blurRad="50800" dist="38100" dir="2700000" algn="tl" rotWithShape="0">
                <a:prstClr val="black">
                  <a:alpha val="40000"/>
                </a:prstClr>
              </a:outerShdw>
            </a:effectLst>
          </p:spPr>
        </p:pic>
        <p:pic>
          <p:nvPicPr>
            <p:cNvPr id="59" name="Picture 232" descr="STORAGE_ARRAY.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23121" y="4128438"/>
              <a:ext cx="978801" cy="1485164"/>
            </a:xfrm>
            <a:prstGeom prst="rect">
              <a:avLst/>
            </a:prstGeom>
          </p:spPr>
        </p:pic>
      </p:grpSp>
      <p:pic>
        <p:nvPicPr>
          <p:cNvPr id="60" name="Picture 23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075264" y="3730730"/>
            <a:ext cx="1274240" cy="310054"/>
          </a:xfrm>
          <a:prstGeom prst="rect">
            <a:avLst/>
          </a:prstGeom>
        </p:spPr>
      </p:pic>
      <p:pic>
        <p:nvPicPr>
          <p:cNvPr id="61" name="Picture 234" descr="file_server.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48133" y="3588357"/>
            <a:ext cx="479340" cy="704485"/>
          </a:xfrm>
          <a:prstGeom prst="rect">
            <a:avLst/>
          </a:prstGeom>
        </p:spPr>
      </p:pic>
      <p:pic>
        <p:nvPicPr>
          <p:cNvPr id="62" name="Picture 235" descr="file_server.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099069" y="4520196"/>
            <a:ext cx="479340" cy="704485"/>
          </a:xfrm>
          <a:prstGeom prst="rect">
            <a:avLst/>
          </a:prstGeom>
        </p:spPr>
      </p:pic>
      <p:pic>
        <p:nvPicPr>
          <p:cNvPr id="63" name="Picture 236" descr="file_server.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48133" y="5445685"/>
            <a:ext cx="479340" cy="704485"/>
          </a:xfrm>
          <a:prstGeom prst="rect">
            <a:avLst/>
          </a:prstGeom>
        </p:spPr>
      </p:pic>
      <p:pic>
        <p:nvPicPr>
          <p:cNvPr id="64" name="Picture 237" descr="email.png"/>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204638" y="3752579"/>
            <a:ext cx="393644" cy="208598"/>
          </a:xfrm>
          <a:prstGeom prst="rect">
            <a:avLst/>
          </a:prstGeom>
          <a:effectLst>
            <a:outerShdw blurRad="50800" dist="38100" dir="8100000" algn="tr" rotWithShape="0">
              <a:prstClr val="black">
                <a:alpha val="40000"/>
              </a:prstClr>
            </a:outerShdw>
          </a:effectLst>
        </p:spPr>
      </p:pic>
      <p:pic>
        <p:nvPicPr>
          <p:cNvPr id="65" name="Picture 1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301672" y="4396766"/>
            <a:ext cx="395409" cy="436768"/>
          </a:xfrm>
          <a:prstGeom prst="rect">
            <a:avLst/>
          </a:prstGeom>
        </p:spPr>
      </p:pic>
      <p:pic>
        <p:nvPicPr>
          <p:cNvPr id="66" name="Picture 238"/>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3162299" y="5776110"/>
            <a:ext cx="685802" cy="166872"/>
          </a:xfrm>
          <a:prstGeom prst="rect">
            <a:avLst/>
          </a:prstGeom>
        </p:spPr>
      </p:pic>
      <p:sp>
        <p:nvSpPr>
          <p:cNvPr id="67" name="Right Arrow 17"/>
          <p:cNvSpPr/>
          <p:nvPr/>
        </p:nvSpPr>
        <p:spPr bwMode="auto">
          <a:xfrm>
            <a:off x="3555535" y="4328030"/>
            <a:ext cx="1274234" cy="724703"/>
          </a:xfrm>
          <a:prstGeom prst="rightArrow">
            <a:avLst/>
          </a:prstGeom>
          <a:gradFill flip="none" rotWithShape="1">
            <a:gsLst>
              <a:gs pos="1000">
                <a:sysClr val="window" lastClr="FFFFFF">
                  <a:alpha val="0"/>
                </a:sysClr>
              </a:gs>
              <a:gs pos="100000">
                <a:srgbClr val="838B8F"/>
              </a:gs>
            </a:gsLst>
            <a:lin ang="0" scaled="1"/>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prstClr val="white"/>
              </a:solidFill>
              <a:effectLst/>
              <a:uLnTx/>
              <a:uFillTx/>
            </a:endParaRPr>
          </a:p>
        </p:txBody>
      </p:sp>
      <p:pic>
        <p:nvPicPr>
          <p:cNvPr id="68" name="Picture 5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146874" y="3241433"/>
            <a:ext cx="410036" cy="452925"/>
          </a:xfrm>
          <a:prstGeom prst="rect">
            <a:avLst/>
          </a:prstGeom>
        </p:spPr>
      </p:pic>
      <p:pic>
        <p:nvPicPr>
          <p:cNvPr id="69" name="Picture 5" descr="Apple logo icon - Aluminum.png"/>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711667" y="3283534"/>
            <a:ext cx="348571" cy="348571"/>
          </a:xfrm>
          <a:prstGeom prst="rect">
            <a:avLst/>
          </a:prstGeom>
        </p:spPr>
      </p:pic>
      <p:pic>
        <p:nvPicPr>
          <p:cNvPr id="70" name="Picture 6" descr="vmware_newlogo.pn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89570" y="3399123"/>
            <a:ext cx="1134534" cy="286324"/>
          </a:xfrm>
          <a:prstGeom prst="rect">
            <a:avLst/>
          </a:prstGeom>
        </p:spPr>
      </p:pic>
      <p:sp>
        <p:nvSpPr>
          <p:cNvPr id="71" name="Rounded Rectangle 71"/>
          <p:cNvSpPr/>
          <p:nvPr/>
        </p:nvSpPr>
        <p:spPr bwMode="auto">
          <a:xfrm>
            <a:off x="766233" y="2223341"/>
            <a:ext cx="2040468" cy="778933"/>
          </a:xfrm>
          <a:prstGeom prst="roundRect">
            <a:avLst>
              <a:gd name="adj" fmla="val 6278"/>
            </a:avLst>
          </a:prstGeom>
          <a:gradFill>
            <a:gsLst>
              <a:gs pos="0">
                <a:schemeClr val="tx1"/>
              </a:gs>
              <a:gs pos="100000">
                <a:srgbClr val="868686"/>
              </a:gs>
            </a:gsLst>
            <a:lin ang="16200000" scaled="0"/>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r>
              <a:rPr kumimoji="0" lang="ko-KR" altLang="en-US" sz="1600" b="1" i="0" u="none" strike="noStrike" kern="0" cap="none" spc="0" normalizeH="0" baseline="0" noProof="0" dirty="0">
                <a:ln>
                  <a:noFill/>
                </a:ln>
                <a:solidFill>
                  <a:schemeClr val="bg1"/>
                </a:solidFill>
                <a:effectLst/>
                <a:uLnTx/>
                <a:uFillTx/>
                <a:ea typeface="맑은 고딕" panose="020B0503020000020004" pitchFamily="50" charset="-127"/>
              </a:rPr>
              <a:t>여러 제품 관리 감소</a:t>
            </a:r>
            <a:endParaRPr kumimoji="0" lang="en-US" sz="1600" b="1" i="0" u="none" strike="noStrike" kern="0" cap="none" spc="0" normalizeH="0" baseline="0" noProof="0" dirty="0">
              <a:ln>
                <a:noFill/>
              </a:ln>
              <a:solidFill>
                <a:schemeClr val="bg1"/>
              </a:solidFill>
              <a:effectLst/>
              <a:uLnTx/>
              <a:uFillTx/>
            </a:endParaRPr>
          </a:p>
        </p:txBody>
      </p:sp>
      <p:sp>
        <p:nvSpPr>
          <p:cNvPr id="72" name="Rounded Rectangle 73"/>
          <p:cNvSpPr/>
          <p:nvPr/>
        </p:nvSpPr>
        <p:spPr bwMode="auto">
          <a:xfrm>
            <a:off x="2874433" y="2223341"/>
            <a:ext cx="2040468" cy="778933"/>
          </a:xfrm>
          <a:prstGeom prst="roundRect">
            <a:avLst>
              <a:gd name="adj" fmla="val 6278"/>
            </a:avLst>
          </a:prstGeom>
          <a:gradFill>
            <a:gsLst>
              <a:gs pos="0">
                <a:schemeClr val="tx1"/>
              </a:gs>
              <a:gs pos="100000">
                <a:srgbClr val="868686"/>
              </a:gs>
            </a:gsLst>
            <a:lin ang="16200000" scaled="0"/>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r>
              <a:rPr kumimoji="0" lang="ko-KR" altLang="en-US" sz="1600" b="1" i="0" u="none" strike="noStrike" kern="0" cap="none" spc="0" normalizeH="0" baseline="0" noProof="0" dirty="0">
                <a:ln>
                  <a:noFill/>
                </a:ln>
                <a:solidFill>
                  <a:schemeClr val="bg1"/>
                </a:solidFill>
                <a:effectLst/>
                <a:uLnTx/>
                <a:uFillTx/>
                <a:ea typeface="맑은 고딕" panose="020B0503020000020004" pitchFamily="50" charset="-127"/>
              </a:rPr>
              <a:t>관리 및 </a:t>
            </a:r>
            <a:r>
              <a:rPr kumimoji="0" lang="ko-KR" altLang="en-US" sz="1600" b="1" i="0" u="none" strike="noStrike" kern="0" cap="none" spc="0" normalizeH="0" baseline="0" noProof="0" dirty="0" err="1">
                <a:ln>
                  <a:noFill/>
                </a:ln>
                <a:solidFill>
                  <a:schemeClr val="bg1"/>
                </a:solidFill>
                <a:effectLst/>
                <a:uLnTx/>
                <a:uFillTx/>
                <a:ea typeface="맑은 고딕" panose="020B0503020000020004" pitchFamily="50" charset="-127"/>
              </a:rPr>
              <a:t>라이센싱</a:t>
            </a:r>
            <a:r>
              <a:rPr kumimoji="0" lang="ko-KR" altLang="en-US" sz="1600" b="1" i="0" u="none" strike="noStrike" kern="0" cap="none" spc="0" normalizeH="0" baseline="0" noProof="0" dirty="0">
                <a:ln>
                  <a:noFill/>
                </a:ln>
                <a:solidFill>
                  <a:schemeClr val="bg1"/>
                </a:solidFill>
                <a:effectLst/>
                <a:uLnTx/>
                <a:uFillTx/>
                <a:ea typeface="맑은 고딕" panose="020B0503020000020004" pitchFamily="50" charset="-127"/>
              </a:rPr>
              <a:t> 비용 절감</a:t>
            </a:r>
            <a:endParaRPr kumimoji="0" lang="en-US" sz="1600" b="1" i="0" u="none" strike="noStrike" kern="0" cap="none" spc="0" normalizeH="0" baseline="0" noProof="0" dirty="0">
              <a:ln>
                <a:noFill/>
              </a:ln>
              <a:solidFill>
                <a:schemeClr val="bg1"/>
              </a:solidFill>
              <a:effectLst/>
              <a:uLnTx/>
              <a:uFillTx/>
            </a:endParaRPr>
          </a:p>
        </p:txBody>
      </p:sp>
      <p:sp>
        <p:nvSpPr>
          <p:cNvPr id="73" name="Rounded Rectangle 74"/>
          <p:cNvSpPr/>
          <p:nvPr/>
        </p:nvSpPr>
        <p:spPr bwMode="auto">
          <a:xfrm>
            <a:off x="4991100" y="2223341"/>
            <a:ext cx="2040468" cy="778933"/>
          </a:xfrm>
          <a:prstGeom prst="roundRect">
            <a:avLst>
              <a:gd name="adj" fmla="val 6278"/>
            </a:avLst>
          </a:prstGeom>
          <a:gradFill>
            <a:gsLst>
              <a:gs pos="0">
                <a:schemeClr val="tx1"/>
              </a:gs>
              <a:gs pos="100000">
                <a:srgbClr val="868686"/>
              </a:gs>
            </a:gsLst>
            <a:lin ang="16200000" scaled="0"/>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r>
              <a:rPr kumimoji="0" lang="ko-KR" altLang="en-US" sz="1600" b="1" i="0" u="none" strike="noStrike" kern="0" cap="none" spc="0" normalizeH="0" baseline="0" noProof="0" dirty="0">
                <a:ln>
                  <a:noFill/>
                </a:ln>
                <a:solidFill>
                  <a:schemeClr val="bg1"/>
                </a:solidFill>
                <a:effectLst/>
                <a:uLnTx/>
                <a:uFillTx/>
                <a:ea typeface="맑은 고딕" panose="020B0503020000020004" pitchFamily="50" charset="-127"/>
              </a:rPr>
              <a:t>효율적인</a:t>
            </a:r>
            <a:br>
              <a:rPr kumimoji="0" lang="en-US" altLang="ko-KR" sz="1600" b="1" i="0" u="none" strike="noStrike" kern="0" cap="none" spc="0" normalizeH="0" baseline="0" noProof="0" dirty="0">
                <a:ln>
                  <a:noFill/>
                </a:ln>
                <a:solidFill>
                  <a:schemeClr val="bg1"/>
                </a:solidFill>
                <a:effectLst/>
                <a:uLnTx/>
                <a:uFillTx/>
                <a:ea typeface="맑은 고딕" panose="020B0503020000020004" pitchFamily="50" charset="-127"/>
              </a:rPr>
            </a:br>
            <a:r>
              <a:rPr kumimoji="0" lang="ko-KR" altLang="en-US" sz="1600" b="1" i="0" u="none" strike="noStrike" kern="0" cap="none" spc="0" normalizeH="0" baseline="0" noProof="0" dirty="0">
                <a:ln>
                  <a:noFill/>
                </a:ln>
                <a:solidFill>
                  <a:schemeClr val="bg1"/>
                </a:solidFill>
                <a:effectLst/>
                <a:uLnTx/>
                <a:uFillTx/>
                <a:ea typeface="맑은 고딕" panose="020B0503020000020004" pitchFamily="50" charset="-127"/>
              </a:rPr>
              <a:t>중복제거 기술로 스토리지 감소</a:t>
            </a:r>
            <a:endParaRPr kumimoji="0" lang="en-US" sz="1600" b="1" i="0" u="none" strike="noStrike" kern="0" cap="none" spc="0" normalizeH="0" baseline="0" noProof="0" dirty="0">
              <a:ln>
                <a:noFill/>
              </a:ln>
              <a:solidFill>
                <a:schemeClr val="bg1"/>
              </a:solidFill>
              <a:effectLst/>
              <a:uLnTx/>
              <a:uFillTx/>
            </a:endParaRPr>
          </a:p>
        </p:txBody>
      </p:sp>
      <p:sp>
        <p:nvSpPr>
          <p:cNvPr id="74" name="Rounded Rectangle 75"/>
          <p:cNvSpPr/>
          <p:nvPr/>
        </p:nvSpPr>
        <p:spPr bwMode="auto">
          <a:xfrm>
            <a:off x="7099300" y="2223341"/>
            <a:ext cx="2040468" cy="778933"/>
          </a:xfrm>
          <a:prstGeom prst="roundRect">
            <a:avLst>
              <a:gd name="adj" fmla="val 6278"/>
            </a:avLst>
          </a:prstGeom>
          <a:gradFill>
            <a:gsLst>
              <a:gs pos="0">
                <a:schemeClr val="tx1"/>
              </a:gs>
              <a:gs pos="100000">
                <a:srgbClr val="868686"/>
              </a:gs>
            </a:gsLst>
            <a:lin ang="16200000" scaled="0"/>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r>
              <a:rPr kumimoji="0" lang="ko-KR" altLang="en-US" sz="1600" b="1" i="0" u="none" strike="noStrike" kern="0" cap="none" spc="0" normalizeH="0" baseline="0" noProof="0" dirty="0">
                <a:ln>
                  <a:noFill/>
                </a:ln>
                <a:solidFill>
                  <a:schemeClr val="bg1"/>
                </a:solidFill>
                <a:effectLst/>
                <a:uLnTx/>
                <a:uFillTx/>
                <a:ea typeface="맑은 고딕" panose="020B0503020000020004" pitchFamily="50" charset="-127"/>
              </a:rPr>
              <a:t>통합된 재해 복구</a:t>
            </a:r>
            <a:endParaRPr kumimoji="0" lang="en-US" sz="1600" b="1" i="0" u="none" strike="noStrike" kern="0" cap="none" spc="0" normalizeH="0" baseline="0" noProof="0" dirty="0">
              <a:ln>
                <a:noFill/>
              </a:ln>
              <a:solidFill>
                <a:schemeClr val="bg1"/>
              </a:solidFill>
              <a:effectLst/>
              <a:uLnTx/>
              <a:uFillTx/>
            </a:endParaRPr>
          </a:p>
        </p:txBody>
      </p:sp>
      <p:grpSp>
        <p:nvGrpSpPr>
          <p:cNvPr id="82" name="Group 4"/>
          <p:cNvGrpSpPr/>
          <p:nvPr/>
        </p:nvGrpSpPr>
        <p:grpSpPr>
          <a:xfrm>
            <a:off x="4739730" y="3856878"/>
            <a:ext cx="1893904" cy="1732920"/>
            <a:chOff x="4739730" y="4119639"/>
            <a:chExt cx="1893904" cy="1732920"/>
          </a:xfrm>
        </p:grpSpPr>
        <p:pic>
          <p:nvPicPr>
            <p:cNvPr id="83" name="Picture 60" descr="Servers.pn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5066205" y="4292041"/>
              <a:ext cx="1240685" cy="1380577"/>
            </a:xfrm>
            <a:prstGeom prst="rect">
              <a:avLst/>
            </a:prstGeom>
          </p:spPr>
        </p:pic>
        <p:pic>
          <p:nvPicPr>
            <p:cNvPr id="84" name="Picture 61" descr="DATABASE.png"/>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888771" y="5088449"/>
              <a:ext cx="744863" cy="764110"/>
            </a:xfrm>
            <a:prstGeom prst="rect">
              <a:avLst/>
            </a:prstGeom>
          </p:spPr>
        </p:pic>
        <p:grpSp>
          <p:nvGrpSpPr>
            <p:cNvPr id="85" name="Group 17"/>
            <p:cNvGrpSpPr>
              <a:grpSpLocks/>
            </p:cNvGrpSpPr>
            <p:nvPr/>
          </p:nvGrpSpPr>
          <p:grpSpPr>
            <a:xfrm>
              <a:off x="4739730" y="4119639"/>
              <a:ext cx="559943" cy="567489"/>
              <a:chOff x="2945554" y="1095081"/>
              <a:chExt cx="612371" cy="574069"/>
            </a:xfrm>
          </p:grpSpPr>
          <p:sp>
            <p:nvSpPr>
              <p:cNvPr id="86" name="Oval 63"/>
              <p:cNvSpPr>
                <a:spLocks noChangeAspect="1"/>
              </p:cNvSpPr>
              <p:nvPr/>
            </p:nvSpPr>
            <p:spPr bwMode="auto">
              <a:xfrm>
                <a:off x="2945554" y="1095081"/>
                <a:ext cx="612371" cy="574069"/>
              </a:xfrm>
              <a:prstGeom prst="ellipse">
                <a:avLst/>
              </a:prstGeom>
              <a:solidFill>
                <a:schemeClr val="accent1"/>
              </a:solidFill>
              <a:ln w="63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400" dirty="0">
                  <a:solidFill>
                    <a:prstClr val="white"/>
                  </a:solidFill>
                  <a:latin typeface="Calibri"/>
                </a:endParaRPr>
              </a:p>
            </p:txBody>
          </p:sp>
          <p:sp>
            <p:nvSpPr>
              <p:cNvPr id="87" name="Flowchart: Magnetic Disk 122"/>
              <p:cNvSpPr/>
              <p:nvPr/>
            </p:nvSpPr>
            <p:spPr bwMode="auto">
              <a:xfrm>
                <a:off x="3102429" y="1206773"/>
                <a:ext cx="255134" cy="211931"/>
              </a:xfrm>
              <a:prstGeom prst="flowChartMagneticDisk">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400" dirty="0">
                  <a:solidFill>
                    <a:prstClr val="white"/>
                  </a:solidFill>
                  <a:latin typeface="Calibri"/>
                </a:endParaRPr>
              </a:p>
            </p:txBody>
          </p:sp>
          <p:grpSp>
            <p:nvGrpSpPr>
              <p:cNvPr id="88" name="Group 16"/>
              <p:cNvGrpSpPr/>
              <p:nvPr/>
            </p:nvGrpSpPr>
            <p:grpSpPr>
              <a:xfrm>
                <a:off x="3179547" y="1370500"/>
                <a:ext cx="230981" cy="132829"/>
                <a:chOff x="3757613" y="1285875"/>
                <a:chExt cx="230981" cy="132829"/>
              </a:xfrm>
            </p:grpSpPr>
            <p:sp>
              <p:nvSpPr>
                <p:cNvPr id="89" name="Rectangle 12"/>
                <p:cNvSpPr/>
                <p:nvPr/>
              </p:nvSpPr>
              <p:spPr bwMode="auto">
                <a:xfrm>
                  <a:off x="3757613" y="1285875"/>
                  <a:ext cx="230981" cy="132829"/>
                </a:xfrm>
                <a:prstGeom prst="rect">
                  <a:avLst/>
                </a:prstGeom>
                <a:solidFill>
                  <a:schemeClr val="accent1"/>
                </a:solidFill>
                <a:ln w="38100" cap="flat" cmpd="sng" algn="ctr">
                  <a:solidFill>
                    <a:schemeClr val="tx1"/>
                  </a:solidFill>
                  <a:prstDash val="solid"/>
                  <a:round/>
                  <a:headEnd type="none" w="med" len="med"/>
                  <a:tailEnd type="none" w="med" len="med"/>
                </a:ln>
                <a:effectLst/>
                <a:scene3d>
                  <a:camera prst="orthographicFront"/>
                  <a:lightRig rig="threePt" dir="t"/>
                </a:scene3d>
                <a:sp3d/>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400" dirty="0">
                    <a:solidFill>
                      <a:prstClr val="white"/>
                    </a:solidFill>
                    <a:latin typeface="Calibri"/>
                  </a:endParaRPr>
                </a:p>
              </p:txBody>
            </p:sp>
            <p:sp>
              <p:nvSpPr>
                <p:cNvPr id="90" name="Rectangle 67"/>
                <p:cNvSpPr>
                  <a:spLocks noChangeAspect="1"/>
                </p:cNvSpPr>
                <p:nvPr/>
              </p:nvSpPr>
              <p:spPr bwMode="auto">
                <a:xfrm>
                  <a:off x="3805510" y="1331119"/>
                  <a:ext cx="42005" cy="42005"/>
                </a:xfrm>
                <a:prstGeom prst="rect">
                  <a:avLst/>
                </a:prstGeom>
                <a:solidFill>
                  <a:schemeClr val="tx1"/>
                </a:solidFill>
                <a:ln w="444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400" dirty="0">
                    <a:solidFill>
                      <a:prstClr val="white"/>
                    </a:solidFill>
                    <a:latin typeface="Calibri"/>
                  </a:endParaRPr>
                </a:p>
              </p:txBody>
            </p:sp>
            <p:sp>
              <p:nvSpPr>
                <p:cNvPr id="91" name="Rectangle 68"/>
                <p:cNvSpPr>
                  <a:spLocks noChangeAspect="1"/>
                </p:cNvSpPr>
                <p:nvPr/>
              </p:nvSpPr>
              <p:spPr bwMode="auto">
                <a:xfrm>
                  <a:off x="3891242" y="1331135"/>
                  <a:ext cx="42005" cy="42005"/>
                </a:xfrm>
                <a:prstGeom prst="rect">
                  <a:avLst/>
                </a:prstGeom>
                <a:solidFill>
                  <a:schemeClr val="tx1"/>
                </a:solidFill>
                <a:ln w="444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400" dirty="0">
                    <a:solidFill>
                      <a:prstClr val="white"/>
                    </a:solidFill>
                    <a:latin typeface="Calibri"/>
                  </a:endParaRPr>
                </a:p>
              </p:txBody>
            </p:sp>
          </p:grpSp>
        </p:grpSp>
      </p:grpSp>
    </p:spTree>
    <p:extLst>
      <p:ext uri="{BB962C8B-B14F-4D97-AF65-F5344CB8AC3E}">
        <p14:creationId xmlns:p14="http://schemas.microsoft.com/office/powerpoint/2010/main" val="2833534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2.1 </a:t>
            </a:r>
            <a:r>
              <a:rPr lang="ko-KR" altLang="en-US"/>
              <a:t>제품 개요</a:t>
            </a:r>
          </a:p>
        </p:txBody>
      </p:sp>
      <p:sp>
        <p:nvSpPr>
          <p:cNvPr id="8" name="텍스트 개체 틀 7"/>
          <p:cNvSpPr>
            <a:spLocks noGrp="1"/>
          </p:cNvSpPr>
          <p:nvPr>
            <p:ph idx="1"/>
          </p:nvPr>
        </p:nvSpPr>
        <p:spPr>
          <a:xfrm>
            <a:off x="273051" y="1054061"/>
            <a:ext cx="9359899" cy="498598"/>
          </a:xfrm>
        </p:spPr>
        <p:txBody>
          <a:bodyPr>
            <a:spAutoFit/>
          </a:bodyPr>
          <a:lstStyle/>
          <a:p>
            <a:pPr marL="0" indent="0">
              <a:buNone/>
            </a:pPr>
            <a:r>
              <a:rPr lang="en-US" altLang="ko-KR" sz="1200" dirty="0"/>
              <a:t>Symantec Backup Exec</a:t>
            </a:r>
            <a:r>
              <a:rPr lang="ko-KR" altLang="en-US" sz="1200"/>
              <a:t>은 윈도우 환경의 표준 백업 솔루션으로써</a:t>
            </a:r>
            <a:r>
              <a:rPr lang="en-US" altLang="ko-KR" sz="1200" dirty="0"/>
              <a:t>, </a:t>
            </a:r>
            <a:r>
              <a:rPr lang="ko-KR" altLang="en-US" sz="1200"/>
              <a:t>기본 제공되는 다양한 형태의 중복제거 기술과 사용 편의성</a:t>
            </a:r>
            <a:r>
              <a:rPr lang="en-US" altLang="ko-KR" sz="1200" dirty="0"/>
              <a:t>, </a:t>
            </a:r>
            <a:r>
              <a:rPr lang="ko-KR" altLang="en-US" sz="1200"/>
              <a:t>그리고 가상 및 물리적 환경에 대한 통합 지원 등을 통하여 급변하는 </a:t>
            </a:r>
            <a:r>
              <a:rPr lang="en-US" altLang="ko-KR" sz="1200" dirty="0"/>
              <a:t>IT </a:t>
            </a:r>
            <a:r>
              <a:rPr lang="ko-KR" altLang="en-US" sz="1200"/>
              <a:t>환경을 효율적으로 보호하고</a:t>
            </a:r>
            <a:r>
              <a:rPr lang="en-US" altLang="ko-KR" sz="1200" dirty="0"/>
              <a:t>, </a:t>
            </a:r>
            <a:r>
              <a:rPr lang="ko-KR" altLang="en-US" sz="1200"/>
              <a:t>백업 환경의 복잡성과 비용을 감소 시키며</a:t>
            </a:r>
            <a:r>
              <a:rPr lang="en-US" altLang="ko-KR" sz="1200" dirty="0"/>
              <a:t>, </a:t>
            </a:r>
            <a:r>
              <a:rPr lang="ko-KR" altLang="en-US" sz="1200"/>
              <a:t>증가되는 데이터를 효과적으로 관리합니다</a:t>
            </a:r>
            <a:r>
              <a:rPr lang="en-US" altLang="ko-KR" sz="1200" dirty="0"/>
              <a:t>.</a:t>
            </a:r>
          </a:p>
        </p:txBody>
      </p:sp>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8</a:t>
            </a:fld>
            <a:endParaRPr lang="en-US"/>
          </a:p>
        </p:txBody>
      </p:sp>
      <p:sp>
        <p:nvSpPr>
          <p:cNvPr id="5" name="텍스트 개체 틀 4"/>
          <p:cNvSpPr>
            <a:spLocks noGrp="1"/>
          </p:cNvSpPr>
          <p:nvPr>
            <p:ph type="body" idx="13"/>
          </p:nvPr>
        </p:nvSpPr>
        <p:spPr>
          <a:xfrm>
            <a:off x="8556910" y="762901"/>
            <a:ext cx="1018475" cy="153888"/>
          </a:xfrm>
        </p:spPr>
        <p:txBody>
          <a:bodyPr/>
          <a:lstStyle/>
          <a:p>
            <a:r>
              <a:rPr lang="en-US" altLang="ko-KR" dirty="0"/>
              <a:t>2. </a:t>
            </a:r>
            <a:r>
              <a:rPr lang="ko-KR" altLang="en-US"/>
              <a:t>제안제품 소개</a:t>
            </a:r>
            <a:endParaRPr lang="ko-KR" altLang="en-US" dirty="0"/>
          </a:p>
        </p:txBody>
      </p:sp>
      <p:graphicFrame>
        <p:nvGraphicFramePr>
          <p:cNvPr id="75" name="Diagram 26"/>
          <p:cNvGraphicFramePr/>
          <p:nvPr>
            <p:extLst>
              <p:ext uri="{D42A27DB-BD31-4B8C-83A1-F6EECF244321}">
                <p14:modId xmlns:p14="http://schemas.microsoft.com/office/powerpoint/2010/main" val="2447779743"/>
              </p:ext>
            </p:extLst>
          </p:nvPr>
        </p:nvGraphicFramePr>
        <p:xfrm>
          <a:off x="5132055" y="2122619"/>
          <a:ext cx="4228202" cy="4039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76" name="Group 27"/>
          <p:cNvGrpSpPr/>
          <p:nvPr/>
        </p:nvGrpSpPr>
        <p:grpSpPr>
          <a:xfrm>
            <a:off x="642971" y="5122345"/>
            <a:ext cx="4313203" cy="1044000"/>
            <a:chOff x="642972" y="5166835"/>
            <a:chExt cx="4104000" cy="955424"/>
          </a:xfrm>
        </p:grpSpPr>
        <p:sp>
          <p:nvSpPr>
            <p:cNvPr id="77" name="AutoShape 455"/>
            <p:cNvSpPr>
              <a:spLocks noChangeArrowheads="1"/>
            </p:cNvSpPr>
            <p:nvPr/>
          </p:nvSpPr>
          <p:spPr bwMode="auto">
            <a:xfrm>
              <a:off x="642972" y="5166835"/>
              <a:ext cx="4104000" cy="955424"/>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60000" rIns="54000" bIns="25200"/>
            <a:lstStyle/>
            <a:p>
              <a:pPr marL="90000" indent="-90000" algn="l" defTabSz="642938">
                <a:lnSpc>
                  <a:spcPct val="85000"/>
                </a:lnSpc>
                <a:spcAft>
                  <a:spcPts val="400"/>
                </a:spcAft>
                <a:buFont typeface="Wingdings" panose="05000000000000000000" pitchFamily="2" charset="2"/>
                <a:buChar char="§"/>
              </a:pPr>
              <a:r>
                <a:rPr kumimoji="1" lang="ko-KR" altLang="en-US" sz="900" dirty="0">
                  <a:latin typeface="+mn-lt"/>
                  <a:cs typeface="Arial" charset="0"/>
                </a:rPr>
                <a:t>시스템 </a:t>
              </a:r>
              <a:r>
                <a:rPr kumimoji="1" lang="en-US" altLang="ko-KR" sz="900" dirty="0">
                  <a:latin typeface="+mn-lt"/>
                  <a:cs typeface="Arial" charset="0"/>
                </a:rPr>
                <a:t>OS</a:t>
              </a:r>
              <a:r>
                <a:rPr kumimoji="1" lang="ko-KR" altLang="en-US" sz="900" dirty="0">
                  <a:latin typeface="+mn-lt"/>
                  <a:cs typeface="Arial" charset="0"/>
                </a:rPr>
                <a:t> 보호기능 통합</a:t>
              </a:r>
              <a:endParaRPr kumimoji="1" lang="en-US" altLang="ko-KR" sz="900" dirty="0">
                <a:latin typeface="+mn-lt"/>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900" dirty="0">
                  <a:latin typeface="+mn-lt"/>
                  <a:cs typeface="Arial" charset="0"/>
                </a:rPr>
                <a:t>원본 시스템 복구</a:t>
              </a:r>
              <a:r>
                <a:rPr kumimoji="1" lang="en-US" altLang="ko-KR" sz="900" dirty="0">
                  <a:latin typeface="+mn-lt"/>
                  <a:cs typeface="Arial" charset="0"/>
                </a:rPr>
                <a:t>, </a:t>
              </a:r>
              <a:r>
                <a:rPr kumimoji="1" lang="ko-KR" altLang="en-US" sz="900" dirty="0" err="1">
                  <a:latin typeface="+mn-lt"/>
                  <a:cs typeface="Arial" charset="0"/>
                </a:rPr>
                <a:t>이기종</a:t>
              </a:r>
              <a:r>
                <a:rPr kumimoji="1" lang="ko-KR" altLang="en-US" sz="900" dirty="0">
                  <a:latin typeface="+mn-lt"/>
                  <a:cs typeface="Arial" charset="0"/>
                </a:rPr>
                <a:t> 하드웨어로 복구</a:t>
              </a:r>
              <a:r>
                <a:rPr kumimoji="1" lang="en-US" altLang="ko-KR" sz="900" dirty="0">
                  <a:latin typeface="+mn-lt"/>
                  <a:cs typeface="Arial" charset="0"/>
                </a:rPr>
                <a:t>,</a:t>
              </a:r>
              <a:r>
                <a:rPr kumimoji="1" lang="ko-KR" altLang="en-US" sz="900" dirty="0">
                  <a:latin typeface="+mn-lt"/>
                  <a:cs typeface="Arial" charset="0"/>
                </a:rPr>
                <a:t> 또는 가상화 환경으로의 변환 작업</a:t>
              </a:r>
              <a:r>
                <a:rPr kumimoji="1" lang="en-US" altLang="ko-KR" sz="900" dirty="0">
                  <a:latin typeface="+mn-lt"/>
                  <a:cs typeface="Arial" charset="0"/>
                </a:rPr>
                <a:t>(P2V, B2V, V2P)</a:t>
              </a:r>
              <a:r>
                <a:rPr kumimoji="1" lang="ko-KR" altLang="en-US" sz="900" dirty="0">
                  <a:latin typeface="+mn-lt"/>
                  <a:cs typeface="Arial" charset="0"/>
                </a:rPr>
                <a:t> 수행</a:t>
              </a:r>
            </a:p>
            <a:p>
              <a:pPr marL="90000" indent="-90000" algn="l" defTabSz="642938">
                <a:lnSpc>
                  <a:spcPct val="85000"/>
                </a:lnSpc>
                <a:spcAft>
                  <a:spcPts val="400"/>
                </a:spcAft>
                <a:buFont typeface="Wingdings" panose="05000000000000000000" pitchFamily="2" charset="2"/>
                <a:buChar char="§"/>
              </a:pPr>
              <a:r>
                <a:rPr kumimoji="1" lang="ko-KR" altLang="en-US" sz="900" dirty="0">
                  <a:latin typeface="+mn-lt"/>
                  <a:cs typeface="Arial" charset="0"/>
                </a:rPr>
                <a:t>별도 비용 및 라이선스가</a:t>
              </a:r>
              <a:r>
                <a:rPr kumimoji="1" lang="en-US" altLang="ko-KR" sz="900" dirty="0">
                  <a:latin typeface="+mn-lt"/>
                  <a:cs typeface="Arial" charset="0"/>
                </a:rPr>
                <a:t> </a:t>
              </a:r>
              <a:r>
                <a:rPr kumimoji="1" lang="ko-KR" altLang="en-US" sz="900" dirty="0">
                  <a:latin typeface="+mn-lt"/>
                  <a:cs typeface="Arial" charset="0"/>
                </a:rPr>
                <a:t>필요 없는 기본 포함 기능</a:t>
              </a:r>
            </a:p>
          </p:txBody>
        </p:sp>
        <p:grpSp>
          <p:nvGrpSpPr>
            <p:cNvPr id="78" name="Group 29"/>
            <p:cNvGrpSpPr/>
            <p:nvPr/>
          </p:nvGrpSpPr>
          <p:grpSpPr>
            <a:xfrm>
              <a:off x="676534" y="5205238"/>
              <a:ext cx="4046918" cy="285868"/>
              <a:chOff x="676534" y="5148760"/>
              <a:chExt cx="4046918" cy="285868"/>
            </a:xfrm>
          </p:grpSpPr>
          <p:sp>
            <p:nvSpPr>
              <p:cNvPr id="79" name="AutoShape 459"/>
              <p:cNvSpPr>
                <a:spLocks noChangeArrowheads="1"/>
              </p:cNvSpPr>
              <p:nvPr/>
            </p:nvSpPr>
            <p:spPr bwMode="auto">
              <a:xfrm>
                <a:off x="682100" y="5355432"/>
                <a:ext cx="4035785" cy="79196"/>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noAutofit/>
              </a:bodyPr>
              <a:lstStyle/>
              <a:p>
                <a:endParaRPr lang="ko-KR" altLang="en-US" sz="1000">
                  <a:latin typeface="+mn-lt"/>
                </a:endParaRPr>
              </a:p>
            </p:txBody>
          </p:sp>
          <p:sp>
            <p:nvSpPr>
              <p:cNvPr id="80" name="AutoShape 457"/>
              <p:cNvSpPr>
                <a:spLocks noChangeArrowheads="1"/>
              </p:cNvSpPr>
              <p:nvPr/>
            </p:nvSpPr>
            <p:spPr bwMode="auto">
              <a:xfrm>
                <a:off x="676534" y="5148760"/>
                <a:ext cx="4046918" cy="200859"/>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r>
                  <a:rPr kumimoji="1" lang="ko-KR" altLang="en-US" sz="1000" b="1" dirty="0">
                    <a:latin typeface="+mn-lt"/>
                    <a:cs typeface="Arial" charset="0"/>
                  </a:rPr>
                  <a:t>사전 통합된 재해복구</a:t>
                </a:r>
                <a:endParaRPr kumimoji="1" lang="ko-KR" altLang="en-US" sz="1100" b="1" dirty="0">
                  <a:latin typeface="+mn-lt"/>
                  <a:cs typeface="Arial" charset="0"/>
                </a:endParaRPr>
              </a:p>
            </p:txBody>
          </p:sp>
        </p:grpSp>
      </p:grpSp>
      <p:grpSp>
        <p:nvGrpSpPr>
          <p:cNvPr id="81" name="Group 32"/>
          <p:cNvGrpSpPr/>
          <p:nvPr/>
        </p:nvGrpSpPr>
        <p:grpSpPr>
          <a:xfrm>
            <a:off x="642971" y="3984346"/>
            <a:ext cx="4313203" cy="1044000"/>
            <a:chOff x="700067" y="4085348"/>
            <a:chExt cx="4104000" cy="955424"/>
          </a:xfrm>
        </p:grpSpPr>
        <p:sp>
          <p:nvSpPr>
            <p:cNvPr id="92" name="AutoShape 455"/>
            <p:cNvSpPr>
              <a:spLocks noChangeArrowheads="1"/>
            </p:cNvSpPr>
            <p:nvPr/>
          </p:nvSpPr>
          <p:spPr bwMode="auto">
            <a:xfrm>
              <a:off x="700067" y="4085348"/>
              <a:ext cx="4104000" cy="955424"/>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60000" rIns="54000" bIns="25200"/>
            <a:lstStyle/>
            <a:p>
              <a:pPr marL="90000" indent="-90000" algn="l" defTabSz="642938">
                <a:lnSpc>
                  <a:spcPct val="85000"/>
                </a:lnSpc>
                <a:spcAft>
                  <a:spcPts val="400"/>
                </a:spcAft>
                <a:buFont typeface="Wingdings" panose="05000000000000000000" pitchFamily="2" charset="2"/>
                <a:buChar char="§"/>
              </a:pPr>
              <a:r>
                <a:rPr kumimoji="1" lang="ko-KR" altLang="en-US" sz="900" dirty="0">
                  <a:latin typeface="+mn-lt"/>
                  <a:cs typeface="Arial" charset="0"/>
                </a:rPr>
                <a:t>모든 백업 및 복구 작업의 중앙 집중화</a:t>
              </a:r>
            </a:p>
            <a:p>
              <a:pPr marL="90000" indent="-90000" algn="l" defTabSz="642938">
                <a:lnSpc>
                  <a:spcPct val="85000"/>
                </a:lnSpc>
                <a:spcAft>
                  <a:spcPts val="400"/>
                </a:spcAft>
                <a:buFont typeface="Wingdings" panose="05000000000000000000" pitchFamily="2" charset="2"/>
                <a:buChar char="§"/>
              </a:pPr>
              <a:r>
                <a:rPr kumimoji="1" lang="ko-KR" altLang="en-US" sz="900" dirty="0">
                  <a:latin typeface="+mn-lt"/>
                  <a:cs typeface="Arial" charset="0"/>
                </a:rPr>
                <a:t>가상 및 물리적 환경 전반에 걸친 백업 솔루션 단일화</a:t>
              </a:r>
              <a:endParaRPr kumimoji="1" lang="en-US" altLang="ko-KR" sz="900" dirty="0">
                <a:latin typeface="+mn-lt"/>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900" dirty="0">
                  <a:latin typeface="+mn-lt"/>
                  <a:cs typeface="Arial" charset="0"/>
                </a:rPr>
                <a:t>완벽하게 한글화된 사용자 인터페이스와 매뉴얼</a:t>
              </a:r>
              <a:endParaRPr kumimoji="1" lang="en-US" altLang="ko-KR" sz="900" dirty="0">
                <a:latin typeface="+mn-lt"/>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900" dirty="0">
                  <a:latin typeface="+mn-lt"/>
                  <a:cs typeface="Arial" charset="0"/>
                </a:rPr>
                <a:t>리소스 및 작업 방법에 따른 마법사 제공으로 더욱 편리해진 운영 조작</a:t>
              </a:r>
            </a:p>
          </p:txBody>
        </p:sp>
        <p:sp>
          <p:nvSpPr>
            <p:cNvPr id="93" name="AutoShape 459"/>
            <p:cNvSpPr>
              <a:spLocks noChangeArrowheads="1"/>
            </p:cNvSpPr>
            <p:nvPr/>
          </p:nvSpPr>
          <p:spPr bwMode="auto">
            <a:xfrm>
              <a:off x="736964" y="4326469"/>
              <a:ext cx="4035785" cy="79196"/>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AC3EB"/>
                </a:gs>
                <a:gs pos="100000">
                  <a:srgbClr val="DDDDDD">
                    <a:gamma/>
                    <a:tint val="0"/>
                    <a:invGamma/>
                  </a:srgbClr>
                </a:gs>
              </a:gsLst>
              <a:lin ang="5400000" scaled="1"/>
            </a:gradFill>
            <a:ln>
              <a:noFill/>
            </a:ln>
            <a:effectLst/>
            <a:extLst/>
          </p:spPr>
          <p:txBody>
            <a:bodyPr lIns="0" tIns="0" rIns="0" bIns="0" anchor="ctr">
              <a:noAutofit/>
            </a:bodyPr>
            <a:lstStyle/>
            <a:p>
              <a:endParaRPr lang="ko-KR" altLang="en-US" sz="1000">
                <a:latin typeface="+mn-lt"/>
              </a:endParaRPr>
            </a:p>
          </p:txBody>
        </p:sp>
        <p:sp>
          <p:nvSpPr>
            <p:cNvPr id="94" name="AutoShape 457"/>
            <p:cNvSpPr>
              <a:spLocks noChangeArrowheads="1"/>
            </p:cNvSpPr>
            <p:nvPr/>
          </p:nvSpPr>
          <p:spPr bwMode="auto">
            <a:xfrm>
              <a:off x="731398" y="4119797"/>
              <a:ext cx="4046918" cy="200859"/>
            </a:xfrm>
            <a:prstGeom prst="roundRect">
              <a:avLst>
                <a:gd name="adj" fmla="val 9713"/>
              </a:avLst>
            </a:prstGeom>
            <a:solidFill>
              <a:srgbClr val="DAC3EB"/>
            </a:solidFill>
            <a:ln>
              <a:noFill/>
            </a:ln>
            <a:effectLst/>
            <a:extLst/>
          </p:spPr>
          <p:txBody>
            <a:bodyPr wrap="none" tIns="21600"/>
            <a:lstStyle/>
            <a:p>
              <a:pPr algn="ctr" latinLnBrk="1"/>
              <a:r>
                <a:rPr kumimoji="1" lang="ko-KR" altLang="en-US" sz="1000" b="1" dirty="0">
                  <a:latin typeface="+mn-lt"/>
                  <a:cs typeface="Arial" charset="0"/>
                </a:rPr>
                <a:t> 사용 및 관리 편의성 </a:t>
              </a:r>
              <a:r>
                <a:rPr kumimoji="1" lang="en-US" altLang="ko-KR" sz="1000" b="1" dirty="0">
                  <a:latin typeface="+mn-lt"/>
                  <a:cs typeface="Arial" charset="0"/>
                </a:rPr>
                <a:t>/ </a:t>
              </a:r>
              <a:r>
                <a:rPr kumimoji="1" lang="ko-KR" altLang="en-US" sz="1000" b="1" dirty="0">
                  <a:latin typeface="+mn-lt"/>
                  <a:cs typeface="Arial" charset="0"/>
                </a:rPr>
                <a:t>안정성</a:t>
              </a:r>
              <a:endParaRPr kumimoji="1" lang="ko-KR" altLang="en-US" sz="1100" b="1" dirty="0">
                <a:latin typeface="+mn-lt"/>
                <a:cs typeface="Arial" charset="0"/>
              </a:endParaRPr>
            </a:p>
          </p:txBody>
        </p:sp>
      </p:grpSp>
      <p:grpSp>
        <p:nvGrpSpPr>
          <p:cNvPr id="95" name="Group 36"/>
          <p:cNvGrpSpPr/>
          <p:nvPr/>
        </p:nvGrpSpPr>
        <p:grpSpPr>
          <a:xfrm>
            <a:off x="642971" y="2846347"/>
            <a:ext cx="4313203" cy="1044000"/>
            <a:chOff x="700067" y="3056384"/>
            <a:chExt cx="4104000" cy="955422"/>
          </a:xfrm>
        </p:grpSpPr>
        <p:sp>
          <p:nvSpPr>
            <p:cNvPr id="96" name="AutoShape 455"/>
            <p:cNvSpPr>
              <a:spLocks noChangeArrowheads="1"/>
            </p:cNvSpPr>
            <p:nvPr/>
          </p:nvSpPr>
          <p:spPr bwMode="auto">
            <a:xfrm>
              <a:off x="700067" y="3056384"/>
              <a:ext cx="4104000" cy="955422"/>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60000" rIns="54000" bIns="25200"/>
            <a:lstStyle/>
            <a:p>
              <a:pPr marL="90000" indent="-90000" algn="l" defTabSz="642938">
                <a:lnSpc>
                  <a:spcPct val="85000"/>
                </a:lnSpc>
                <a:spcAft>
                  <a:spcPts val="400"/>
                </a:spcAft>
                <a:buFont typeface="Wingdings" panose="05000000000000000000" pitchFamily="2" charset="2"/>
                <a:buChar char="§"/>
              </a:pPr>
              <a:r>
                <a:rPr kumimoji="1" lang="ko-KR" altLang="en-US" sz="900" dirty="0">
                  <a:latin typeface="+mn-lt"/>
                  <a:cs typeface="Arial" charset="0"/>
                </a:rPr>
                <a:t>리소스 종류 및 환경에 따라 소스</a:t>
              </a:r>
              <a:r>
                <a:rPr kumimoji="1" lang="en-US" altLang="ko-KR" sz="900" dirty="0">
                  <a:latin typeface="+mn-lt"/>
                  <a:cs typeface="Arial" charset="0"/>
                </a:rPr>
                <a:t>, </a:t>
              </a:r>
              <a:r>
                <a:rPr kumimoji="1" lang="ko-KR" altLang="en-US" sz="900" dirty="0">
                  <a:latin typeface="+mn-lt"/>
                  <a:cs typeface="Arial" charset="0"/>
                </a:rPr>
                <a:t>타켓 등의 다양한 중복제거 백업 제공</a:t>
              </a:r>
            </a:p>
            <a:p>
              <a:pPr marL="90000" indent="-90000" algn="l" defTabSz="642938">
                <a:lnSpc>
                  <a:spcPct val="85000"/>
                </a:lnSpc>
                <a:spcAft>
                  <a:spcPts val="400"/>
                </a:spcAft>
                <a:buFont typeface="Wingdings" panose="05000000000000000000" pitchFamily="2" charset="2"/>
                <a:buChar char="§"/>
              </a:pPr>
              <a:r>
                <a:rPr kumimoji="1" lang="en-US" altLang="ko-KR" sz="900" dirty="0">
                  <a:latin typeface="+mn-lt"/>
                  <a:cs typeface="Arial" charset="0"/>
                </a:rPr>
                <a:t>Symantec</a:t>
              </a:r>
              <a:r>
                <a:rPr kumimoji="1" lang="ko-KR" altLang="en-US" sz="900" dirty="0">
                  <a:latin typeface="+mn-lt"/>
                  <a:cs typeface="Arial" charset="0"/>
                </a:rPr>
                <a:t>의 특허된 </a:t>
              </a:r>
              <a:r>
                <a:rPr kumimoji="1" lang="en-US" altLang="ko-KR" sz="900" dirty="0">
                  <a:latin typeface="+mn-lt"/>
                  <a:cs typeface="Arial" charset="0"/>
                </a:rPr>
                <a:t>V-Ray </a:t>
              </a:r>
              <a:r>
                <a:rPr kumimoji="1" lang="ko-KR" altLang="en-US" sz="900" dirty="0">
                  <a:latin typeface="+mn-lt"/>
                  <a:cs typeface="Arial" charset="0"/>
                </a:rPr>
                <a:t>기술로 가상화 환경에서의 중복제거율 대폭 향상</a:t>
              </a:r>
              <a:endParaRPr kumimoji="1" lang="en-US" altLang="ko-KR" sz="900" dirty="0">
                <a:latin typeface="+mn-lt"/>
                <a:cs typeface="Arial" charset="0"/>
              </a:endParaRPr>
            </a:p>
            <a:p>
              <a:pPr marL="90000" indent="-90000" algn="l" defTabSz="642938">
                <a:lnSpc>
                  <a:spcPct val="85000"/>
                </a:lnSpc>
                <a:spcAft>
                  <a:spcPts val="400"/>
                </a:spcAft>
                <a:buFont typeface="Wingdings" panose="05000000000000000000" pitchFamily="2" charset="2"/>
                <a:buChar char="§"/>
              </a:pPr>
              <a:r>
                <a:rPr kumimoji="1" lang="en-US" altLang="ko-KR" sz="900" dirty="0">
                  <a:latin typeface="+mn-lt"/>
                  <a:cs typeface="Arial" charset="0"/>
                </a:rPr>
                <a:t>Backup Exec</a:t>
              </a:r>
              <a:r>
                <a:rPr kumimoji="1" lang="ko-KR" altLang="en-US" sz="900" dirty="0">
                  <a:latin typeface="+mn-lt"/>
                  <a:cs typeface="Arial" charset="0"/>
                </a:rPr>
                <a:t>간 </a:t>
              </a:r>
              <a:r>
                <a:rPr kumimoji="1" lang="en-US" altLang="ko-KR" sz="900" dirty="0">
                  <a:latin typeface="+mn-lt"/>
                  <a:cs typeface="Arial" charset="0"/>
                </a:rPr>
                <a:t>DR </a:t>
              </a:r>
              <a:r>
                <a:rPr kumimoji="1" lang="ko-KR" altLang="en-US" sz="900" dirty="0">
                  <a:latin typeface="+mn-lt"/>
                  <a:cs typeface="Arial" charset="0"/>
                </a:rPr>
                <a:t>구성시 중복제거 저장된 고유한</a:t>
              </a:r>
              <a:r>
                <a:rPr kumimoji="1" lang="en-US" altLang="ko-KR" sz="900" dirty="0">
                  <a:latin typeface="+mn-lt"/>
                  <a:cs typeface="Arial" charset="0"/>
                </a:rPr>
                <a:t>(Unique) </a:t>
              </a:r>
              <a:r>
                <a:rPr kumimoji="1" lang="ko-KR" altLang="en-US" sz="900" dirty="0">
                  <a:latin typeface="+mn-lt"/>
                  <a:cs typeface="Arial" charset="0"/>
                </a:rPr>
                <a:t>데이터만 복제되기 때문에 네트워크 사용량을 크게 감소</a:t>
              </a:r>
            </a:p>
          </p:txBody>
        </p:sp>
        <p:sp>
          <p:nvSpPr>
            <p:cNvPr id="97" name="AutoShape 459"/>
            <p:cNvSpPr>
              <a:spLocks noChangeArrowheads="1"/>
            </p:cNvSpPr>
            <p:nvPr/>
          </p:nvSpPr>
          <p:spPr bwMode="auto">
            <a:xfrm>
              <a:off x="736964" y="3297506"/>
              <a:ext cx="4035785" cy="79196"/>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AACFF0"/>
                </a:gs>
                <a:gs pos="100000">
                  <a:srgbClr val="DDDDDD">
                    <a:gamma/>
                    <a:tint val="0"/>
                    <a:invGamma/>
                  </a:srgbClr>
                </a:gs>
              </a:gsLst>
              <a:lin ang="5400000" scaled="1"/>
            </a:gradFill>
            <a:ln>
              <a:noFill/>
            </a:ln>
            <a:effectLst/>
            <a:extLst/>
          </p:spPr>
          <p:txBody>
            <a:bodyPr lIns="0" tIns="0" rIns="0" bIns="0" anchor="ctr">
              <a:noAutofit/>
            </a:bodyPr>
            <a:lstStyle/>
            <a:p>
              <a:endParaRPr lang="ko-KR" altLang="en-US" sz="1000">
                <a:latin typeface="+mn-lt"/>
              </a:endParaRPr>
            </a:p>
          </p:txBody>
        </p:sp>
        <p:sp>
          <p:nvSpPr>
            <p:cNvPr id="98" name="AutoShape 457"/>
            <p:cNvSpPr>
              <a:spLocks noChangeArrowheads="1"/>
            </p:cNvSpPr>
            <p:nvPr/>
          </p:nvSpPr>
          <p:spPr bwMode="auto">
            <a:xfrm>
              <a:off x="731398" y="3090834"/>
              <a:ext cx="4046918" cy="200859"/>
            </a:xfrm>
            <a:prstGeom prst="roundRect">
              <a:avLst>
                <a:gd name="adj" fmla="val 9713"/>
              </a:avLst>
            </a:prstGeom>
            <a:solidFill>
              <a:srgbClr val="AACFF0"/>
            </a:solidFill>
            <a:ln>
              <a:noFill/>
            </a:ln>
            <a:effectLst/>
            <a:extLst/>
          </p:spPr>
          <p:txBody>
            <a:bodyPr wrap="none" tIns="21600"/>
            <a:lstStyle/>
            <a:p>
              <a:pPr algn="ctr" latinLnBrk="1"/>
              <a:r>
                <a:rPr kumimoji="1" lang="ko-KR" altLang="en-US" sz="1000" b="1" dirty="0">
                  <a:latin typeface="+mn-lt"/>
                </a:rPr>
                <a:t>유연한 중복제거 백업 기술</a:t>
              </a:r>
            </a:p>
          </p:txBody>
        </p:sp>
      </p:grpSp>
      <p:grpSp>
        <p:nvGrpSpPr>
          <p:cNvPr id="99" name="Group 40"/>
          <p:cNvGrpSpPr/>
          <p:nvPr/>
        </p:nvGrpSpPr>
        <p:grpSpPr>
          <a:xfrm>
            <a:off x="642971" y="1708348"/>
            <a:ext cx="4313203" cy="1044000"/>
            <a:chOff x="700067" y="2004237"/>
            <a:chExt cx="4104000" cy="955424"/>
          </a:xfrm>
        </p:grpSpPr>
        <p:sp>
          <p:nvSpPr>
            <p:cNvPr id="100" name="AutoShape 455"/>
            <p:cNvSpPr>
              <a:spLocks noChangeArrowheads="1"/>
            </p:cNvSpPr>
            <p:nvPr/>
          </p:nvSpPr>
          <p:spPr bwMode="auto">
            <a:xfrm>
              <a:off x="700067" y="2004237"/>
              <a:ext cx="4104000" cy="955424"/>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60000" rIns="54000" bIns="25200"/>
            <a:lstStyle/>
            <a:p>
              <a:pPr marL="90000" indent="-90000" algn="l" defTabSz="642938">
                <a:lnSpc>
                  <a:spcPct val="85000"/>
                </a:lnSpc>
                <a:spcAft>
                  <a:spcPts val="400"/>
                </a:spcAft>
                <a:buFont typeface="Wingdings" panose="05000000000000000000" pitchFamily="2" charset="2"/>
                <a:buChar char="§"/>
              </a:pPr>
              <a:r>
                <a:rPr kumimoji="1" lang="ko-KR" altLang="en-US" sz="900" dirty="0">
                  <a:latin typeface="+mn-lt"/>
                  <a:cs typeface="Arial" charset="0"/>
                </a:rPr>
                <a:t>최신 </a:t>
              </a:r>
              <a:r>
                <a:rPr kumimoji="1" lang="en-US" altLang="ko-KR" sz="900" dirty="0">
                  <a:latin typeface="+mn-lt"/>
                  <a:cs typeface="Arial" charset="0"/>
                </a:rPr>
                <a:t>Windows </a:t>
              </a:r>
              <a:r>
                <a:rPr kumimoji="1" lang="ko-KR" altLang="en-US" sz="900" dirty="0">
                  <a:latin typeface="+mn-lt"/>
                  <a:cs typeface="Arial" charset="0"/>
                </a:rPr>
                <a:t>플랫폼과 </a:t>
              </a:r>
              <a:r>
                <a:rPr kumimoji="1" lang="en-US" altLang="ko-KR" sz="900" dirty="0">
                  <a:latin typeface="+mn-lt"/>
                  <a:cs typeface="Arial" charset="0"/>
                </a:rPr>
                <a:t>Linux, Mac </a:t>
              </a:r>
              <a:r>
                <a:rPr kumimoji="1" lang="ko-KR" altLang="en-US" sz="900" dirty="0">
                  <a:latin typeface="+mn-lt"/>
                  <a:cs typeface="Arial" charset="0"/>
                </a:rPr>
                <a:t>환경 지원</a:t>
              </a:r>
              <a:endParaRPr kumimoji="1" lang="en-US" altLang="ko-KR" sz="900" dirty="0">
                <a:latin typeface="+mn-lt"/>
                <a:cs typeface="Arial" charset="0"/>
              </a:endParaRPr>
            </a:p>
            <a:p>
              <a:pPr marL="90000" indent="-90000" algn="l" defTabSz="642938">
                <a:lnSpc>
                  <a:spcPct val="85000"/>
                </a:lnSpc>
                <a:spcAft>
                  <a:spcPts val="400"/>
                </a:spcAft>
                <a:buFont typeface="Wingdings" panose="05000000000000000000" pitchFamily="2" charset="2"/>
                <a:buChar char="§"/>
              </a:pPr>
              <a:r>
                <a:rPr kumimoji="1" lang="en-US" altLang="ko-KR" sz="900" dirty="0">
                  <a:latin typeface="+mn-lt"/>
                  <a:cs typeface="Arial" charset="0"/>
                </a:rPr>
                <a:t>Microsoft VSS</a:t>
              </a:r>
              <a:r>
                <a:rPr kumimoji="1" lang="ko-KR" altLang="en-US" sz="900" dirty="0">
                  <a:latin typeface="+mn-lt"/>
                  <a:cs typeface="Arial" charset="0"/>
                </a:rPr>
                <a:t>를 지원하는 어플리케이션에 대한 정합성 보장</a:t>
              </a:r>
              <a:endParaRPr kumimoji="1" lang="en-US" altLang="ko-KR" sz="900" dirty="0">
                <a:latin typeface="+mn-lt"/>
                <a:cs typeface="Arial" charset="0"/>
              </a:endParaRPr>
            </a:p>
            <a:p>
              <a:pPr marL="90000" indent="-90000" algn="l" defTabSz="642938">
                <a:lnSpc>
                  <a:spcPct val="85000"/>
                </a:lnSpc>
                <a:spcAft>
                  <a:spcPts val="400"/>
                </a:spcAft>
                <a:buFont typeface="Wingdings" panose="05000000000000000000" pitchFamily="2" charset="2"/>
                <a:buChar char="§"/>
              </a:pPr>
              <a:r>
                <a:rPr kumimoji="1" lang="en-US" altLang="ko-KR" sz="900" dirty="0">
                  <a:latin typeface="+mn-lt"/>
                  <a:cs typeface="Arial" charset="0"/>
                </a:rPr>
                <a:t>Exchange 2013, SharePoint 2013</a:t>
              </a:r>
              <a:r>
                <a:rPr kumimoji="1" lang="ko-KR" altLang="en-US" sz="900" dirty="0">
                  <a:latin typeface="+mn-lt"/>
                  <a:cs typeface="Arial" charset="0"/>
                </a:rPr>
                <a:t>에 대한 개별 개체 단위 복구 지원</a:t>
              </a:r>
              <a:endParaRPr kumimoji="1" lang="en-US" altLang="ko-KR" sz="900" dirty="0">
                <a:latin typeface="+mn-lt"/>
                <a:cs typeface="Arial" charset="0"/>
              </a:endParaRPr>
            </a:p>
            <a:p>
              <a:pPr marL="90000" indent="-90000" algn="l" defTabSz="642938">
                <a:lnSpc>
                  <a:spcPct val="85000"/>
                </a:lnSpc>
                <a:spcAft>
                  <a:spcPts val="400"/>
                </a:spcAft>
                <a:buFont typeface="Wingdings" panose="05000000000000000000" pitchFamily="2" charset="2"/>
                <a:buChar char="§"/>
              </a:pPr>
              <a:r>
                <a:rPr kumimoji="1" lang="en-US" altLang="ko-KR" sz="900" dirty="0">
                  <a:latin typeface="+mn-lt"/>
                  <a:cs typeface="Arial" charset="0"/>
                </a:rPr>
                <a:t>vSphere 6, Windows Hyper-V 2012 R2 </a:t>
              </a:r>
              <a:r>
                <a:rPr kumimoji="1" lang="ko-KR" altLang="en-US" sz="900" dirty="0">
                  <a:latin typeface="+mn-lt"/>
                  <a:cs typeface="Arial" charset="0"/>
                </a:rPr>
                <a:t>최신 가상 플랫폼 지원</a:t>
              </a:r>
              <a:endParaRPr kumimoji="1" lang="en-US" altLang="ko-KR" sz="900" dirty="0">
                <a:latin typeface="+mn-lt"/>
                <a:cs typeface="Arial" charset="0"/>
              </a:endParaRPr>
            </a:p>
          </p:txBody>
        </p:sp>
        <p:sp>
          <p:nvSpPr>
            <p:cNvPr id="101" name="AutoShape 459"/>
            <p:cNvSpPr>
              <a:spLocks noChangeArrowheads="1"/>
            </p:cNvSpPr>
            <p:nvPr/>
          </p:nvSpPr>
          <p:spPr bwMode="auto">
            <a:xfrm>
              <a:off x="736964" y="2245358"/>
              <a:ext cx="4035785" cy="79196"/>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BBDD66"/>
                </a:gs>
                <a:gs pos="100000">
                  <a:srgbClr val="DDDDDD">
                    <a:gamma/>
                    <a:tint val="0"/>
                    <a:invGamma/>
                  </a:srgbClr>
                </a:gs>
              </a:gsLst>
              <a:lin ang="5400000" scaled="1"/>
            </a:gradFill>
            <a:ln>
              <a:noFill/>
            </a:ln>
            <a:effectLst/>
            <a:extLst/>
          </p:spPr>
          <p:txBody>
            <a:bodyPr lIns="0" tIns="0" rIns="0" bIns="0" anchor="ctr">
              <a:noAutofit/>
            </a:bodyPr>
            <a:lstStyle/>
            <a:p>
              <a:endParaRPr lang="ko-KR" altLang="en-US" sz="1000">
                <a:latin typeface="+mn-lt"/>
              </a:endParaRPr>
            </a:p>
          </p:txBody>
        </p:sp>
        <p:sp>
          <p:nvSpPr>
            <p:cNvPr id="102" name="AutoShape 457"/>
            <p:cNvSpPr>
              <a:spLocks noChangeArrowheads="1"/>
            </p:cNvSpPr>
            <p:nvPr/>
          </p:nvSpPr>
          <p:spPr bwMode="auto">
            <a:xfrm>
              <a:off x="731398" y="2038686"/>
              <a:ext cx="4046918" cy="200859"/>
            </a:xfrm>
            <a:prstGeom prst="roundRect">
              <a:avLst>
                <a:gd name="adj" fmla="val 9713"/>
              </a:avLst>
            </a:prstGeom>
            <a:solidFill>
              <a:srgbClr val="BBDD66"/>
            </a:solidFill>
            <a:ln>
              <a:noFill/>
            </a:ln>
            <a:effectLst/>
            <a:extLst/>
          </p:spPr>
          <p:txBody>
            <a:bodyPr wrap="none" tIns="21600"/>
            <a:lstStyle/>
            <a:p>
              <a:pPr algn="ctr" latinLnBrk="1"/>
              <a:r>
                <a:rPr kumimoji="1" lang="ko-KR" altLang="en-US" sz="1000" b="1" dirty="0">
                  <a:latin typeface="+mn-lt"/>
                </a:rPr>
                <a:t>윈도우 환경의 표준 백업 솔루션</a:t>
              </a:r>
            </a:p>
          </p:txBody>
        </p:sp>
      </p:grpSp>
    </p:spTree>
    <p:extLst>
      <p:ext uri="{BB962C8B-B14F-4D97-AF65-F5344CB8AC3E}">
        <p14:creationId xmlns:p14="http://schemas.microsoft.com/office/powerpoint/2010/main" val="3074894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9</a:t>
            </a:fld>
            <a:endParaRPr lang="en-US"/>
          </a:p>
        </p:txBody>
      </p:sp>
      <p:sp>
        <p:nvSpPr>
          <p:cNvPr id="6" name="내용 개체 틀 5"/>
          <p:cNvSpPr>
            <a:spLocks noGrp="1"/>
          </p:cNvSpPr>
          <p:nvPr>
            <p:ph sz="half" idx="13"/>
          </p:nvPr>
        </p:nvSpPr>
        <p:spPr/>
        <p:txBody>
          <a:bodyPr/>
          <a:lstStyle/>
          <a:p>
            <a:r>
              <a:rPr lang="en-US" altLang="ko-KR" sz="1200" dirty="0"/>
              <a:t>Symantec Backup Exec</a:t>
            </a:r>
            <a:r>
              <a:rPr lang="ko-KR" altLang="en-US" sz="1200"/>
              <a:t>은 </a:t>
            </a:r>
            <a:r>
              <a:rPr lang="en-US" altLang="ko-KR" sz="1200" dirty="0"/>
              <a:t>33</a:t>
            </a:r>
            <a:r>
              <a:rPr lang="ko-KR" altLang="en-US" sz="1200"/>
              <a:t>년간 다양한 버전을 통하여 </a:t>
            </a:r>
            <a:r>
              <a:rPr lang="en-US" altLang="ko-KR" sz="1200" dirty="0"/>
              <a:t>Windows </a:t>
            </a:r>
            <a:r>
              <a:rPr lang="ko-KR" altLang="en-US" sz="1200"/>
              <a:t>환경의 대표 표준 백업 솔루션으로 자리매김해왔고</a:t>
            </a:r>
            <a:r>
              <a:rPr lang="en-US" altLang="ko-KR" sz="1200" dirty="0"/>
              <a:t>, </a:t>
            </a:r>
            <a:r>
              <a:rPr lang="ko-KR" altLang="en-US" sz="1200"/>
              <a:t>주요 언론 및 기관의 호평과 다양한 수상 경력을 보유하고 있습니다</a:t>
            </a:r>
            <a:r>
              <a:rPr lang="en-US" altLang="ko-KR" sz="1200" dirty="0"/>
              <a:t>. </a:t>
            </a:r>
            <a:r>
              <a:rPr lang="ko-KR" altLang="en-US" sz="1200"/>
              <a:t>특히 </a:t>
            </a:r>
            <a:r>
              <a:rPr lang="en-US" altLang="ko-KR" sz="1200" dirty="0"/>
              <a:t>Windows </a:t>
            </a:r>
            <a:r>
              <a:rPr lang="ko-KR" altLang="en-US" sz="1200"/>
              <a:t>운영체제의 기본 백업 기능인 </a:t>
            </a:r>
            <a:r>
              <a:rPr lang="en-US" altLang="ko-KR" sz="1200" dirty="0"/>
              <a:t>Windows NT Backup</a:t>
            </a:r>
            <a:r>
              <a:rPr lang="ko-KR" altLang="en-US" sz="1200"/>
              <a:t>으로 일부 기능이 공동 개발되어 </a:t>
            </a:r>
            <a:r>
              <a:rPr lang="en-US" altLang="ko-KR" sz="1200" dirty="0"/>
              <a:t>Windows </a:t>
            </a:r>
            <a:r>
              <a:rPr lang="ko-KR" altLang="en-US" sz="1200"/>
              <a:t>환경의 대표 표준 백업 솔루션으로써 다년간 전세계 수많은 사용자들의 선택을 받아온 제품입니다</a:t>
            </a:r>
            <a:r>
              <a:rPr lang="en-US" altLang="ko-KR" sz="1200" dirty="0"/>
              <a:t>.</a:t>
            </a:r>
          </a:p>
        </p:txBody>
      </p:sp>
      <p:sp>
        <p:nvSpPr>
          <p:cNvPr id="5" name="텍스트 개체 틀 4"/>
          <p:cNvSpPr>
            <a:spLocks noGrp="1"/>
          </p:cNvSpPr>
          <p:nvPr>
            <p:ph type="body" idx="1"/>
          </p:nvPr>
        </p:nvSpPr>
        <p:spPr>
          <a:xfrm>
            <a:off x="523872" y="1804238"/>
            <a:ext cx="840542" cy="193899"/>
          </a:xfrm>
        </p:spPr>
        <p:txBody>
          <a:bodyPr/>
          <a:lstStyle/>
          <a:p>
            <a:r>
              <a:rPr lang="ko-KR" altLang="en-US" dirty="0"/>
              <a:t>제품</a:t>
            </a:r>
            <a:r>
              <a:rPr lang="en-US" altLang="ko-KR" dirty="0"/>
              <a:t> </a:t>
            </a:r>
            <a:r>
              <a:rPr lang="ko-KR" altLang="en-US"/>
              <a:t>연혁</a:t>
            </a:r>
            <a:endParaRPr lang="ko-KR" altLang="en-US" dirty="0"/>
          </a:p>
        </p:txBody>
      </p:sp>
      <p:sp>
        <p:nvSpPr>
          <p:cNvPr id="7" name="텍스트 개체 틀 6"/>
          <p:cNvSpPr>
            <a:spLocks noGrp="1"/>
          </p:cNvSpPr>
          <p:nvPr>
            <p:ph type="body" idx="14"/>
          </p:nvPr>
        </p:nvSpPr>
        <p:spPr>
          <a:xfrm>
            <a:off x="8556910" y="778290"/>
            <a:ext cx="1018475" cy="138499"/>
          </a:xfrm>
        </p:spPr>
        <p:txBody>
          <a:bodyPr/>
          <a:lstStyle/>
          <a:p>
            <a:r>
              <a:rPr lang="en-US" altLang="ko-KR" dirty="0"/>
              <a:t>2. </a:t>
            </a:r>
            <a:r>
              <a:rPr lang="ko-KR" altLang="en-US"/>
              <a:t>제안제품 소개</a:t>
            </a:r>
          </a:p>
        </p:txBody>
      </p:sp>
      <p:sp>
        <p:nvSpPr>
          <p:cNvPr id="2" name="제목 1"/>
          <p:cNvSpPr>
            <a:spLocks noGrp="1"/>
          </p:cNvSpPr>
          <p:nvPr>
            <p:ph type="title"/>
          </p:nvPr>
        </p:nvSpPr>
        <p:spPr/>
        <p:txBody>
          <a:bodyPr/>
          <a:lstStyle/>
          <a:p>
            <a:r>
              <a:rPr lang="en-US" altLang="ko-KR" dirty="0"/>
              <a:t>2.1 </a:t>
            </a:r>
            <a:r>
              <a:rPr lang="ko-KR" altLang="en-US"/>
              <a:t>제품 개요</a:t>
            </a:r>
          </a:p>
        </p:txBody>
      </p:sp>
      <p:sp>
        <p:nvSpPr>
          <p:cNvPr id="27" name="Up Arrow 8"/>
          <p:cNvSpPr/>
          <p:nvPr/>
        </p:nvSpPr>
        <p:spPr bwMode="auto">
          <a:xfrm>
            <a:off x="519176" y="2067262"/>
            <a:ext cx="1193464" cy="4141475"/>
          </a:xfrm>
          <a:prstGeom prst="upArrow">
            <a:avLst>
              <a:gd name="adj1" fmla="val 57828"/>
              <a:gd name="adj2" fmla="val 41313"/>
            </a:avLst>
          </a:prstGeom>
          <a:gradFill>
            <a:gsLst>
              <a:gs pos="0">
                <a:schemeClr val="accent2">
                  <a:alpha val="40000"/>
                </a:schemeClr>
              </a:gs>
              <a:gs pos="100000">
                <a:schemeClr val="accent2">
                  <a:alpha val="0"/>
                </a:schemeClr>
              </a:gs>
            </a:gsLst>
            <a:lin ang="5400000" scaled="1"/>
          </a:gradFill>
          <a:ln w="9525">
            <a:noFill/>
            <a:round/>
            <a:headEnd/>
            <a:tailEnd/>
          </a:ln>
          <a:effectLst/>
          <a:extLst/>
        </p:spPr>
        <p:txBody>
          <a:bodyPr rtlCol="0" anchor="ctr"/>
          <a:lstStyle/>
          <a:p>
            <a:pPr algn="ctr"/>
            <a:endParaRPr lang="ko-KR" altLang="en-US">
              <a:latin typeface="Calibri" panose="020F0502020204030204" pitchFamily="34" charset="0"/>
            </a:endParaRPr>
          </a:p>
        </p:txBody>
      </p:sp>
      <p:graphicFrame>
        <p:nvGraphicFramePr>
          <p:cNvPr id="28" name="Table 10"/>
          <p:cNvGraphicFramePr>
            <a:graphicFrameLocks noGrp="1"/>
          </p:cNvGraphicFramePr>
          <p:nvPr>
            <p:extLst>
              <p:ext uri="{D42A27DB-BD31-4B8C-83A1-F6EECF244321}">
                <p14:modId xmlns:p14="http://schemas.microsoft.com/office/powerpoint/2010/main" val="4121361486"/>
              </p:ext>
            </p:extLst>
          </p:nvPr>
        </p:nvGraphicFramePr>
        <p:xfrm>
          <a:off x="776536" y="2070761"/>
          <a:ext cx="4179639" cy="4152840"/>
        </p:xfrm>
        <a:graphic>
          <a:graphicData uri="http://schemas.openxmlformats.org/drawingml/2006/table">
            <a:tbl>
              <a:tblPr firstRow="1" bandRow="1">
                <a:tableStyleId>{5940675A-B579-460E-94D1-54222C63F5DA}</a:tableStyleId>
              </a:tblPr>
              <a:tblGrid>
                <a:gridCol w="665690">
                  <a:extLst>
                    <a:ext uri="{9D8B030D-6E8A-4147-A177-3AD203B41FA5}">
                      <a16:colId xmlns:a16="http://schemas.microsoft.com/office/drawing/2014/main" val="20000"/>
                    </a:ext>
                  </a:extLst>
                </a:gridCol>
                <a:gridCol w="3513949">
                  <a:extLst>
                    <a:ext uri="{9D8B030D-6E8A-4147-A177-3AD203B41FA5}">
                      <a16:colId xmlns:a16="http://schemas.microsoft.com/office/drawing/2014/main" val="20001"/>
                    </a:ext>
                  </a:extLst>
                </a:gridCol>
              </a:tblGrid>
              <a:tr h="297771">
                <a:tc>
                  <a:txBody>
                    <a:bodyPr/>
                    <a:lstStyle/>
                    <a:p>
                      <a:pPr algn="ctr" latinLnBrk="1"/>
                      <a:r>
                        <a:rPr lang="en-US" altLang="ko-KR" sz="1100" b="1" dirty="0"/>
                        <a:t>2015</a:t>
                      </a:r>
                      <a:endParaRPr lang="ko-KR" altLang="en-US" sz="900" b="1" dirty="0"/>
                    </a:p>
                  </a:txBody>
                  <a:tcPr marT="3600" marB="36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1" hangingPunct="1">
                        <a:lnSpc>
                          <a:spcPct val="100000"/>
                        </a:lnSpc>
                        <a:spcBef>
                          <a:spcPts val="0"/>
                        </a:spcBef>
                        <a:spcAft>
                          <a:spcPts val="0"/>
                        </a:spcAft>
                        <a:buClrTx/>
                        <a:buSzTx/>
                        <a:buFont typeface="Wingdings" panose="05000000000000000000" pitchFamily="2" charset="2"/>
                        <a:buNone/>
                        <a:tabLst/>
                        <a:defRPr/>
                      </a:pPr>
                      <a:r>
                        <a:rPr lang="en-US" altLang="ko-KR" sz="1000" b="1" dirty="0">
                          <a:solidFill>
                            <a:schemeClr val="accent1"/>
                          </a:solidFill>
                        </a:rPr>
                        <a:t>Backup</a:t>
                      </a:r>
                      <a:r>
                        <a:rPr lang="en-US" altLang="ko-KR" sz="1000" b="1" baseline="0" dirty="0">
                          <a:solidFill>
                            <a:schemeClr val="accent1"/>
                          </a:solidFill>
                        </a:rPr>
                        <a:t> Exec 15 (14.2) </a:t>
                      </a:r>
                      <a:r>
                        <a:rPr lang="ko-KR" altLang="en-US" sz="1000" b="1" baseline="0">
                          <a:solidFill>
                            <a:schemeClr val="accent1"/>
                          </a:solidFill>
                        </a:rPr>
                        <a:t>출시</a:t>
                      </a:r>
                      <a:endParaRPr lang="en-US" altLang="ko-KR" sz="1000" b="1" dirty="0">
                        <a:solidFill>
                          <a:schemeClr val="accent1"/>
                        </a:solidFill>
                      </a:endParaRPr>
                    </a:p>
                    <a:p>
                      <a:pPr marL="177800" marR="0" lvl="0" indent="-88900" algn="l" defTabSz="914400" rtl="0" eaLnBrk="1" fontAlgn="auto" latinLnBrk="1" hangingPunct="1">
                        <a:lnSpc>
                          <a:spcPct val="100000"/>
                        </a:lnSpc>
                        <a:spcBef>
                          <a:spcPts val="0"/>
                        </a:spcBef>
                        <a:spcAft>
                          <a:spcPts val="0"/>
                        </a:spcAft>
                        <a:buClrTx/>
                        <a:buSzTx/>
                        <a:buFont typeface="Wingdings" panose="05000000000000000000" pitchFamily="2" charset="2"/>
                        <a:buChar char="§"/>
                        <a:tabLst/>
                        <a:defRPr/>
                      </a:pPr>
                      <a:r>
                        <a:rPr lang="ko-KR" altLang="en-US" sz="800" dirty="0"/>
                        <a:t>새로운 용량 </a:t>
                      </a:r>
                      <a:r>
                        <a:rPr lang="ko-KR" altLang="en-US" sz="800" dirty="0" err="1"/>
                        <a:t>라이센싱</a:t>
                      </a:r>
                      <a:r>
                        <a:rPr lang="ko-KR" altLang="en-US" sz="800" dirty="0"/>
                        <a:t> 체계</a:t>
                      </a:r>
                      <a:endParaRPr lang="en-US" altLang="ko-KR" sz="800" dirty="0"/>
                    </a:p>
                    <a:p>
                      <a:pPr marL="177800" marR="0" lvl="0" indent="-88900" algn="l" defTabSz="914400" rtl="0" eaLnBrk="1" fontAlgn="auto" latinLnBrk="1" hangingPunct="1">
                        <a:lnSpc>
                          <a:spcPct val="100000"/>
                        </a:lnSpc>
                        <a:spcBef>
                          <a:spcPts val="0"/>
                        </a:spcBef>
                        <a:spcAft>
                          <a:spcPts val="0"/>
                        </a:spcAft>
                        <a:buClrTx/>
                        <a:buSzTx/>
                        <a:buFont typeface="Wingdings" panose="05000000000000000000" pitchFamily="2" charset="2"/>
                        <a:buChar char="§"/>
                        <a:tabLst/>
                        <a:defRPr/>
                      </a:pPr>
                      <a:r>
                        <a:rPr lang="en-US" altLang="ko-KR" sz="800" dirty="0"/>
                        <a:t>Capacity and</a:t>
                      </a:r>
                      <a:r>
                        <a:rPr lang="en-US" altLang="ko-KR" sz="800" baseline="0" dirty="0"/>
                        <a:t> Capacity Lite Edition</a:t>
                      </a:r>
                      <a:endParaRPr lang="ko-KR" altLang="en-US" sz="800" dirty="0"/>
                    </a:p>
                  </a:txBody>
                  <a:tcPr marT="3600" marB="36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86523">
                <a:tc>
                  <a:txBody>
                    <a:bodyPr/>
                    <a:lstStyle/>
                    <a:p>
                      <a:pPr algn="ctr" latinLnBrk="1"/>
                      <a:r>
                        <a:rPr lang="en-US" altLang="ko-KR" sz="900" b="0" dirty="0"/>
                        <a:t>2014</a:t>
                      </a:r>
                      <a:endParaRPr lang="ko-KR" altLang="en-US" sz="900" b="0" dirty="0"/>
                    </a:p>
                  </a:txBody>
                  <a:tcPr marT="3600" marB="36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latinLnBrk="1"/>
                      <a:r>
                        <a:rPr kumimoji="0" lang="en-US" altLang="ko-KR" sz="900" b="1" i="0" u="none" strike="noStrike" kern="1200" cap="none" spc="0" normalizeH="0" baseline="0" noProof="0" dirty="0">
                          <a:ln>
                            <a:noFill/>
                          </a:ln>
                          <a:solidFill>
                            <a:srgbClr val="414142"/>
                          </a:solidFill>
                          <a:effectLst/>
                          <a:uLnTx/>
                          <a:uFillTx/>
                          <a:latin typeface="+mn-lt"/>
                          <a:ea typeface="+mn-ea"/>
                          <a:cs typeface="+mn-cs"/>
                        </a:rPr>
                        <a:t>Backup Exec 2014 (14.1) </a:t>
                      </a:r>
                      <a:r>
                        <a:rPr kumimoji="0" lang="ko-KR" altLang="en-US" sz="900" b="1" i="0" u="none" strike="noStrike" kern="1200" cap="none" spc="0" normalizeH="0" baseline="0" noProof="0">
                          <a:ln>
                            <a:noFill/>
                          </a:ln>
                          <a:solidFill>
                            <a:srgbClr val="414142"/>
                          </a:solidFill>
                          <a:effectLst/>
                          <a:uLnTx/>
                          <a:uFillTx/>
                          <a:latin typeface="+mn-lt"/>
                          <a:ea typeface="+mn-ea"/>
                          <a:cs typeface="+mn-cs"/>
                        </a:rPr>
                        <a:t>출시</a:t>
                      </a:r>
                      <a:endParaRPr kumimoji="0" lang="en-US" altLang="ko-KR" sz="900" b="1" i="0" u="none" strike="noStrike" kern="1200" cap="none" spc="0" normalizeH="0" baseline="0" noProof="0" dirty="0">
                        <a:ln>
                          <a:noFill/>
                        </a:ln>
                        <a:solidFill>
                          <a:srgbClr val="414142"/>
                        </a:solidFill>
                        <a:effectLst/>
                        <a:uLnTx/>
                        <a:uFillTx/>
                        <a:latin typeface="+mn-lt"/>
                        <a:ea typeface="+mn-ea"/>
                        <a:cs typeface="+mn-cs"/>
                      </a:endParaRPr>
                    </a:p>
                    <a:p>
                      <a:pPr marL="177800" marR="0" lvl="0" indent="-88900" algn="l" defTabSz="914400" rtl="0" eaLnBrk="1" fontAlgn="auto" latinLnBrk="1" hangingPunct="1">
                        <a:lnSpc>
                          <a:spcPct val="100000"/>
                        </a:lnSpc>
                        <a:spcBef>
                          <a:spcPts val="0"/>
                        </a:spcBef>
                        <a:spcAft>
                          <a:spcPts val="0"/>
                        </a:spcAft>
                        <a:buClrTx/>
                        <a:buSzTx/>
                        <a:buFont typeface="Wingdings" panose="05000000000000000000" pitchFamily="2" charset="2"/>
                        <a:buChar char="§"/>
                        <a:tabLst/>
                        <a:defRPr/>
                      </a:pPr>
                      <a:r>
                        <a:rPr lang="ko-KR" altLang="en-US" sz="800" dirty="0"/>
                        <a:t>가상 및 물리적 환경을 통합 보호하기 위한 강력하고 유연하며</a:t>
                      </a:r>
                      <a:r>
                        <a:rPr lang="en-US" altLang="ko-KR" sz="800" dirty="0"/>
                        <a:t>, </a:t>
                      </a:r>
                      <a:r>
                        <a:rPr lang="ko-KR" altLang="en-US" sz="800"/>
                        <a:t>사용하기 쉬운 백업 및 복구 솔루션</a:t>
                      </a:r>
                      <a:endParaRPr lang="ko-KR" altLang="en-US" sz="800" dirty="0"/>
                    </a:p>
                  </a:txBody>
                  <a:tcPr marT="3600" marB="36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66496">
                <a:tc>
                  <a:txBody>
                    <a:bodyPr/>
                    <a:lstStyle/>
                    <a:p>
                      <a:pPr algn="ctr" latinLnBrk="1"/>
                      <a:r>
                        <a:rPr lang="en-US" altLang="ko-KR" sz="900" dirty="0"/>
                        <a:t>2012</a:t>
                      </a:r>
                      <a:endParaRPr lang="ko-KR" altLang="en-US" sz="900" dirty="0"/>
                    </a:p>
                  </a:txBody>
                  <a:tcPr marT="3600" marB="36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latinLnBrk="1">
                        <a:buFont typeface="Wingdings" panose="05000000000000000000" pitchFamily="2" charset="2"/>
                        <a:buNone/>
                      </a:pPr>
                      <a:r>
                        <a:rPr lang="en-US" altLang="ko-KR" sz="900" b="1" dirty="0"/>
                        <a:t>Backup</a:t>
                      </a:r>
                      <a:r>
                        <a:rPr lang="en-US" altLang="ko-KR" sz="900" b="1" baseline="0" dirty="0"/>
                        <a:t> Exec 2012 (14.0) </a:t>
                      </a:r>
                      <a:r>
                        <a:rPr lang="ko-KR" altLang="en-US" sz="900" b="1" baseline="0" dirty="0"/>
                        <a:t>출시</a:t>
                      </a:r>
                      <a:endParaRPr lang="en-US" altLang="ko-KR" sz="900" b="1" baseline="0" dirty="0"/>
                    </a:p>
                    <a:p>
                      <a:pPr marL="177800" indent="-88900" latinLnBrk="1">
                        <a:buFont typeface="Wingdings" panose="05000000000000000000" pitchFamily="2" charset="2"/>
                        <a:buChar char="§"/>
                      </a:pPr>
                      <a:r>
                        <a:rPr lang="ko-KR" altLang="en-US" sz="800" dirty="0"/>
                        <a:t>새로운 사용자 인터페이스</a:t>
                      </a:r>
                      <a:endParaRPr lang="en-US" altLang="ko-KR" sz="800" dirty="0"/>
                    </a:p>
                    <a:p>
                      <a:pPr marL="177800" indent="-88900" latinLnBrk="1">
                        <a:buFont typeface="Wingdings" panose="05000000000000000000" pitchFamily="2" charset="2"/>
                        <a:buChar char="§"/>
                      </a:pPr>
                      <a:r>
                        <a:rPr lang="en-US" altLang="ko-KR" sz="800" dirty="0"/>
                        <a:t>OS </a:t>
                      </a:r>
                      <a:r>
                        <a:rPr lang="ko-KR" altLang="en-US" sz="800" dirty="0"/>
                        <a:t>백업</a:t>
                      </a:r>
                      <a:r>
                        <a:rPr lang="en-US" altLang="ko-KR" sz="800" dirty="0"/>
                        <a:t>/</a:t>
                      </a:r>
                      <a:r>
                        <a:rPr lang="ko-KR" altLang="en-US" sz="800" dirty="0"/>
                        <a:t>복구 및 가상 변환</a:t>
                      </a:r>
                      <a:endParaRPr lang="en-US" altLang="ko-KR" sz="800" dirty="0"/>
                    </a:p>
                    <a:p>
                      <a:pPr marL="177800" indent="-88900" latinLnBrk="1">
                        <a:buFont typeface="Wingdings" panose="05000000000000000000" pitchFamily="2" charset="2"/>
                        <a:buChar char="§"/>
                      </a:pPr>
                      <a:r>
                        <a:rPr lang="en-US" altLang="ko-KR" sz="800" b="1" dirty="0">
                          <a:solidFill>
                            <a:schemeClr val="accent1"/>
                          </a:solidFill>
                        </a:rPr>
                        <a:t>Backup Exec 3600 Appliance </a:t>
                      </a:r>
                      <a:r>
                        <a:rPr lang="ko-KR" altLang="en-US" sz="800" b="1">
                          <a:solidFill>
                            <a:schemeClr val="accent1"/>
                          </a:solidFill>
                        </a:rPr>
                        <a:t>출시 </a:t>
                      </a:r>
                      <a:r>
                        <a:rPr lang="en-US" altLang="ko-KR" sz="800" b="1" dirty="0">
                          <a:solidFill>
                            <a:schemeClr val="accent1"/>
                          </a:solidFill>
                        </a:rPr>
                        <a:t>(Integrated</a:t>
                      </a:r>
                      <a:r>
                        <a:rPr lang="en-US" altLang="ko-KR" sz="800" b="1" baseline="0" dirty="0">
                          <a:solidFill>
                            <a:schemeClr val="accent1"/>
                          </a:solidFill>
                        </a:rPr>
                        <a:t> </a:t>
                      </a:r>
                      <a:r>
                        <a:rPr lang="en-US" altLang="ko-KR" sz="800" b="1" dirty="0">
                          <a:solidFill>
                            <a:schemeClr val="accent1"/>
                          </a:solidFill>
                        </a:rPr>
                        <a:t>PBBA)</a:t>
                      </a:r>
                    </a:p>
                    <a:p>
                      <a:pPr marL="177800" marR="0" indent="-88900" algn="l" defTabSz="914400" rtl="0" eaLnBrk="1" fontAlgn="auto" latinLnBrk="1" hangingPunct="1">
                        <a:lnSpc>
                          <a:spcPct val="100000"/>
                        </a:lnSpc>
                        <a:spcBef>
                          <a:spcPts val="0"/>
                        </a:spcBef>
                        <a:spcAft>
                          <a:spcPts val="0"/>
                        </a:spcAft>
                        <a:buClrTx/>
                        <a:buSzTx/>
                        <a:buFont typeface="Wingdings" panose="05000000000000000000" pitchFamily="2" charset="2"/>
                        <a:buChar char="§"/>
                        <a:tabLst/>
                        <a:defRPr/>
                      </a:pPr>
                      <a:r>
                        <a:rPr lang="en-US" altLang="ko-KR" sz="800" baseline="0" dirty="0"/>
                        <a:t>V-Ray </a:t>
                      </a:r>
                      <a:r>
                        <a:rPr lang="ko-KR" altLang="en-US" sz="800" baseline="0"/>
                        <a:t>기술 특허</a:t>
                      </a:r>
                      <a:endParaRPr lang="ko-KR" altLang="en-US" sz="800"/>
                    </a:p>
                  </a:txBody>
                  <a:tcPr marT="3600" marB="36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96536">
                <a:tc>
                  <a:txBody>
                    <a:bodyPr/>
                    <a:lstStyle/>
                    <a:p>
                      <a:pPr algn="ctr" latinLnBrk="1"/>
                      <a:r>
                        <a:rPr lang="en-US" altLang="ko-KR" sz="900" dirty="0"/>
                        <a:t>2010</a:t>
                      </a:r>
                      <a:endParaRPr lang="ko-KR" altLang="en-US" sz="900" dirty="0"/>
                    </a:p>
                  </a:txBody>
                  <a:tcPr marT="3600" marB="36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latinLnBrk="1">
                        <a:buFont typeface="Wingdings" panose="05000000000000000000" pitchFamily="2" charset="2"/>
                        <a:buNone/>
                      </a:pPr>
                      <a:r>
                        <a:rPr lang="en-US" altLang="ko-KR" sz="900" b="1" dirty="0"/>
                        <a:t>Backup</a:t>
                      </a:r>
                      <a:r>
                        <a:rPr lang="ko-KR" altLang="en-US" sz="900" b="1" dirty="0"/>
                        <a:t> </a:t>
                      </a:r>
                      <a:r>
                        <a:rPr lang="en-US" altLang="ko-KR" sz="900" b="1" dirty="0"/>
                        <a:t>Exec 2010 (13.x) </a:t>
                      </a:r>
                      <a:r>
                        <a:rPr lang="ko-KR" altLang="en-US" sz="900" b="1" dirty="0"/>
                        <a:t>출시</a:t>
                      </a:r>
                      <a:endParaRPr lang="en-US" altLang="ko-KR" sz="900" b="1" dirty="0"/>
                    </a:p>
                    <a:p>
                      <a:pPr marL="177800" indent="-88900" latinLnBrk="1">
                        <a:buFont typeface="Wingdings" panose="05000000000000000000" pitchFamily="2" charset="2"/>
                        <a:buChar char="§"/>
                      </a:pPr>
                      <a:r>
                        <a:rPr lang="ko-KR" altLang="en-US" sz="800" dirty="0"/>
                        <a:t>중복제거</a:t>
                      </a:r>
                      <a:r>
                        <a:rPr lang="en-US" altLang="ko-KR" sz="800" dirty="0"/>
                        <a:t>, </a:t>
                      </a:r>
                      <a:r>
                        <a:rPr lang="ko-KR" altLang="en-US" sz="800"/>
                        <a:t>가상화 지원</a:t>
                      </a:r>
                      <a:endParaRPr lang="en-US" altLang="ko-KR" sz="800" dirty="0"/>
                    </a:p>
                  </a:txBody>
                  <a:tcPr marT="3600" marB="36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196536">
                <a:tc>
                  <a:txBody>
                    <a:bodyPr/>
                    <a:lstStyle/>
                    <a:p>
                      <a:pPr algn="ctr" latinLnBrk="1"/>
                      <a:r>
                        <a:rPr lang="en-US" altLang="ko-KR" sz="900" dirty="0"/>
                        <a:t>2008</a:t>
                      </a:r>
                      <a:endParaRPr lang="ko-KR" altLang="en-US" sz="900" dirty="0"/>
                    </a:p>
                  </a:txBody>
                  <a:tcPr marT="3600" marB="36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latinLnBrk="1">
                        <a:buFont typeface="Wingdings" panose="05000000000000000000" pitchFamily="2" charset="2"/>
                        <a:buNone/>
                      </a:pPr>
                      <a:r>
                        <a:rPr lang="en-US" altLang="ko-KR" sz="900" b="1" dirty="0"/>
                        <a:t>Backup Exec 12.x </a:t>
                      </a:r>
                      <a:r>
                        <a:rPr lang="ko-KR" altLang="en-US" sz="900" b="1" dirty="0"/>
                        <a:t>출시</a:t>
                      </a:r>
                      <a:endParaRPr lang="en-US" altLang="ko-KR" sz="900" b="1" baseline="0" dirty="0"/>
                    </a:p>
                    <a:p>
                      <a:pPr marL="177800" indent="-88900" latinLnBrk="1">
                        <a:buFont typeface="Wingdings" panose="05000000000000000000" pitchFamily="2" charset="2"/>
                        <a:buChar char="§"/>
                      </a:pPr>
                      <a:r>
                        <a:rPr lang="ko-KR" altLang="en-US" sz="800" baseline="0" dirty="0"/>
                        <a:t>가상</a:t>
                      </a:r>
                      <a:r>
                        <a:rPr lang="en-US" altLang="ko-KR" sz="800" baseline="0" dirty="0"/>
                        <a:t> </a:t>
                      </a:r>
                      <a:r>
                        <a:rPr lang="ko-KR" altLang="en-US" sz="800" baseline="0" dirty="0"/>
                        <a:t>시스템에 </a:t>
                      </a:r>
                      <a:r>
                        <a:rPr lang="ko-KR" altLang="en-US" sz="800" baseline="0"/>
                        <a:t>대한 보호</a:t>
                      </a:r>
                      <a:endParaRPr lang="en-US" altLang="ko-KR" sz="800" baseline="0" dirty="0"/>
                    </a:p>
                  </a:txBody>
                  <a:tcPr marT="3600" marB="36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196536">
                <a:tc>
                  <a:txBody>
                    <a:bodyPr/>
                    <a:lstStyle/>
                    <a:p>
                      <a:pPr algn="ctr" latinLnBrk="1"/>
                      <a:r>
                        <a:rPr lang="en-US" altLang="ko-KR" sz="900" dirty="0"/>
                        <a:t>2006</a:t>
                      </a:r>
                      <a:endParaRPr lang="ko-KR" altLang="en-US" sz="900" dirty="0"/>
                    </a:p>
                  </a:txBody>
                  <a:tcPr marT="3600" marB="36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latinLnBrk="1">
                        <a:buFont typeface="Wingdings" panose="05000000000000000000" pitchFamily="2" charset="2"/>
                        <a:buNone/>
                      </a:pPr>
                      <a:r>
                        <a:rPr lang="en-US" altLang="ko-KR" sz="900" b="1" dirty="0"/>
                        <a:t>Backup Exec 11d </a:t>
                      </a:r>
                      <a:r>
                        <a:rPr lang="ko-KR" altLang="en-US" sz="900" b="1" dirty="0"/>
                        <a:t>출시</a:t>
                      </a:r>
                      <a:endParaRPr lang="en-US" altLang="ko-KR" sz="900" b="1" dirty="0"/>
                    </a:p>
                    <a:p>
                      <a:pPr marL="177800" indent="-88900" latinLnBrk="1">
                        <a:buFont typeface="Wingdings" panose="05000000000000000000" pitchFamily="2" charset="2"/>
                        <a:buChar char="§"/>
                      </a:pPr>
                      <a:r>
                        <a:rPr lang="ko-KR" altLang="en-US" sz="800" dirty="0"/>
                        <a:t>개별 단위 복구 기술</a:t>
                      </a:r>
                      <a:r>
                        <a:rPr lang="en-US" altLang="ko-KR" sz="800" dirty="0"/>
                        <a:t>(GRT) </a:t>
                      </a:r>
                      <a:r>
                        <a:rPr lang="ko-KR" altLang="en-US" sz="800"/>
                        <a:t>특허</a:t>
                      </a:r>
                      <a:endParaRPr lang="ko-KR" altLang="en-US" sz="800" dirty="0"/>
                    </a:p>
                  </a:txBody>
                  <a:tcPr marT="3600" marB="36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5136">
                <a:tc>
                  <a:txBody>
                    <a:bodyPr/>
                    <a:lstStyle/>
                    <a:p>
                      <a:pPr algn="ctr" latinLnBrk="1"/>
                      <a:r>
                        <a:rPr lang="en-US" altLang="ko-KR" sz="900" dirty="0"/>
                        <a:t>2005</a:t>
                      </a:r>
                      <a:endParaRPr lang="ko-KR" altLang="en-US" sz="900" dirty="0"/>
                    </a:p>
                  </a:txBody>
                  <a:tcPr marT="3600" marB="288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latinLnBrk="1">
                        <a:buFont typeface="Wingdings" panose="05000000000000000000" pitchFamily="2" charset="2"/>
                        <a:buNone/>
                      </a:pPr>
                      <a:r>
                        <a:rPr lang="en-US" altLang="ko-KR" sz="900" b="1" dirty="0"/>
                        <a:t>Backup Exec 10.x </a:t>
                      </a:r>
                      <a:r>
                        <a:rPr lang="ko-KR" altLang="en-US" sz="900" b="1" dirty="0"/>
                        <a:t>출시</a:t>
                      </a:r>
                      <a:endParaRPr lang="en-US" altLang="ko-KR" sz="900" b="1" dirty="0"/>
                    </a:p>
                    <a:p>
                      <a:pPr marL="177800" indent="-88900" latinLnBrk="1">
                        <a:buFont typeface="Wingdings" panose="05000000000000000000" pitchFamily="2" charset="2"/>
                        <a:buChar char="§"/>
                      </a:pPr>
                      <a:r>
                        <a:rPr lang="ko-KR" altLang="en-US" sz="800" dirty="0"/>
                        <a:t>중앙관리 서버</a:t>
                      </a:r>
                      <a:r>
                        <a:rPr lang="en-US" altLang="ko-KR" sz="800" baseline="0" dirty="0"/>
                        <a:t> </a:t>
                      </a:r>
                      <a:r>
                        <a:rPr lang="ko-KR" altLang="en-US" sz="800" baseline="0" dirty="0"/>
                        <a:t>기능 추가</a:t>
                      </a:r>
                      <a:endParaRPr lang="ko-KR" altLang="en-US" sz="800" dirty="0"/>
                    </a:p>
                  </a:txBody>
                  <a:tcPr marT="3600" marB="288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150303">
                <a:tc>
                  <a:txBody>
                    <a:bodyPr/>
                    <a:lstStyle/>
                    <a:p>
                      <a:pPr algn="ctr" latinLnBrk="1"/>
                      <a:r>
                        <a:rPr lang="en-US" altLang="ko-KR" sz="1100" b="1" dirty="0"/>
                        <a:t>2004</a:t>
                      </a:r>
                      <a:endParaRPr lang="ko-KR" altLang="en-US" sz="900" b="1" dirty="0"/>
                    </a:p>
                  </a:txBody>
                  <a:tcPr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latinLnBrk="1">
                        <a:buFont typeface="Wingdings" panose="05000000000000000000" pitchFamily="2" charset="2"/>
                        <a:buNone/>
                      </a:pPr>
                      <a:r>
                        <a:rPr lang="en-US" altLang="ko-KR" sz="1000" b="1" dirty="0">
                          <a:solidFill>
                            <a:schemeClr val="accent1"/>
                          </a:solidFill>
                        </a:rPr>
                        <a:t>Symantec</a:t>
                      </a:r>
                      <a:r>
                        <a:rPr lang="ko-KR" altLang="en-US" sz="1000" b="1">
                          <a:solidFill>
                            <a:schemeClr val="accent1"/>
                          </a:solidFill>
                        </a:rPr>
                        <a:t>에서 </a:t>
                      </a:r>
                      <a:r>
                        <a:rPr lang="en-US" altLang="ko-KR" sz="1000" b="1" dirty="0">
                          <a:solidFill>
                            <a:schemeClr val="accent1"/>
                          </a:solidFill>
                        </a:rPr>
                        <a:t>VERITAS </a:t>
                      </a:r>
                      <a:r>
                        <a:rPr lang="ko-KR" altLang="en-US" sz="1000" b="1">
                          <a:solidFill>
                            <a:schemeClr val="accent1"/>
                          </a:solidFill>
                        </a:rPr>
                        <a:t>인수</a:t>
                      </a:r>
                      <a:r>
                        <a:rPr lang="ko-KR" altLang="en-US" sz="1000" b="1" baseline="0">
                          <a:solidFill>
                            <a:schemeClr val="accent1"/>
                          </a:solidFill>
                        </a:rPr>
                        <a:t> </a:t>
                      </a:r>
                      <a:r>
                        <a:rPr lang="ko-KR" altLang="en-US" sz="1000" b="1" baseline="0" dirty="0">
                          <a:solidFill>
                            <a:schemeClr val="accent1"/>
                          </a:solidFill>
                        </a:rPr>
                        <a:t>합병</a:t>
                      </a:r>
                      <a:endParaRPr lang="ko-KR" altLang="en-US" sz="1000" b="1" dirty="0">
                        <a:solidFill>
                          <a:schemeClr val="accent1"/>
                        </a:solidFill>
                      </a:endParaRPr>
                    </a:p>
                  </a:txBody>
                  <a:tcPr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217793">
                <a:tc>
                  <a:txBody>
                    <a:bodyPr/>
                    <a:lstStyle/>
                    <a:p>
                      <a:pPr algn="ctr" latinLnBrk="1"/>
                      <a:r>
                        <a:rPr lang="en-US" altLang="ko-KR" sz="900" dirty="0"/>
                        <a:t>2003</a:t>
                      </a:r>
                      <a:endParaRPr lang="ko-KR" altLang="en-US" sz="900" dirty="0"/>
                    </a:p>
                  </a:txBody>
                  <a:tcPr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latinLnBrk="1">
                        <a:buFont typeface="Wingdings" panose="05000000000000000000" pitchFamily="2" charset="2"/>
                        <a:buNone/>
                      </a:pPr>
                      <a:r>
                        <a:rPr lang="en-US" altLang="ko-KR" sz="900" b="1" dirty="0"/>
                        <a:t>Backup Exec 9.x </a:t>
                      </a:r>
                      <a:r>
                        <a:rPr lang="ko-KR" altLang="en-US" sz="900" b="1" dirty="0"/>
                        <a:t>출시</a:t>
                      </a:r>
                      <a:endParaRPr lang="en-US" altLang="ko-KR" sz="900" b="1" dirty="0"/>
                    </a:p>
                    <a:p>
                      <a:pPr marL="177800" marR="0" lvl="0" indent="-88900" algn="l" defTabSz="914187" rtl="0" eaLnBrk="1" fontAlgn="auto" latinLnBrk="1" hangingPunct="1">
                        <a:lnSpc>
                          <a:spcPct val="100000"/>
                        </a:lnSpc>
                        <a:spcBef>
                          <a:spcPts val="0"/>
                        </a:spcBef>
                        <a:spcAft>
                          <a:spcPts val="0"/>
                        </a:spcAft>
                        <a:buClrTx/>
                        <a:buSzTx/>
                        <a:buFont typeface="Wingdings" panose="05000000000000000000" pitchFamily="2" charset="2"/>
                        <a:buChar char="§"/>
                        <a:tabLst/>
                        <a:defRPr/>
                      </a:pPr>
                      <a:r>
                        <a:rPr lang="en-US" altLang="ko-KR" sz="800" baseline="0" dirty="0">
                          <a:solidFill>
                            <a:schemeClr val="tx1"/>
                          </a:solidFill>
                        </a:rPr>
                        <a:t>Windows 2003 </a:t>
                      </a:r>
                      <a:r>
                        <a:rPr lang="ko-KR" altLang="en-US" sz="800" baseline="0" dirty="0">
                          <a:solidFill>
                            <a:schemeClr val="tx1"/>
                          </a:solidFill>
                        </a:rPr>
                        <a:t>주요</a:t>
                      </a:r>
                      <a:r>
                        <a:rPr lang="en-US" altLang="ko-KR" sz="800" baseline="0" dirty="0">
                          <a:solidFill>
                            <a:schemeClr val="tx1"/>
                          </a:solidFill>
                        </a:rPr>
                        <a:t> </a:t>
                      </a:r>
                      <a:r>
                        <a:rPr lang="ko-KR" altLang="en-US" sz="800" baseline="0" dirty="0">
                          <a:solidFill>
                            <a:schemeClr val="tx1"/>
                          </a:solidFill>
                        </a:rPr>
                        <a:t>구성요소 공동 개발</a:t>
                      </a:r>
                      <a:r>
                        <a:rPr lang="en-US" altLang="ko-KR" sz="800" baseline="0" dirty="0">
                          <a:solidFill>
                            <a:schemeClr val="tx1"/>
                          </a:solidFill>
                        </a:rPr>
                        <a:t>(</a:t>
                      </a:r>
                      <a:r>
                        <a:rPr lang="en-US" altLang="ko-KR" sz="800" b="1" baseline="0" dirty="0">
                          <a:solidFill>
                            <a:schemeClr val="accent1"/>
                          </a:solidFill>
                        </a:rPr>
                        <a:t>Windows NT Backup</a:t>
                      </a:r>
                      <a:r>
                        <a:rPr lang="en-US" altLang="ko-KR" sz="800" baseline="0" dirty="0">
                          <a:solidFill>
                            <a:schemeClr val="tx1"/>
                          </a:solidFill>
                        </a:rPr>
                        <a:t>)</a:t>
                      </a:r>
                      <a:endParaRPr lang="ko-KR" altLang="en-US" sz="800" dirty="0">
                        <a:solidFill>
                          <a:schemeClr val="tx1"/>
                        </a:solidFill>
                      </a:endParaRPr>
                    </a:p>
                  </a:txBody>
                  <a:tcPr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330276">
                <a:tc>
                  <a:txBody>
                    <a:bodyPr/>
                    <a:lstStyle/>
                    <a:p>
                      <a:pPr algn="ctr" latinLnBrk="1"/>
                      <a:r>
                        <a:rPr lang="en-US" altLang="ko-KR" sz="900" dirty="0"/>
                        <a:t>2000</a:t>
                      </a:r>
                      <a:endParaRPr lang="ko-KR" altLang="en-US" sz="900" dirty="0"/>
                    </a:p>
                  </a:txBody>
                  <a:tcPr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latinLnBrk="1">
                        <a:buFont typeface="Wingdings" panose="05000000000000000000" pitchFamily="2" charset="2"/>
                        <a:buNone/>
                      </a:pPr>
                      <a:r>
                        <a:rPr lang="en-US" altLang="ko-KR" sz="900" b="1" dirty="0">
                          <a:solidFill>
                            <a:schemeClr val="tx1"/>
                          </a:solidFill>
                        </a:rPr>
                        <a:t>VERITAS</a:t>
                      </a:r>
                      <a:r>
                        <a:rPr lang="ko-KR" altLang="en-US" sz="900" b="1">
                          <a:solidFill>
                            <a:schemeClr val="tx1"/>
                          </a:solidFill>
                        </a:rPr>
                        <a:t>에서 제품 인수</a:t>
                      </a:r>
                      <a:endParaRPr kumimoji="0" lang="en-US" altLang="ko-KR" sz="900" b="1" i="0" u="none" strike="noStrike" kern="1200" cap="none" spc="0" normalizeH="0" baseline="0" noProof="0" dirty="0">
                        <a:ln>
                          <a:noFill/>
                        </a:ln>
                        <a:solidFill>
                          <a:prstClr val="black"/>
                        </a:solidFill>
                        <a:effectLst/>
                        <a:uLnTx/>
                        <a:uFillTx/>
                        <a:latin typeface="+mn-lt"/>
                        <a:ea typeface="+mn-ea"/>
                        <a:cs typeface="+mn-cs"/>
                      </a:endParaRPr>
                    </a:p>
                    <a:p>
                      <a:pPr marL="177800" marR="0" lvl="0" indent="-88900" algn="l" defTabSz="914187" rtl="0" eaLnBrk="1" fontAlgn="auto" latinLnBrk="1" hangingPunct="1">
                        <a:lnSpc>
                          <a:spcPct val="100000"/>
                        </a:lnSpc>
                        <a:spcBef>
                          <a:spcPts val="0"/>
                        </a:spcBef>
                        <a:spcAft>
                          <a:spcPts val="0"/>
                        </a:spcAft>
                        <a:buClrTx/>
                        <a:buSzTx/>
                        <a:buFont typeface="Wingdings" panose="05000000000000000000" pitchFamily="2" charset="2"/>
                        <a:buChar char="§"/>
                        <a:tabLst/>
                        <a:defRPr/>
                      </a:pPr>
                      <a:r>
                        <a:rPr lang="en-US" altLang="ko-KR" sz="900" dirty="0">
                          <a:solidFill>
                            <a:schemeClr val="tx1"/>
                          </a:solidFill>
                        </a:rPr>
                        <a:t>Windows</a:t>
                      </a:r>
                      <a:r>
                        <a:rPr lang="ko-KR" altLang="en-US" sz="900" dirty="0">
                          <a:solidFill>
                            <a:schemeClr val="tx1"/>
                          </a:solidFill>
                        </a:rPr>
                        <a:t> </a:t>
                      </a:r>
                      <a:r>
                        <a:rPr lang="en-US" altLang="ko-KR" sz="900" dirty="0">
                          <a:solidFill>
                            <a:schemeClr val="tx1"/>
                          </a:solidFill>
                        </a:rPr>
                        <a:t>2000 </a:t>
                      </a:r>
                      <a:r>
                        <a:rPr lang="ko-KR" altLang="en-US" sz="900" dirty="0">
                          <a:solidFill>
                            <a:schemeClr val="tx1"/>
                          </a:solidFill>
                        </a:rPr>
                        <a:t>최초 인증</a:t>
                      </a:r>
                      <a:endParaRPr lang="en-US" altLang="ko-KR" sz="900" dirty="0">
                        <a:solidFill>
                          <a:schemeClr val="tx1"/>
                        </a:solidFill>
                      </a:endParaRPr>
                    </a:p>
                    <a:p>
                      <a:pPr marL="177800" marR="0" lvl="0" indent="-88900" algn="l" defTabSz="914187" rtl="0" eaLnBrk="1" fontAlgn="auto" latinLnBrk="1" hangingPunct="1">
                        <a:lnSpc>
                          <a:spcPct val="100000"/>
                        </a:lnSpc>
                        <a:spcBef>
                          <a:spcPts val="0"/>
                        </a:spcBef>
                        <a:spcAft>
                          <a:spcPts val="0"/>
                        </a:spcAft>
                        <a:buClrTx/>
                        <a:buSzTx/>
                        <a:buFont typeface="Wingdings" panose="05000000000000000000" pitchFamily="2" charset="2"/>
                        <a:buChar char="§"/>
                        <a:tabLst/>
                        <a:defRPr/>
                      </a:pPr>
                      <a:r>
                        <a:rPr lang="en-US" altLang="ko-KR" sz="900" baseline="0" dirty="0">
                          <a:solidFill>
                            <a:schemeClr val="tx1"/>
                          </a:solidFill>
                        </a:rPr>
                        <a:t>Exchange, SQL, SPS </a:t>
                      </a:r>
                      <a:r>
                        <a:rPr lang="ko-KR" altLang="en-US" sz="900" baseline="0" dirty="0">
                          <a:solidFill>
                            <a:schemeClr val="tx1"/>
                          </a:solidFill>
                        </a:rPr>
                        <a:t>최초 지원</a:t>
                      </a:r>
                      <a:endParaRPr lang="en-US" altLang="ko-KR" sz="900" baseline="0" dirty="0">
                        <a:solidFill>
                          <a:schemeClr val="tx1"/>
                        </a:solidFill>
                      </a:endParaRPr>
                    </a:p>
                  </a:txBody>
                  <a:tcPr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r h="127806">
                <a:tc>
                  <a:txBody>
                    <a:bodyPr/>
                    <a:lstStyle/>
                    <a:p>
                      <a:pPr algn="ctr" latinLnBrk="1"/>
                      <a:r>
                        <a:rPr lang="en-US" altLang="ko-KR" sz="900" dirty="0"/>
                        <a:t>1996</a:t>
                      </a:r>
                      <a:endParaRPr lang="ko-KR" altLang="en-US" sz="900" dirty="0"/>
                    </a:p>
                  </a:txBody>
                  <a:tcPr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latinLnBrk="1">
                        <a:buFont typeface="Wingdings" panose="05000000000000000000" pitchFamily="2" charset="2"/>
                        <a:buNone/>
                      </a:pPr>
                      <a:r>
                        <a:rPr lang="en-US" altLang="ko-KR" sz="900" dirty="0">
                          <a:solidFill>
                            <a:schemeClr val="tx1"/>
                          </a:solidFill>
                        </a:rPr>
                        <a:t>Seagate</a:t>
                      </a:r>
                      <a:r>
                        <a:rPr lang="ko-KR" altLang="en-US" sz="900" dirty="0">
                          <a:solidFill>
                            <a:schemeClr val="tx1"/>
                          </a:solidFill>
                        </a:rPr>
                        <a:t>에서 인수 </a:t>
                      </a:r>
                      <a:r>
                        <a:rPr lang="en-US" altLang="ko-KR" sz="900" dirty="0">
                          <a:solidFill>
                            <a:schemeClr val="tx1"/>
                          </a:solidFill>
                        </a:rPr>
                        <a:t>– </a:t>
                      </a:r>
                      <a:r>
                        <a:rPr lang="en-US" altLang="ko-KR" sz="900" i="0" dirty="0">
                          <a:solidFill>
                            <a:schemeClr val="tx1"/>
                          </a:solidFill>
                        </a:rPr>
                        <a:t>Windows </a:t>
                      </a:r>
                      <a:r>
                        <a:rPr lang="ko-KR" altLang="en-US" sz="900" i="0" dirty="0">
                          <a:solidFill>
                            <a:schemeClr val="tx1"/>
                          </a:solidFill>
                        </a:rPr>
                        <a:t>환경에서</a:t>
                      </a:r>
                      <a:r>
                        <a:rPr lang="ko-KR" altLang="en-US" sz="900" i="0" baseline="0" dirty="0">
                          <a:solidFill>
                            <a:schemeClr val="tx1"/>
                          </a:solidFill>
                        </a:rPr>
                        <a:t> 최초로 </a:t>
                      </a:r>
                      <a:r>
                        <a:rPr lang="en-US" altLang="ko-KR" sz="900" i="0" baseline="0" dirty="0">
                          <a:solidFill>
                            <a:schemeClr val="tx1"/>
                          </a:solidFill>
                        </a:rPr>
                        <a:t>DR &amp; SAN </a:t>
                      </a:r>
                      <a:r>
                        <a:rPr lang="ko-KR" altLang="en-US" sz="900" i="0" baseline="0" dirty="0">
                          <a:solidFill>
                            <a:schemeClr val="tx1"/>
                          </a:solidFill>
                        </a:rPr>
                        <a:t>지원</a:t>
                      </a:r>
                      <a:endParaRPr lang="ko-KR" altLang="en-US" sz="900" i="0" dirty="0">
                        <a:solidFill>
                          <a:schemeClr val="tx1"/>
                        </a:solidFill>
                      </a:endParaRPr>
                    </a:p>
                  </a:txBody>
                  <a:tcPr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0"/>
                  </a:ext>
                </a:extLst>
              </a:tr>
              <a:tr h="127806">
                <a:tc>
                  <a:txBody>
                    <a:bodyPr/>
                    <a:lstStyle/>
                    <a:p>
                      <a:pPr algn="ctr" latinLnBrk="1"/>
                      <a:r>
                        <a:rPr lang="en-US" altLang="ko-KR" sz="900" dirty="0"/>
                        <a:t>1990</a:t>
                      </a:r>
                      <a:endParaRPr lang="ko-KR" altLang="en-US" sz="900" dirty="0"/>
                    </a:p>
                  </a:txBody>
                  <a:tcPr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latinLnBrk="1">
                        <a:buFont typeface="Wingdings" panose="05000000000000000000" pitchFamily="2" charset="2"/>
                        <a:buNone/>
                      </a:pPr>
                      <a:r>
                        <a:rPr lang="en-US" altLang="ko-KR" sz="900" dirty="0">
                          <a:solidFill>
                            <a:schemeClr val="tx1"/>
                          </a:solidFill>
                        </a:rPr>
                        <a:t>Conner Peripherals</a:t>
                      </a:r>
                      <a:r>
                        <a:rPr lang="ko-KR" altLang="en-US" sz="900" dirty="0">
                          <a:solidFill>
                            <a:schemeClr val="tx1"/>
                          </a:solidFill>
                        </a:rPr>
                        <a:t>에서 인수 </a:t>
                      </a:r>
                      <a:r>
                        <a:rPr lang="en-US" altLang="ko-KR" sz="900" dirty="0">
                          <a:solidFill>
                            <a:schemeClr val="tx1"/>
                          </a:solidFill>
                        </a:rPr>
                        <a:t>– </a:t>
                      </a:r>
                      <a:r>
                        <a:rPr lang="en-US" altLang="ko-KR" sz="900" i="0" dirty="0">
                          <a:solidFill>
                            <a:schemeClr val="tx1"/>
                          </a:solidFill>
                        </a:rPr>
                        <a:t>Windows NT </a:t>
                      </a:r>
                      <a:r>
                        <a:rPr lang="ko-KR" altLang="en-US" sz="900" i="0" dirty="0">
                          <a:solidFill>
                            <a:schemeClr val="tx1"/>
                          </a:solidFill>
                        </a:rPr>
                        <a:t>최초 지원</a:t>
                      </a:r>
                    </a:p>
                  </a:txBody>
                  <a:tcPr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1"/>
                  </a:ext>
                </a:extLst>
              </a:tr>
              <a:tr h="127806">
                <a:tc>
                  <a:txBody>
                    <a:bodyPr/>
                    <a:lstStyle/>
                    <a:p>
                      <a:pPr algn="ctr" latinLnBrk="1"/>
                      <a:r>
                        <a:rPr lang="en-US" altLang="ko-KR" sz="900" dirty="0"/>
                        <a:t>1989</a:t>
                      </a:r>
                      <a:endParaRPr lang="ko-KR" altLang="en-US" sz="900" dirty="0"/>
                    </a:p>
                  </a:txBody>
                  <a:tcPr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latinLnBrk="1">
                        <a:buFont typeface="Wingdings" panose="05000000000000000000" pitchFamily="2" charset="2"/>
                        <a:buNone/>
                      </a:pPr>
                      <a:r>
                        <a:rPr lang="en-US" altLang="ko-KR" sz="900" dirty="0">
                          <a:solidFill>
                            <a:schemeClr val="tx1"/>
                          </a:solidFill>
                        </a:rPr>
                        <a:t>Archive Corporation</a:t>
                      </a:r>
                      <a:r>
                        <a:rPr lang="ko-KR" altLang="en-US" sz="900" dirty="0">
                          <a:solidFill>
                            <a:schemeClr val="tx1"/>
                          </a:solidFill>
                        </a:rPr>
                        <a:t>에서 인수</a:t>
                      </a:r>
                    </a:p>
                  </a:txBody>
                  <a:tcPr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2"/>
                  </a:ext>
                </a:extLst>
              </a:tr>
              <a:tr h="127806">
                <a:tc>
                  <a:txBody>
                    <a:bodyPr/>
                    <a:lstStyle/>
                    <a:p>
                      <a:pPr algn="ctr" latinLnBrk="1"/>
                      <a:r>
                        <a:rPr lang="en-US" altLang="ko-KR" sz="900" dirty="0"/>
                        <a:t>1982</a:t>
                      </a:r>
                      <a:endParaRPr lang="ko-KR" altLang="en-US" sz="900" dirty="0"/>
                    </a:p>
                  </a:txBody>
                  <a:tcPr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latinLnBrk="1">
                        <a:buFont typeface="Wingdings" panose="05000000000000000000" pitchFamily="2" charset="2"/>
                        <a:buNone/>
                      </a:pPr>
                      <a:r>
                        <a:rPr lang="en-US" altLang="ko-KR" sz="900" dirty="0">
                          <a:solidFill>
                            <a:schemeClr val="tx1"/>
                          </a:solidFill>
                        </a:rPr>
                        <a:t>Maynard Electronics</a:t>
                      </a:r>
                      <a:r>
                        <a:rPr lang="ko-KR" altLang="en-US" sz="900" dirty="0">
                          <a:solidFill>
                            <a:schemeClr val="tx1"/>
                          </a:solidFill>
                        </a:rPr>
                        <a:t>에서 “</a:t>
                      </a:r>
                      <a:r>
                        <a:rPr lang="en-US" altLang="ko-KR" sz="900" dirty="0" err="1">
                          <a:solidFill>
                            <a:schemeClr val="tx1"/>
                          </a:solidFill>
                        </a:rPr>
                        <a:t>MaynStream</a:t>
                      </a:r>
                      <a:r>
                        <a:rPr lang="en-US" altLang="ko-KR" sz="900" dirty="0">
                          <a:solidFill>
                            <a:schemeClr val="tx1"/>
                          </a:solidFill>
                        </a:rPr>
                        <a:t>”</a:t>
                      </a:r>
                      <a:r>
                        <a:rPr lang="ko-KR" altLang="en-US" sz="900" dirty="0">
                          <a:solidFill>
                            <a:schemeClr val="tx1"/>
                          </a:solidFill>
                        </a:rPr>
                        <a:t>으로 개발</a:t>
                      </a:r>
                    </a:p>
                  </a:txBody>
                  <a:tcPr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3"/>
                  </a:ext>
                </a:extLst>
              </a:tr>
            </a:tbl>
          </a:graphicData>
        </a:graphic>
      </p:graphicFrame>
      <p:grpSp>
        <p:nvGrpSpPr>
          <p:cNvPr id="30" name="Group 11"/>
          <p:cNvGrpSpPr/>
          <p:nvPr/>
        </p:nvGrpSpPr>
        <p:grpSpPr>
          <a:xfrm>
            <a:off x="5162272" y="2072884"/>
            <a:ext cx="4267395" cy="2295832"/>
            <a:chOff x="380999" y="1447800"/>
            <a:chExt cx="8356601" cy="4495800"/>
          </a:xfrm>
        </p:grpSpPr>
        <p:sp>
          <p:nvSpPr>
            <p:cNvPr id="31" name="Round Same Side Corner Rectangle 63"/>
            <p:cNvSpPr/>
            <p:nvPr/>
          </p:nvSpPr>
          <p:spPr bwMode="auto">
            <a:xfrm>
              <a:off x="381000" y="1625600"/>
              <a:ext cx="2683934" cy="3403601"/>
            </a:xfrm>
            <a:prstGeom prst="round2SameRect">
              <a:avLst>
                <a:gd name="adj1" fmla="val 0"/>
                <a:gd name="adj2" fmla="val 0"/>
              </a:avLst>
            </a:prstGeom>
            <a:solidFill>
              <a:schemeClr val="bg1"/>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nSpc>
                  <a:spcPct val="90000"/>
                </a:lnSpc>
                <a:spcBef>
                  <a:spcPts val="0"/>
                </a:spcBef>
                <a:spcAft>
                  <a:spcPts val="800"/>
                </a:spcAft>
              </a:pPr>
              <a:endParaRPr lang="en-IE" sz="2000" b="1" dirty="0">
                <a:solidFill>
                  <a:srgbClr val="FFFFFF"/>
                </a:solidFill>
                <a:latin typeface="Calibri" pitchFamily="34" charset="0"/>
              </a:endParaRPr>
            </a:p>
          </p:txBody>
        </p:sp>
        <p:sp>
          <p:nvSpPr>
            <p:cNvPr id="32" name="Round Same Side Corner Rectangle 64"/>
            <p:cNvSpPr/>
            <p:nvPr/>
          </p:nvSpPr>
          <p:spPr bwMode="auto">
            <a:xfrm>
              <a:off x="3225799" y="1913467"/>
              <a:ext cx="2700867" cy="3115734"/>
            </a:xfrm>
            <a:prstGeom prst="round2SameRect">
              <a:avLst>
                <a:gd name="adj1" fmla="val 0"/>
                <a:gd name="adj2" fmla="val 0"/>
              </a:avLst>
            </a:prstGeom>
            <a:solidFill>
              <a:schemeClr val="bg1"/>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nSpc>
                  <a:spcPct val="90000"/>
                </a:lnSpc>
                <a:spcBef>
                  <a:spcPts val="0"/>
                </a:spcBef>
                <a:spcAft>
                  <a:spcPts val="800"/>
                </a:spcAft>
              </a:pPr>
              <a:endParaRPr lang="en-IE" sz="2000" b="1" dirty="0">
                <a:solidFill>
                  <a:srgbClr val="FFFFFF"/>
                </a:solidFill>
                <a:latin typeface="Calibri" pitchFamily="34" charset="0"/>
              </a:endParaRPr>
            </a:p>
          </p:txBody>
        </p:sp>
        <p:sp>
          <p:nvSpPr>
            <p:cNvPr id="33" name="Round Same Side Corner Rectangle 65"/>
            <p:cNvSpPr/>
            <p:nvPr/>
          </p:nvSpPr>
          <p:spPr bwMode="auto">
            <a:xfrm>
              <a:off x="6028268" y="1981200"/>
              <a:ext cx="2692400" cy="3048001"/>
            </a:xfrm>
            <a:prstGeom prst="round2SameRect">
              <a:avLst>
                <a:gd name="adj1" fmla="val 0"/>
                <a:gd name="adj2" fmla="val 0"/>
              </a:avLst>
            </a:prstGeom>
            <a:solidFill>
              <a:schemeClr val="bg1"/>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nSpc>
                  <a:spcPct val="90000"/>
                </a:lnSpc>
                <a:spcBef>
                  <a:spcPts val="0"/>
                </a:spcBef>
                <a:spcAft>
                  <a:spcPts val="800"/>
                </a:spcAft>
              </a:pPr>
              <a:endParaRPr lang="en-IE" sz="2000" b="1" dirty="0">
                <a:solidFill>
                  <a:srgbClr val="FFFFFF"/>
                </a:solidFill>
                <a:latin typeface="Calibri" pitchFamily="34" charset="0"/>
              </a:endParaRPr>
            </a:p>
          </p:txBody>
        </p:sp>
        <p:sp>
          <p:nvSpPr>
            <p:cNvPr id="34" name="Rounded Rectangle 66"/>
            <p:cNvSpPr/>
            <p:nvPr/>
          </p:nvSpPr>
          <p:spPr bwMode="auto">
            <a:xfrm>
              <a:off x="380999" y="4944533"/>
              <a:ext cx="2700868" cy="999067"/>
            </a:xfrm>
            <a:prstGeom prst="roundRect">
              <a:avLst>
                <a:gd name="adj" fmla="val 6905"/>
              </a:avLst>
            </a:prstGeom>
            <a:solidFill>
              <a:schemeClr val="bg1">
                <a:lumMod val="7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2000" b="1" dirty="0">
                <a:solidFill>
                  <a:prstClr val="black">
                    <a:lumMod val="85000"/>
                    <a:lumOff val="15000"/>
                  </a:prstClr>
                </a:solidFill>
                <a:latin typeface="Calibri"/>
              </a:endParaRPr>
            </a:p>
          </p:txBody>
        </p:sp>
        <p:sp>
          <p:nvSpPr>
            <p:cNvPr id="35" name="Rounded Rectangle 67"/>
            <p:cNvSpPr/>
            <p:nvPr/>
          </p:nvSpPr>
          <p:spPr bwMode="auto">
            <a:xfrm>
              <a:off x="3217332" y="4944533"/>
              <a:ext cx="2700868" cy="999067"/>
            </a:xfrm>
            <a:prstGeom prst="roundRect">
              <a:avLst>
                <a:gd name="adj" fmla="val 6905"/>
              </a:avLst>
            </a:prstGeom>
            <a:solidFill>
              <a:schemeClr val="bg1">
                <a:lumMod val="7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2000" b="1" dirty="0">
                <a:solidFill>
                  <a:prstClr val="black">
                    <a:lumMod val="85000"/>
                    <a:lumOff val="15000"/>
                  </a:prstClr>
                </a:solidFill>
                <a:latin typeface="Calibri"/>
              </a:endParaRPr>
            </a:p>
          </p:txBody>
        </p:sp>
        <p:sp>
          <p:nvSpPr>
            <p:cNvPr id="36" name="Rounded Rectangle 68"/>
            <p:cNvSpPr/>
            <p:nvPr/>
          </p:nvSpPr>
          <p:spPr bwMode="auto">
            <a:xfrm>
              <a:off x="6036732" y="4944533"/>
              <a:ext cx="2700868" cy="999067"/>
            </a:xfrm>
            <a:prstGeom prst="roundRect">
              <a:avLst>
                <a:gd name="adj" fmla="val 6905"/>
              </a:avLst>
            </a:prstGeom>
            <a:solidFill>
              <a:schemeClr val="bg1">
                <a:lumMod val="7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2000" b="1" dirty="0">
                <a:solidFill>
                  <a:prstClr val="black">
                    <a:lumMod val="85000"/>
                    <a:lumOff val="15000"/>
                  </a:prstClr>
                </a:solidFill>
                <a:latin typeface="Calibri"/>
              </a:endParaRPr>
            </a:p>
          </p:txBody>
        </p:sp>
        <p:pic>
          <p:nvPicPr>
            <p:cNvPr id="37" name="Picture 4" descr="http://t0.gstatic.com/images?q=tbn:ANd9GcS_neG_303Lzfzo8VgM6nUCqHCfCB5yJcKFWl8uexIzXOwP8Cpz">
              <a:hlinkClick r:id="rId2"/>
            </p:cNvPr>
            <p:cNvPicPr>
              <a:picLocks noChangeAspect="1" noChangeArrowheads="1"/>
            </p:cNvPicPr>
            <p:nvPr/>
          </p:nvPicPr>
          <p:blipFill>
            <a:blip r:embed="rId3" cstate="email">
              <a:clrChange>
                <a:clrFrom>
                  <a:srgbClr val="FFFFFF"/>
                </a:clrFrom>
                <a:clrTo>
                  <a:srgbClr val="FFFFFF">
                    <a:alpha val="0"/>
                  </a:srgbClr>
                </a:clrTo>
              </a:clrChange>
            </a:blip>
            <a:srcRect/>
            <a:stretch>
              <a:fillRect/>
            </a:stretch>
          </p:blipFill>
          <p:spPr bwMode="auto">
            <a:xfrm>
              <a:off x="606402" y="2326439"/>
              <a:ext cx="543944" cy="680398"/>
            </a:xfrm>
            <a:prstGeom prst="rect">
              <a:avLst/>
            </a:prstGeom>
            <a:solidFill>
              <a:schemeClr val="bg1"/>
            </a:solidFill>
          </p:spPr>
        </p:pic>
        <p:pic>
          <p:nvPicPr>
            <p:cNvPr id="38" name="Picture 70" descr="AmericanEquipment.gif">
              <a:hlinkClick r:id="rId4"/>
            </p:cNvPr>
            <p:cNvPicPr>
              <a:picLocks noChangeAspect="1"/>
            </p:cNvPicPr>
            <p:nvPr/>
          </p:nvPicPr>
          <p:blipFill>
            <a:blip r:embed="rId5" cstate="email"/>
            <a:stretch>
              <a:fillRect/>
            </a:stretch>
          </p:blipFill>
          <p:spPr>
            <a:xfrm>
              <a:off x="616875" y="3657602"/>
              <a:ext cx="830924" cy="261937"/>
            </a:xfrm>
            <a:prstGeom prst="rect">
              <a:avLst/>
            </a:prstGeom>
            <a:solidFill>
              <a:schemeClr val="bg1"/>
            </a:solidFill>
          </p:spPr>
        </p:pic>
        <p:pic>
          <p:nvPicPr>
            <p:cNvPr id="39" name="Picture 71" descr="cambridge luxury logo.jpg">
              <a:hlinkClick r:id="rId6"/>
            </p:cNvPr>
            <p:cNvPicPr>
              <a:picLocks noChangeAspect="1"/>
            </p:cNvPicPr>
            <p:nvPr/>
          </p:nvPicPr>
          <p:blipFill>
            <a:blip r:embed="rId7" cstate="email"/>
            <a:stretch>
              <a:fillRect/>
            </a:stretch>
          </p:blipFill>
          <p:spPr>
            <a:xfrm>
              <a:off x="1956595" y="3509351"/>
              <a:ext cx="1057539" cy="222250"/>
            </a:xfrm>
            <a:prstGeom prst="rect">
              <a:avLst/>
            </a:prstGeom>
            <a:solidFill>
              <a:schemeClr val="bg1"/>
            </a:solidFill>
          </p:spPr>
        </p:pic>
        <p:pic>
          <p:nvPicPr>
            <p:cNvPr id="40" name="Picture 72" descr="b-designandsource-logo.jpg">
              <a:hlinkClick r:id="rId8"/>
            </p:cNvPr>
            <p:cNvPicPr>
              <a:picLocks noChangeAspect="1"/>
            </p:cNvPicPr>
            <p:nvPr/>
          </p:nvPicPr>
          <p:blipFill>
            <a:blip r:embed="rId9" cstate="email"/>
            <a:stretch>
              <a:fillRect/>
            </a:stretch>
          </p:blipFill>
          <p:spPr>
            <a:xfrm>
              <a:off x="1930312" y="2421468"/>
              <a:ext cx="956821" cy="289560"/>
            </a:xfrm>
            <a:prstGeom prst="rect">
              <a:avLst/>
            </a:prstGeom>
            <a:solidFill>
              <a:schemeClr val="bg1"/>
            </a:solidFill>
          </p:spPr>
        </p:pic>
        <p:pic>
          <p:nvPicPr>
            <p:cNvPr id="41" name="Picture 73" descr="b-erhardt-logo.gif"/>
            <p:cNvPicPr>
              <a:picLocks noChangeAspect="1"/>
            </p:cNvPicPr>
            <p:nvPr/>
          </p:nvPicPr>
          <p:blipFill>
            <a:blip r:embed="rId10" cstate="email"/>
            <a:stretch>
              <a:fillRect/>
            </a:stretch>
          </p:blipFill>
          <p:spPr>
            <a:xfrm>
              <a:off x="984969" y="4084726"/>
              <a:ext cx="424904" cy="428625"/>
            </a:xfrm>
            <a:prstGeom prst="rect">
              <a:avLst/>
            </a:prstGeom>
            <a:solidFill>
              <a:schemeClr val="bg1"/>
            </a:solidFill>
          </p:spPr>
        </p:pic>
        <p:pic>
          <p:nvPicPr>
            <p:cNvPr id="42" name="Picture 74" descr="fourthwall logo.jpg">
              <a:hlinkClick r:id="rId11"/>
            </p:cNvPr>
            <p:cNvPicPr>
              <a:picLocks noChangeAspect="1"/>
            </p:cNvPicPr>
            <p:nvPr/>
          </p:nvPicPr>
          <p:blipFill>
            <a:blip r:embed="rId12" cstate="email"/>
            <a:stretch>
              <a:fillRect/>
            </a:stretch>
          </p:blipFill>
          <p:spPr>
            <a:xfrm>
              <a:off x="2354164" y="4072973"/>
              <a:ext cx="584148" cy="400050"/>
            </a:xfrm>
            <a:prstGeom prst="rect">
              <a:avLst/>
            </a:prstGeom>
            <a:solidFill>
              <a:schemeClr val="bg1"/>
            </a:solidFill>
          </p:spPr>
        </p:pic>
        <p:pic>
          <p:nvPicPr>
            <p:cNvPr id="43" name="Picture 75" descr="Hall Booth Smith.bmp">
              <a:hlinkClick r:id="rId13"/>
            </p:cNvPr>
            <p:cNvPicPr>
              <a:picLocks noChangeAspect="1"/>
            </p:cNvPicPr>
            <p:nvPr/>
          </p:nvPicPr>
          <p:blipFill>
            <a:blip r:embed="rId14" cstate="email"/>
            <a:stretch>
              <a:fillRect/>
            </a:stretch>
          </p:blipFill>
          <p:spPr>
            <a:xfrm>
              <a:off x="533971" y="4611555"/>
              <a:ext cx="1133078" cy="296333"/>
            </a:xfrm>
            <a:prstGeom prst="rect">
              <a:avLst/>
            </a:prstGeom>
            <a:solidFill>
              <a:schemeClr val="bg1"/>
            </a:solidFill>
          </p:spPr>
        </p:pic>
        <p:pic>
          <p:nvPicPr>
            <p:cNvPr id="44" name="Picture 76" descr="Iceberg Logo.jpg">
              <a:hlinkClick r:id="rId15"/>
            </p:cNvPr>
            <p:cNvPicPr>
              <a:picLocks noChangeAspect="1"/>
            </p:cNvPicPr>
            <p:nvPr/>
          </p:nvPicPr>
          <p:blipFill>
            <a:blip r:embed="rId16" cstate="email"/>
            <a:stretch>
              <a:fillRect/>
            </a:stretch>
          </p:blipFill>
          <p:spPr>
            <a:xfrm>
              <a:off x="1993269" y="4555069"/>
              <a:ext cx="685548" cy="352425"/>
            </a:xfrm>
            <a:prstGeom prst="rect">
              <a:avLst/>
            </a:prstGeom>
            <a:solidFill>
              <a:schemeClr val="bg1"/>
            </a:solidFill>
          </p:spPr>
        </p:pic>
        <p:pic>
          <p:nvPicPr>
            <p:cNvPr id="45" name="Picture 77" descr="ICC Logo.jpg">
              <a:hlinkClick r:id="rId17"/>
            </p:cNvPr>
            <p:cNvPicPr>
              <a:picLocks noChangeAspect="1"/>
            </p:cNvPicPr>
            <p:nvPr/>
          </p:nvPicPr>
          <p:blipFill>
            <a:blip r:embed="rId18" cstate="email"/>
            <a:stretch>
              <a:fillRect/>
            </a:stretch>
          </p:blipFill>
          <p:spPr>
            <a:xfrm>
              <a:off x="1638035" y="4084640"/>
              <a:ext cx="453231" cy="461962"/>
            </a:xfrm>
            <a:prstGeom prst="rect">
              <a:avLst/>
            </a:prstGeom>
            <a:solidFill>
              <a:schemeClr val="bg1"/>
            </a:solidFill>
          </p:spPr>
        </p:pic>
        <p:pic>
          <p:nvPicPr>
            <p:cNvPr id="46" name="Picture 78" descr="McCalls.bmp">
              <a:hlinkClick r:id="rId19"/>
            </p:cNvPr>
            <p:cNvPicPr>
              <a:picLocks noChangeAspect="1"/>
            </p:cNvPicPr>
            <p:nvPr/>
          </p:nvPicPr>
          <p:blipFill>
            <a:blip r:embed="rId20" cstate="email"/>
            <a:stretch>
              <a:fillRect/>
            </a:stretch>
          </p:blipFill>
          <p:spPr>
            <a:xfrm>
              <a:off x="1165936" y="3064935"/>
              <a:ext cx="434264" cy="438067"/>
            </a:xfrm>
            <a:prstGeom prst="rect">
              <a:avLst/>
            </a:prstGeom>
            <a:solidFill>
              <a:schemeClr val="bg1"/>
            </a:solidFill>
          </p:spPr>
        </p:pic>
        <p:pic>
          <p:nvPicPr>
            <p:cNvPr id="47" name="Picture 79" descr="Orion Registrar Logo.jpg">
              <a:hlinkClick r:id="rId21"/>
            </p:cNvPr>
            <p:cNvPicPr>
              <a:picLocks noChangeAspect="1"/>
            </p:cNvPicPr>
            <p:nvPr/>
          </p:nvPicPr>
          <p:blipFill>
            <a:blip r:embed="rId22" cstate="email">
              <a:clrChange>
                <a:clrFrom>
                  <a:srgbClr val="FFFFFF"/>
                </a:clrFrom>
                <a:clrTo>
                  <a:srgbClr val="FFFFFF">
                    <a:alpha val="0"/>
                  </a:srgbClr>
                </a:clrTo>
              </a:clrChange>
            </a:blip>
            <a:stretch>
              <a:fillRect/>
            </a:stretch>
          </p:blipFill>
          <p:spPr>
            <a:xfrm>
              <a:off x="2558523" y="2813336"/>
              <a:ext cx="382189" cy="485775"/>
            </a:xfrm>
            <a:prstGeom prst="rect">
              <a:avLst/>
            </a:prstGeom>
            <a:solidFill>
              <a:schemeClr val="bg1"/>
            </a:solidFill>
          </p:spPr>
        </p:pic>
        <p:pic>
          <p:nvPicPr>
            <p:cNvPr id="48" name="Picture 80" descr="b-pepperweed-logo.gif">
              <a:hlinkClick r:id="rId23"/>
            </p:cNvPr>
            <p:cNvPicPr>
              <a:picLocks noChangeAspect="1"/>
            </p:cNvPicPr>
            <p:nvPr/>
          </p:nvPicPr>
          <p:blipFill>
            <a:blip r:embed="rId24" cstate="email"/>
            <a:stretch>
              <a:fillRect/>
            </a:stretch>
          </p:blipFill>
          <p:spPr>
            <a:xfrm>
              <a:off x="1724906" y="3005668"/>
              <a:ext cx="705026" cy="228600"/>
            </a:xfrm>
            <a:prstGeom prst="rect">
              <a:avLst/>
            </a:prstGeom>
            <a:solidFill>
              <a:schemeClr val="bg1"/>
            </a:solidFill>
          </p:spPr>
        </p:pic>
        <p:pic>
          <p:nvPicPr>
            <p:cNvPr id="49" name="Picture 81" descr="Sandcroft logo.bmp">
              <a:hlinkClick r:id="rId25"/>
            </p:cNvPr>
            <p:cNvPicPr>
              <a:picLocks noChangeAspect="1"/>
            </p:cNvPicPr>
            <p:nvPr/>
          </p:nvPicPr>
          <p:blipFill>
            <a:blip r:embed="rId26" cstate="email"/>
            <a:stretch>
              <a:fillRect/>
            </a:stretch>
          </p:blipFill>
          <p:spPr>
            <a:xfrm>
              <a:off x="1395875" y="2416286"/>
              <a:ext cx="320413" cy="462381"/>
            </a:xfrm>
            <a:prstGeom prst="rect">
              <a:avLst/>
            </a:prstGeom>
            <a:solidFill>
              <a:schemeClr val="bg1"/>
            </a:solidFill>
          </p:spPr>
        </p:pic>
        <p:pic>
          <p:nvPicPr>
            <p:cNvPr id="50" name="Picture 82" descr="b-starhome-logo.gif">
              <a:hlinkClick r:id="rId27"/>
            </p:cNvPr>
            <p:cNvPicPr>
              <a:picLocks noChangeAspect="1"/>
            </p:cNvPicPr>
            <p:nvPr/>
          </p:nvPicPr>
          <p:blipFill>
            <a:blip r:embed="rId28" cstate="email"/>
            <a:stretch>
              <a:fillRect/>
            </a:stretch>
          </p:blipFill>
          <p:spPr>
            <a:xfrm>
              <a:off x="1767268" y="3784601"/>
              <a:ext cx="708174" cy="214313"/>
            </a:xfrm>
            <a:prstGeom prst="rect">
              <a:avLst/>
            </a:prstGeom>
            <a:solidFill>
              <a:schemeClr val="bg1"/>
            </a:solidFill>
          </p:spPr>
        </p:pic>
        <p:pic>
          <p:nvPicPr>
            <p:cNvPr id="51" name="Picture 83" descr="touchstoner logo.bmp">
              <a:hlinkClick r:id="rId29"/>
            </p:cNvPr>
            <p:cNvPicPr>
              <a:picLocks noChangeAspect="1"/>
            </p:cNvPicPr>
            <p:nvPr/>
          </p:nvPicPr>
          <p:blipFill>
            <a:blip r:embed="rId30" cstate="email"/>
            <a:stretch>
              <a:fillRect/>
            </a:stretch>
          </p:blipFill>
          <p:spPr>
            <a:xfrm>
              <a:off x="536127" y="3158069"/>
              <a:ext cx="311511" cy="387417"/>
            </a:xfrm>
            <a:prstGeom prst="rect">
              <a:avLst/>
            </a:prstGeom>
            <a:solidFill>
              <a:schemeClr val="bg1"/>
            </a:solidFill>
          </p:spPr>
        </p:pic>
        <p:pic>
          <p:nvPicPr>
            <p:cNvPr id="52" name="Picture 84" descr="best of teched winner.bmp"/>
            <p:cNvPicPr>
              <a:picLocks noChangeAspect="1"/>
            </p:cNvPicPr>
            <p:nvPr/>
          </p:nvPicPr>
          <p:blipFill>
            <a:blip r:embed="rId31" cstate="email"/>
            <a:stretch>
              <a:fillRect/>
            </a:stretch>
          </p:blipFill>
          <p:spPr>
            <a:xfrm>
              <a:off x="4496152" y="4152977"/>
              <a:ext cx="700848" cy="669381"/>
            </a:xfrm>
            <a:prstGeom prst="rect">
              <a:avLst/>
            </a:prstGeom>
            <a:solidFill>
              <a:schemeClr val="bg1"/>
            </a:solidFill>
          </p:spPr>
        </p:pic>
        <p:pic>
          <p:nvPicPr>
            <p:cNvPr id="53" name="Picture 85" descr="b-redmond_magazine_five_star_award.gif"/>
            <p:cNvPicPr>
              <a:picLocks noChangeAspect="1"/>
            </p:cNvPicPr>
            <p:nvPr/>
          </p:nvPicPr>
          <p:blipFill>
            <a:blip r:embed="rId32" cstate="email"/>
            <a:stretch>
              <a:fillRect/>
            </a:stretch>
          </p:blipFill>
          <p:spPr>
            <a:xfrm>
              <a:off x="3300824" y="2112260"/>
              <a:ext cx="782494" cy="953793"/>
            </a:xfrm>
            <a:prstGeom prst="rect">
              <a:avLst/>
            </a:prstGeom>
            <a:solidFill>
              <a:schemeClr val="bg1"/>
            </a:solidFill>
          </p:spPr>
        </p:pic>
        <p:pic>
          <p:nvPicPr>
            <p:cNvPr id="54" name="Picture 86" descr="prodOFYearFinalists_logo_2010.gif"/>
            <p:cNvPicPr>
              <a:picLocks noChangeAspect="1"/>
            </p:cNvPicPr>
            <p:nvPr/>
          </p:nvPicPr>
          <p:blipFill>
            <a:blip r:embed="rId33" cstate="email">
              <a:clrChange>
                <a:clrFrom>
                  <a:srgbClr val="FFFFFF"/>
                </a:clrFrom>
                <a:clrTo>
                  <a:srgbClr val="FFFFFF">
                    <a:alpha val="0"/>
                  </a:srgbClr>
                </a:clrTo>
              </a:clrChange>
            </a:blip>
            <a:stretch>
              <a:fillRect/>
            </a:stretch>
          </p:blipFill>
          <p:spPr>
            <a:xfrm>
              <a:off x="3294032" y="3306510"/>
              <a:ext cx="712795" cy="719036"/>
            </a:xfrm>
            <a:prstGeom prst="rect">
              <a:avLst/>
            </a:prstGeom>
            <a:solidFill>
              <a:schemeClr val="bg1"/>
            </a:solidFill>
          </p:spPr>
        </p:pic>
        <p:pic>
          <p:nvPicPr>
            <p:cNvPr id="55" name="Picture 2" descr="http://www.msppartners.com/images/partner_logos/nasba.gif">
              <a:hlinkClick r:id="rId34"/>
            </p:cNvPr>
            <p:cNvPicPr>
              <a:picLocks noChangeAspect="1" noChangeArrowheads="1"/>
            </p:cNvPicPr>
            <p:nvPr/>
          </p:nvPicPr>
          <p:blipFill>
            <a:blip r:embed="rId35" cstate="email"/>
            <a:srcRect/>
            <a:stretch>
              <a:fillRect/>
            </a:stretch>
          </p:blipFill>
          <p:spPr bwMode="auto">
            <a:xfrm>
              <a:off x="6102913" y="4279257"/>
              <a:ext cx="1370994" cy="427472"/>
            </a:xfrm>
            <a:prstGeom prst="rect">
              <a:avLst/>
            </a:prstGeom>
            <a:solidFill>
              <a:schemeClr val="bg1"/>
            </a:solidFill>
          </p:spPr>
        </p:pic>
        <p:pic>
          <p:nvPicPr>
            <p:cNvPr id="56" name="Picture 88" descr="mspalliance.bmp"/>
            <p:cNvPicPr>
              <a:picLocks noChangeAspect="1"/>
            </p:cNvPicPr>
            <p:nvPr/>
          </p:nvPicPr>
          <p:blipFill>
            <a:blip r:embed="rId36" cstate="email"/>
            <a:stretch>
              <a:fillRect/>
            </a:stretch>
          </p:blipFill>
          <p:spPr>
            <a:xfrm>
              <a:off x="7379176" y="3216653"/>
              <a:ext cx="1230627" cy="521389"/>
            </a:xfrm>
            <a:prstGeom prst="rect">
              <a:avLst/>
            </a:prstGeom>
            <a:solidFill>
              <a:schemeClr val="bg1"/>
            </a:solidFill>
          </p:spPr>
        </p:pic>
        <p:sp>
          <p:nvSpPr>
            <p:cNvPr id="57" name="Rectangle 89"/>
            <p:cNvSpPr/>
            <p:nvPr/>
          </p:nvSpPr>
          <p:spPr>
            <a:xfrm>
              <a:off x="404812" y="5045757"/>
              <a:ext cx="2643188" cy="821140"/>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lnSpc>
                  <a:spcPct val="90000"/>
                </a:lnSpc>
              </a:pPr>
              <a:r>
                <a:rPr lang="en-US" sz="700" dirty="0">
                  <a:solidFill>
                    <a:schemeClr val="tx1"/>
                  </a:solidFill>
                </a:rPr>
                <a:t>More than 2.2 million customers and growing</a:t>
              </a:r>
              <a:endParaRPr lang="en-US" sz="700" baseline="30000" dirty="0">
                <a:solidFill>
                  <a:schemeClr val="tx1"/>
                </a:solidFill>
              </a:endParaRPr>
            </a:p>
          </p:txBody>
        </p:sp>
        <p:sp>
          <p:nvSpPr>
            <p:cNvPr id="58" name="Rectangle 90"/>
            <p:cNvSpPr/>
            <p:nvPr/>
          </p:nvSpPr>
          <p:spPr>
            <a:xfrm>
              <a:off x="3251200" y="5045757"/>
              <a:ext cx="2641600" cy="780197"/>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lnSpc>
                  <a:spcPct val="90000"/>
                </a:lnSpc>
              </a:pPr>
              <a:r>
                <a:rPr lang="en-US" sz="700" dirty="0">
                  <a:solidFill>
                    <a:schemeClr val="tx1"/>
                  </a:solidFill>
                </a:rPr>
                <a:t>Industry accolades and more  than a dozen patents                         granted or pending</a:t>
              </a:r>
            </a:p>
          </p:txBody>
        </p:sp>
        <p:sp>
          <p:nvSpPr>
            <p:cNvPr id="59" name="Rectangle 91"/>
            <p:cNvSpPr/>
            <p:nvPr/>
          </p:nvSpPr>
          <p:spPr>
            <a:xfrm>
              <a:off x="6087534" y="5045757"/>
              <a:ext cx="2650066" cy="779311"/>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rtlCol="0" anchor="ctr"/>
            <a:lstStyle/>
            <a:p>
              <a:pPr algn="ctr">
                <a:lnSpc>
                  <a:spcPct val="90000"/>
                </a:lnSpc>
              </a:pPr>
              <a:endParaRPr lang="en-US" sz="700" dirty="0">
                <a:solidFill>
                  <a:schemeClr val="tx1"/>
                </a:solidFill>
              </a:endParaRPr>
            </a:p>
            <a:p>
              <a:pPr algn="ctr">
                <a:lnSpc>
                  <a:spcPct val="90000"/>
                </a:lnSpc>
              </a:pPr>
              <a:r>
                <a:rPr lang="en-US" sz="700" dirty="0">
                  <a:solidFill>
                    <a:schemeClr val="tx1"/>
                  </a:solidFill>
                </a:rPr>
                <a:t>Focused commitment to our Partners’ success </a:t>
              </a:r>
            </a:p>
            <a:p>
              <a:pPr algn="ctr">
                <a:lnSpc>
                  <a:spcPct val="90000"/>
                </a:lnSpc>
              </a:pPr>
              <a:endParaRPr lang="en-US" sz="800" dirty="0">
                <a:solidFill>
                  <a:schemeClr val="tx1"/>
                </a:solidFill>
              </a:endParaRPr>
            </a:p>
          </p:txBody>
        </p:sp>
        <p:sp>
          <p:nvSpPr>
            <p:cNvPr id="60" name="Rounded Rectangle 92"/>
            <p:cNvSpPr/>
            <p:nvPr/>
          </p:nvSpPr>
          <p:spPr bwMode="auto">
            <a:xfrm>
              <a:off x="380999" y="1447800"/>
              <a:ext cx="2700868" cy="635000"/>
            </a:xfrm>
            <a:prstGeom prst="roundRect">
              <a:avLst>
                <a:gd name="adj" fmla="val 13685"/>
              </a:avLst>
            </a:prstGeom>
            <a:solidFill>
              <a:schemeClr val="accent2"/>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r>
                <a:rPr lang="en-US" sz="900" b="1" dirty="0">
                  <a:solidFill>
                    <a:schemeClr val="bg1"/>
                  </a:solidFill>
                </a:rPr>
                <a:t>Customer leadership</a:t>
              </a:r>
            </a:p>
          </p:txBody>
        </p:sp>
        <p:sp>
          <p:nvSpPr>
            <p:cNvPr id="61" name="Rounded Rectangle 93"/>
            <p:cNvSpPr/>
            <p:nvPr/>
          </p:nvSpPr>
          <p:spPr bwMode="auto">
            <a:xfrm>
              <a:off x="3217332" y="1447800"/>
              <a:ext cx="2700868" cy="635000"/>
            </a:xfrm>
            <a:prstGeom prst="roundRect">
              <a:avLst>
                <a:gd name="adj" fmla="val 13685"/>
              </a:avLst>
            </a:prstGeom>
            <a:solidFill>
              <a:schemeClr val="accent2"/>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r>
                <a:rPr lang="en-US" sz="900" b="1" dirty="0">
                  <a:solidFill>
                    <a:schemeClr val="bg1"/>
                  </a:solidFill>
                </a:rPr>
                <a:t>Product leadership</a:t>
              </a:r>
            </a:p>
          </p:txBody>
        </p:sp>
        <p:sp>
          <p:nvSpPr>
            <p:cNvPr id="62" name="Rounded Rectangle 94"/>
            <p:cNvSpPr/>
            <p:nvPr/>
          </p:nvSpPr>
          <p:spPr bwMode="auto">
            <a:xfrm>
              <a:off x="6028266" y="1447800"/>
              <a:ext cx="2700868" cy="635000"/>
            </a:xfrm>
            <a:prstGeom prst="roundRect">
              <a:avLst>
                <a:gd name="adj" fmla="val 13685"/>
              </a:avLst>
            </a:prstGeom>
            <a:solidFill>
              <a:schemeClr val="accent2"/>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r>
                <a:rPr lang="en-US" sz="900" b="1" dirty="0">
                  <a:solidFill>
                    <a:schemeClr val="bg1"/>
                  </a:solidFill>
                </a:rPr>
                <a:t>Channel leadership</a:t>
              </a:r>
            </a:p>
          </p:txBody>
        </p:sp>
        <p:pic>
          <p:nvPicPr>
            <p:cNvPr id="63" name="Picture 2"/>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4009560" y="3234510"/>
              <a:ext cx="647535" cy="79198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4" name="Picture 6" descr="«Rising Star» Award 2012"/>
            <p:cNvPicPr>
              <a:picLocks noChangeAspect="1" noChangeArrowheads="1"/>
            </p:cNvPicPr>
            <p:nvPr/>
          </p:nvPicPr>
          <p:blipFill>
            <a:blip r:embed="rId38" cstate="print">
              <a:extLst>
                <a:ext uri="{28A0092B-C50C-407E-A947-70E740481C1C}">
                  <a14:useLocalDpi xmlns:a14="http://schemas.microsoft.com/office/drawing/2010/main" val="0"/>
                </a:ext>
              </a:extLst>
            </a:blip>
            <a:srcRect/>
            <a:stretch>
              <a:fillRect/>
            </a:stretch>
          </p:blipFill>
          <p:spPr bwMode="auto">
            <a:xfrm>
              <a:off x="3382814" y="4222465"/>
              <a:ext cx="850083" cy="588986"/>
            </a:xfrm>
            <a:prstGeom prst="rect">
              <a:avLst/>
            </a:prstGeom>
            <a:noFill/>
            <a:extLst>
              <a:ext uri="{909E8E84-426E-40dd-AFC4-6F175D3DCCD1}">
                <a14:hiddenFill xmlns="" xmlns:a14="http://schemas.microsoft.com/office/drawing/2010/main">
                  <a:solidFill>
                    <a:srgbClr val="FFFFFF"/>
                  </a:solidFill>
                </a14:hiddenFill>
              </a:ext>
            </a:extLst>
          </p:spPr>
        </p:pic>
        <p:pic>
          <p:nvPicPr>
            <p:cNvPr id="65" name="Picture 131"/>
            <p:cNvPicPr>
              <a:picLocks noChangeAspect="1"/>
            </p:cNvPicPr>
            <p:nvPr/>
          </p:nvPicPr>
          <p:blipFill>
            <a:blip r:embed="rId39"/>
            <a:stretch>
              <a:fillRect/>
            </a:stretch>
          </p:blipFill>
          <p:spPr>
            <a:xfrm>
              <a:off x="5363784" y="3689715"/>
              <a:ext cx="577274" cy="1223477"/>
            </a:xfrm>
            <a:prstGeom prst="rect">
              <a:avLst/>
            </a:prstGeom>
          </p:spPr>
        </p:pic>
        <p:pic>
          <p:nvPicPr>
            <p:cNvPr id="66" name="Picture 132"/>
            <p:cNvPicPr>
              <a:picLocks noChangeAspect="1"/>
            </p:cNvPicPr>
            <p:nvPr/>
          </p:nvPicPr>
          <p:blipFill>
            <a:blip r:embed="rId40"/>
            <a:stretch>
              <a:fillRect/>
            </a:stretch>
          </p:blipFill>
          <p:spPr>
            <a:xfrm>
              <a:off x="4889319" y="2124094"/>
              <a:ext cx="986833" cy="595656"/>
            </a:xfrm>
            <a:prstGeom prst="rect">
              <a:avLst/>
            </a:prstGeom>
          </p:spPr>
        </p:pic>
        <p:pic>
          <p:nvPicPr>
            <p:cNvPr id="67" name="Picture 133" descr="CRN Channel Chiefs 2014.png"/>
            <p:cNvPicPr>
              <a:picLocks noChangeAspect="1"/>
            </p:cNvPicPr>
            <p:nvPr/>
          </p:nvPicPr>
          <p:blipFill>
            <a:blip r:embed="rId41" cstate="print">
              <a:extLst>
                <a:ext uri="{28A0092B-C50C-407E-A947-70E740481C1C}">
                  <a14:useLocalDpi xmlns:a14="http://schemas.microsoft.com/office/drawing/2010/main" val="0"/>
                </a:ext>
              </a:extLst>
            </a:blip>
            <a:stretch>
              <a:fillRect/>
            </a:stretch>
          </p:blipFill>
          <p:spPr>
            <a:xfrm>
              <a:off x="7633888" y="3904296"/>
              <a:ext cx="770419" cy="917165"/>
            </a:xfrm>
            <a:prstGeom prst="rect">
              <a:avLst/>
            </a:prstGeom>
          </p:spPr>
        </p:pic>
        <p:pic>
          <p:nvPicPr>
            <p:cNvPr id="68" name="Picture 134" descr="CRN Channel Champions 2014.png"/>
            <p:cNvPicPr>
              <a:picLocks noChangeAspect="1"/>
            </p:cNvPicPr>
            <p:nvPr/>
          </p:nvPicPr>
          <p:blipFill>
            <a:blip r:embed="rId42" cstate="print">
              <a:extLst>
                <a:ext uri="{28A0092B-C50C-407E-A947-70E740481C1C}">
                  <a14:useLocalDpi xmlns:a14="http://schemas.microsoft.com/office/drawing/2010/main" val="0"/>
                </a:ext>
              </a:extLst>
            </a:blip>
            <a:stretch>
              <a:fillRect/>
            </a:stretch>
          </p:blipFill>
          <p:spPr>
            <a:xfrm>
              <a:off x="7583722" y="2195186"/>
              <a:ext cx="918489" cy="850953"/>
            </a:xfrm>
            <a:prstGeom prst="rect">
              <a:avLst/>
            </a:prstGeom>
          </p:spPr>
        </p:pic>
        <p:pic>
          <p:nvPicPr>
            <p:cNvPr id="69" name="Picture 135" descr="CRN 5-Star Partner Program.jpg"/>
            <p:cNvPicPr>
              <a:picLocks noChangeAspect="1"/>
            </p:cNvPicPr>
            <p:nvPr/>
          </p:nvPicPr>
          <p:blipFill>
            <a:blip r:embed="rId43" cstate="print">
              <a:extLst>
                <a:ext uri="{28A0092B-C50C-407E-A947-70E740481C1C}">
                  <a14:useLocalDpi xmlns:a14="http://schemas.microsoft.com/office/drawing/2010/main" val="0"/>
                </a:ext>
              </a:extLst>
            </a:blip>
            <a:stretch>
              <a:fillRect/>
            </a:stretch>
          </p:blipFill>
          <p:spPr>
            <a:xfrm>
              <a:off x="6255535" y="2210865"/>
              <a:ext cx="1160001" cy="1160001"/>
            </a:xfrm>
            <a:prstGeom prst="rect">
              <a:avLst/>
            </a:prstGeom>
          </p:spPr>
        </p:pic>
        <p:pic>
          <p:nvPicPr>
            <p:cNvPr id="70" name="Picture 136"/>
            <p:cNvPicPr>
              <a:picLocks noChangeAspect="1"/>
            </p:cNvPicPr>
            <p:nvPr/>
          </p:nvPicPr>
          <p:blipFill>
            <a:blip r:embed="rId44"/>
            <a:stretch>
              <a:fillRect/>
            </a:stretch>
          </p:blipFill>
          <p:spPr>
            <a:xfrm>
              <a:off x="6338925" y="3273663"/>
              <a:ext cx="711342" cy="747821"/>
            </a:xfrm>
            <a:prstGeom prst="rect">
              <a:avLst/>
            </a:prstGeom>
          </p:spPr>
        </p:pic>
        <p:pic>
          <p:nvPicPr>
            <p:cNvPr id="71" name="Picture 5"/>
            <p:cNvPicPr>
              <a:picLocks noChangeAspect="1" noChangeArrowheads="1"/>
            </p:cNvPicPr>
            <p:nvPr/>
          </p:nvPicPr>
          <p:blipFill>
            <a:blip r:embed="rId45" cstate="email"/>
            <a:srcRect t="7165" r="35035"/>
            <a:stretch>
              <a:fillRect/>
            </a:stretch>
          </p:blipFill>
          <p:spPr bwMode="auto">
            <a:xfrm>
              <a:off x="4809814" y="2805836"/>
              <a:ext cx="1085553" cy="917723"/>
            </a:xfrm>
            <a:prstGeom prst="rect">
              <a:avLst/>
            </a:prstGeom>
            <a:solidFill>
              <a:schemeClr val="bg1"/>
            </a:solidFill>
            <a:ln w="9525">
              <a:noFill/>
              <a:miter lim="800000"/>
              <a:headEnd/>
              <a:tailEnd/>
            </a:ln>
            <a:effectLst/>
          </p:spPr>
        </p:pic>
        <p:grpSp>
          <p:nvGrpSpPr>
            <p:cNvPr id="72" name="Group 138"/>
            <p:cNvGrpSpPr/>
            <p:nvPr/>
          </p:nvGrpSpPr>
          <p:grpSpPr>
            <a:xfrm>
              <a:off x="4226561" y="2184401"/>
              <a:ext cx="541750" cy="883920"/>
              <a:chOff x="3961293" y="4250268"/>
              <a:chExt cx="1102582" cy="1809412"/>
            </a:xfrm>
          </p:grpSpPr>
          <p:sp>
            <p:nvSpPr>
              <p:cNvPr id="73" name="Rectangle 139"/>
              <p:cNvSpPr/>
              <p:nvPr/>
            </p:nvSpPr>
            <p:spPr bwMode="auto">
              <a:xfrm>
                <a:off x="3961293" y="4250268"/>
                <a:ext cx="1085648" cy="1809412"/>
              </a:xfrm>
              <a:prstGeom prst="rect">
                <a:avLst/>
              </a:prstGeom>
              <a:solidFill>
                <a:schemeClr val="bg1"/>
              </a:solidFill>
              <a:ln w="19050" cap="flat" cmpd="sng" algn="ctr">
                <a:noFill/>
                <a:prstDash val="solid"/>
                <a:round/>
                <a:headEnd type="none" w="med" len="med"/>
                <a:tailEnd type="none" w="med" len="med"/>
              </a:ln>
              <a:effectLst>
                <a:outerShdw blurRad="127000" dist="38100" dir="5400000" algn="t" rotWithShape="0">
                  <a:prstClr val="black">
                    <a:alpha val="60000"/>
                  </a:prstClr>
                </a:outerShdw>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GB" sz="2400" i="0" u="none" strike="noStrike" cap="none" normalizeH="0" baseline="0" dirty="0" err="1">
                  <a:ln>
                    <a:noFill/>
                  </a:ln>
                  <a:solidFill>
                    <a:schemeClr val="bg1"/>
                  </a:solidFill>
                  <a:effectLst/>
                  <a:latin typeface="+mn-lt"/>
                </a:endParaRPr>
              </a:p>
            </p:txBody>
          </p:sp>
          <p:grpSp>
            <p:nvGrpSpPr>
              <p:cNvPr id="74" name="Group 140"/>
              <p:cNvGrpSpPr/>
              <p:nvPr/>
            </p:nvGrpSpPr>
            <p:grpSpPr>
              <a:xfrm>
                <a:off x="3978227" y="4250268"/>
                <a:ext cx="1085648" cy="1809412"/>
                <a:chOff x="3563888" y="1772816"/>
                <a:chExt cx="1944216" cy="3240360"/>
              </a:xfrm>
            </p:grpSpPr>
            <p:sp>
              <p:nvSpPr>
                <p:cNvPr id="82" name="Rectangle 141"/>
                <p:cNvSpPr/>
                <p:nvPr/>
              </p:nvSpPr>
              <p:spPr bwMode="auto">
                <a:xfrm>
                  <a:off x="3563888" y="1772816"/>
                  <a:ext cx="1944216" cy="3240360"/>
                </a:xfrm>
                <a:prstGeom prst="rect">
                  <a:avLst/>
                </a:prstGeom>
                <a:solidFill>
                  <a:schemeClr val="bg1"/>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GB" sz="2400" i="0" u="none" strike="noStrike" cap="none" normalizeH="0" baseline="0" dirty="0" err="1">
                    <a:ln>
                      <a:noFill/>
                    </a:ln>
                    <a:solidFill>
                      <a:schemeClr val="bg1"/>
                    </a:solidFill>
                    <a:effectLst/>
                    <a:latin typeface="+mn-lt"/>
                  </a:endParaRPr>
                </a:p>
              </p:txBody>
            </p:sp>
            <p:grpSp>
              <p:nvGrpSpPr>
                <p:cNvPr id="83" name="Group 142"/>
                <p:cNvGrpSpPr/>
                <p:nvPr/>
              </p:nvGrpSpPr>
              <p:grpSpPr>
                <a:xfrm>
                  <a:off x="3635088" y="1875346"/>
                  <a:ext cx="1801814" cy="3035300"/>
                  <a:chOff x="3629024" y="1874838"/>
                  <a:chExt cx="1801814" cy="3035300"/>
                </a:xfrm>
              </p:grpSpPr>
              <p:sp>
                <p:nvSpPr>
                  <p:cNvPr id="84" name="Freeform 6"/>
                  <p:cNvSpPr>
                    <a:spLocks noEditPoints="1"/>
                  </p:cNvSpPr>
                  <p:nvPr/>
                </p:nvSpPr>
                <p:spPr bwMode="auto">
                  <a:xfrm>
                    <a:off x="4151313" y="3030538"/>
                    <a:ext cx="147638" cy="122238"/>
                  </a:xfrm>
                  <a:custGeom>
                    <a:avLst/>
                    <a:gdLst>
                      <a:gd name="T0" fmla="*/ 102 w 186"/>
                      <a:gd name="T1" fmla="*/ 32 h 155"/>
                      <a:gd name="T2" fmla="*/ 85 w 186"/>
                      <a:gd name="T3" fmla="*/ 36 h 155"/>
                      <a:gd name="T4" fmla="*/ 74 w 186"/>
                      <a:gd name="T5" fmla="*/ 42 h 155"/>
                      <a:gd name="T6" fmla="*/ 64 w 186"/>
                      <a:gd name="T7" fmla="*/ 51 h 155"/>
                      <a:gd name="T8" fmla="*/ 57 w 186"/>
                      <a:gd name="T9" fmla="*/ 62 h 155"/>
                      <a:gd name="T10" fmla="*/ 53 w 186"/>
                      <a:gd name="T11" fmla="*/ 75 h 155"/>
                      <a:gd name="T12" fmla="*/ 52 w 186"/>
                      <a:gd name="T13" fmla="*/ 87 h 155"/>
                      <a:gd name="T14" fmla="*/ 53 w 186"/>
                      <a:gd name="T15" fmla="*/ 98 h 155"/>
                      <a:gd name="T16" fmla="*/ 58 w 186"/>
                      <a:gd name="T17" fmla="*/ 108 h 155"/>
                      <a:gd name="T18" fmla="*/ 65 w 186"/>
                      <a:gd name="T19" fmla="*/ 115 h 155"/>
                      <a:gd name="T20" fmla="*/ 75 w 186"/>
                      <a:gd name="T21" fmla="*/ 121 h 155"/>
                      <a:gd name="T22" fmla="*/ 88 w 186"/>
                      <a:gd name="T23" fmla="*/ 122 h 155"/>
                      <a:gd name="T24" fmla="*/ 103 w 186"/>
                      <a:gd name="T25" fmla="*/ 120 h 155"/>
                      <a:gd name="T26" fmla="*/ 116 w 186"/>
                      <a:gd name="T27" fmla="*/ 113 h 155"/>
                      <a:gd name="T28" fmla="*/ 127 w 186"/>
                      <a:gd name="T29" fmla="*/ 101 h 155"/>
                      <a:gd name="T30" fmla="*/ 133 w 186"/>
                      <a:gd name="T31" fmla="*/ 86 h 155"/>
                      <a:gd name="T32" fmla="*/ 135 w 186"/>
                      <a:gd name="T33" fmla="*/ 68 h 155"/>
                      <a:gd name="T34" fmla="*/ 134 w 186"/>
                      <a:gd name="T35" fmla="*/ 55 h 155"/>
                      <a:gd name="T36" fmla="*/ 131 w 186"/>
                      <a:gd name="T37" fmla="*/ 45 h 155"/>
                      <a:gd name="T38" fmla="*/ 123 w 186"/>
                      <a:gd name="T39" fmla="*/ 39 h 155"/>
                      <a:gd name="T40" fmla="*/ 116 w 186"/>
                      <a:gd name="T41" fmla="*/ 34 h 155"/>
                      <a:gd name="T42" fmla="*/ 109 w 186"/>
                      <a:gd name="T43" fmla="*/ 33 h 155"/>
                      <a:gd name="T44" fmla="*/ 102 w 186"/>
                      <a:gd name="T45" fmla="*/ 32 h 155"/>
                      <a:gd name="T46" fmla="*/ 106 w 186"/>
                      <a:gd name="T47" fmla="*/ 0 h 155"/>
                      <a:gd name="T48" fmla="*/ 125 w 186"/>
                      <a:gd name="T49" fmla="*/ 1 h 155"/>
                      <a:gd name="T50" fmla="*/ 144 w 186"/>
                      <a:gd name="T51" fmla="*/ 6 h 155"/>
                      <a:gd name="T52" fmla="*/ 159 w 186"/>
                      <a:gd name="T53" fmla="*/ 14 h 155"/>
                      <a:gd name="T54" fmla="*/ 173 w 186"/>
                      <a:gd name="T55" fmla="*/ 25 h 155"/>
                      <a:gd name="T56" fmla="*/ 183 w 186"/>
                      <a:gd name="T57" fmla="*/ 40 h 155"/>
                      <a:gd name="T58" fmla="*/ 186 w 186"/>
                      <a:gd name="T59" fmla="*/ 55 h 155"/>
                      <a:gd name="T60" fmla="*/ 186 w 186"/>
                      <a:gd name="T61" fmla="*/ 64 h 155"/>
                      <a:gd name="T62" fmla="*/ 186 w 186"/>
                      <a:gd name="T63" fmla="*/ 77 h 155"/>
                      <a:gd name="T64" fmla="*/ 183 w 186"/>
                      <a:gd name="T65" fmla="*/ 90 h 155"/>
                      <a:gd name="T66" fmla="*/ 178 w 186"/>
                      <a:gd name="T67" fmla="*/ 103 h 155"/>
                      <a:gd name="T68" fmla="*/ 170 w 186"/>
                      <a:gd name="T69" fmla="*/ 117 h 155"/>
                      <a:gd name="T70" fmla="*/ 159 w 186"/>
                      <a:gd name="T71" fmla="*/ 128 h 155"/>
                      <a:gd name="T72" fmla="*/ 146 w 186"/>
                      <a:gd name="T73" fmla="*/ 139 h 155"/>
                      <a:gd name="T74" fmla="*/ 128 w 186"/>
                      <a:gd name="T75" fmla="*/ 147 h 155"/>
                      <a:gd name="T76" fmla="*/ 108 w 186"/>
                      <a:gd name="T77" fmla="*/ 152 h 155"/>
                      <a:gd name="T78" fmla="*/ 83 w 186"/>
                      <a:gd name="T79" fmla="*/ 155 h 155"/>
                      <a:gd name="T80" fmla="*/ 65 w 186"/>
                      <a:gd name="T81" fmla="*/ 153 h 155"/>
                      <a:gd name="T82" fmla="*/ 48 w 186"/>
                      <a:gd name="T83" fmla="*/ 150 h 155"/>
                      <a:gd name="T84" fmla="*/ 32 w 186"/>
                      <a:gd name="T85" fmla="*/ 143 h 155"/>
                      <a:gd name="T86" fmla="*/ 18 w 186"/>
                      <a:gd name="T87" fmla="*/ 133 h 155"/>
                      <a:gd name="T88" fmla="*/ 12 w 186"/>
                      <a:gd name="T89" fmla="*/ 125 h 155"/>
                      <a:gd name="T90" fmla="*/ 6 w 186"/>
                      <a:gd name="T91" fmla="*/ 115 h 155"/>
                      <a:gd name="T92" fmla="*/ 2 w 186"/>
                      <a:gd name="T93" fmla="*/ 102 h 155"/>
                      <a:gd name="T94" fmla="*/ 0 w 186"/>
                      <a:gd name="T95" fmla="*/ 88 h 155"/>
                      <a:gd name="T96" fmla="*/ 1 w 186"/>
                      <a:gd name="T97" fmla="*/ 75 h 155"/>
                      <a:gd name="T98" fmla="*/ 5 w 186"/>
                      <a:gd name="T99" fmla="*/ 63 h 155"/>
                      <a:gd name="T100" fmla="*/ 11 w 186"/>
                      <a:gd name="T101" fmla="*/ 49 h 155"/>
                      <a:gd name="T102" fmla="*/ 19 w 186"/>
                      <a:gd name="T103" fmla="*/ 37 h 155"/>
                      <a:gd name="T104" fmla="*/ 30 w 186"/>
                      <a:gd name="T105" fmla="*/ 25 h 155"/>
                      <a:gd name="T106" fmla="*/ 44 w 186"/>
                      <a:gd name="T107" fmla="*/ 14 h 155"/>
                      <a:gd name="T108" fmla="*/ 61 w 186"/>
                      <a:gd name="T109" fmla="*/ 7 h 155"/>
                      <a:gd name="T110" fmla="*/ 82 w 186"/>
                      <a:gd name="T111" fmla="*/ 1 h 155"/>
                      <a:gd name="T112" fmla="*/ 106 w 186"/>
                      <a:gd name="T11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6" h="155">
                        <a:moveTo>
                          <a:pt x="102" y="32"/>
                        </a:moveTo>
                        <a:lnTo>
                          <a:pt x="85" y="36"/>
                        </a:lnTo>
                        <a:lnTo>
                          <a:pt x="74" y="42"/>
                        </a:lnTo>
                        <a:lnTo>
                          <a:pt x="64" y="51"/>
                        </a:lnTo>
                        <a:lnTo>
                          <a:pt x="57" y="62"/>
                        </a:lnTo>
                        <a:lnTo>
                          <a:pt x="53" y="75"/>
                        </a:lnTo>
                        <a:lnTo>
                          <a:pt x="52" y="87"/>
                        </a:lnTo>
                        <a:lnTo>
                          <a:pt x="53" y="98"/>
                        </a:lnTo>
                        <a:lnTo>
                          <a:pt x="58" y="108"/>
                        </a:lnTo>
                        <a:lnTo>
                          <a:pt x="65" y="115"/>
                        </a:lnTo>
                        <a:lnTo>
                          <a:pt x="75" y="121"/>
                        </a:lnTo>
                        <a:lnTo>
                          <a:pt x="88" y="122"/>
                        </a:lnTo>
                        <a:lnTo>
                          <a:pt x="103" y="120"/>
                        </a:lnTo>
                        <a:lnTo>
                          <a:pt x="116" y="113"/>
                        </a:lnTo>
                        <a:lnTo>
                          <a:pt x="127" y="101"/>
                        </a:lnTo>
                        <a:lnTo>
                          <a:pt x="133" y="86"/>
                        </a:lnTo>
                        <a:lnTo>
                          <a:pt x="135" y="68"/>
                        </a:lnTo>
                        <a:lnTo>
                          <a:pt x="134" y="55"/>
                        </a:lnTo>
                        <a:lnTo>
                          <a:pt x="131" y="45"/>
                        </a:lnTo>
                        <a:lnTo>
                          <a:pt x="123" y="39"/>
                        </a:lnTo>
                        <a:lnTo>
                          <a:pt x="116" y="34"/>
                        </a:lnTo>
                        <a:lnTo>
                          <a:pt x="109" y="33"/>
                        </a:lnTo>
                        <a:lnTo>
                          <a:pt x="102" y="32"/>
                        </a:lnTo>
                        <a:close/>
                        <a:moveTo>
                          <a:pt x="106" y="0"/>
                        </a:moveTo>
                        <a:lnTo>
                          <a:pt x="125" y="1"/>
                        </a:lnTo>
                        <a:lnTo>
                          <a:pt x="144" y="6"/>
                        </a:lnTo>
                        <a:lnTo>
                          <a:pt x="159" y="14"/>
                        </a:lnTo>
                        <a:lnTo>
                          <a:pt x="173" y="25"/>
                        </a:lnTo>
                        <a:lnTo>
                          <a:pt x="183" y="40"/>
                        </a:lnTo>
                        <a:lnTo>
                          <a:pt x="186" y="55"/>
                        </a:lnTo>
                        <a:lnTo>
                          <a:pt x="186" y="64"/>
                        </a:lnTo>
                        <a:lnTo>
                          <a:pt x="186" y="77"/>
                        </a:lnTo>
                        <a:lnTo>
                          <a:pt x="183" y="90"/>
                        </a:lnTo>
                        <a:lnTo>
                          <a:pt x="178" y="103"/>
                        </a:lnTo>
                        <a:lnTo>
                          <a:pt x="170" y="117"/>
                        </a:lnTo>
                        <a:lnTo>
                          <a:pt x="159" y="128"/>
                        </a:lnTo>
                        <a:lnTo>
                          <a:pt x="146" y="139"/>
                        </a:lnTo>
                        <a:lnTo>
                          <a:pt x="128" y="147"/>
                        </a:lnTo>
                        <a:lnTo>
                          <a:pt x="108" y="152"/>
                        </a:lnTo>
                        <a:lnTo>
                          <a:pt x="83" y="155"/>
                        </a:lnTo>
                        <a:lnTo>
                          <a:pt x="65" y="153"/>
                        </a:lnTo>
                        <a:lnTo>
                          <a:pt x="48" y="150"/>
                        </a:lnTo>
                        <a:lnTo>
                          <a:pt x="32" y="143"/>
                        </a:lnTo>
                        <a:lnTo>
                          <a:pt x="18" y="133"/>
                        </a:lnTo>
                        <a:lnTo>
                          <a:pt x="12" y="125"/>
                        </a:lnTo>
                        <a:lnTo>
                          <a:pt x="6" y="115"/>
                        </a:lnTo>
                        <a:lnTo>
                          <a:pt x="2" y="102"/>
                        </a:lnTo>
                        <a:lnTo>
                          <a:pt x="0" y="88"/>
                        </a:lnTo>
                        <a:lnTo>
                          <a:pt x="1" y="75"/>
                        </a:lnTo>
                        <a:lnTo>
                          <a:pt x="5" y="63"/>
                        </a:lnTo>
                        <a:lnTo>
                          <a:pt x="11" y="49"/>
                        </a:lnTo>
                        <a:lnTo>
                          <a:pt x="19" y="37"/>
                        </a:lnTo>
                        <a:lnTo>
                          <a:pt x="30" y="25"/>
                        </a:lnTo>
                        <a:lnTo>
                          <a:pt x="44" y="14"/>
                        </a:lnTo>
                        <a:lnTo>
                          <a:pt x="61" y="7"/>
                        </a:lnTo>
                        <a:lnTo>
                          <a:pt x="82" y="1"/>
                        </a:lnTo>
                        <a:lnTo>
                          <a:pt x="106"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85" name="Freeform 7"/>
                  <p:cNvSpPr>
                    <a:spLocks/>
                  </p:cNvSpPr>
                  <p:nvPr/>
                </p:nvSpPr>
                <p:spPr bwMode="auto">
                  <a:xfrm>
                    <a:off x="4303713" y="3033713"/>
                    <a:ext cx="136525" cy="115888"/>
                  </a:xfrm>
                  <a:custGeom>
                    <a:avLst/>
                    <a:gdLst>
                      <a:gd name="T0" fmla="*/ 35 w 173"/>
                      <a:gd name="T1" fmla="*/ 0 h 146"/>
                      <a:gd name="T2" fmla="*/ 173 w 173"/>
                      <a:gd name="T3" fmla="*/ 0 h 146"/>
                      <a:gd name="T4" fmla="*/ 165 w 173"/>
                      <a:gd name="T5" fmla="*/ 33 h 146"/>
                      <a:gd name="T6" fmla="*/ 77 w 173"/>
                      <a:gd name="T7" fmla="*/ 33 h 146"/>
                      <a:gd name="T8" fmla="*/ 71 w 173"/>
                      <a:gd name="T9" fmla="*/ 62 h 146"/>
                      <a:gd name="T10" fmla="*/ 155 w 173"/>
                      <a:gd name="T11" fmla="*/ 62 h 146"/>
                      <a:gd name="T12" fmla="*/ 146 w 173"/>
                      <a:gd name="T13" fmla="*/ 94 h 146"/>
                      <a:gd name="T14" fmla="*/ 64 w 173"/>
                      <a:gd name="T15" fmla="*/ 94 h 146"/>
                      <a:gd name="T16" fmla="*/ 51 w 173"/>
                      <a:gd name="T17" fmla="*/ 146 h 146"/>
                      <a:gd name="T18" fmla="*/ 0 w 173"/>
                      <a:gd name="T19" fmla="*/ 146 h 146"/>
                      <a:gd name="T20" fmla="*/ 35 w 173"/>
                      <a:gd name="T21"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146">
                        <a:moveTo>
                          <a:pt x="35" y="0"/>
                        </a:moveTo>
                        <a:lnTo>
                          <a:pt x="173" y="0"/>
                        </a:lnTo>
                        <a:lnTo>
                          <a:pt x="165" y="33"/>
                        </a:lnTo>
                        <a:lnTo>
                          <a:pt x="77" y="33"/>
                        </a:lnTo>
                        <a:lnTo>
                          <a:pt x="71" y="62"/>
                        </a:lnTo>
                        <a:lnTo>
                          <a:pt x="155" y="62"/>
                        </a:lnTo>
                        <a:lnTo>
                          <a:pt x="146" y="94"/>
                        </a:lnTo>
                        <a:lnTo>
                          <a:pt x="64" y="94"/>
                        </a:lnTo>
                        <a:lnTo>
                          <a:pt x="51" y="146"/>
                        </a:lnTo>
                        <a:lnTo>
                          <a:pt x="0" y="146"/>
                        </a:lnTo>
                        <a:lnTo>
                          <a:pt x="3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86" name="Freeform 8"/>
                  <p:cNvSpPr>
                    <a:spLocks/>
                  </p:cNvSpPr>
                  <p:nvPr/>
                </p:nvSpPr>
                <p:spPr bwMode="auto">
                  <a:xfrm>
                    <a:off x="4495801" y="3033713"/>
                    <a:ext cx="131763" cy="115888"/>
                  </a:xfrm>
                  <a:custGeom>
                    <a:avLst/>
                    <a:gdLst>
                      <a:gd name="T0" fmla="*/ 8 w 167"/>
                      <a:gd name="T1" fmla="*/ 0 h 146"/>
                      <a:gd name="T2" fmla="*/ 167 w 167"/>
                      <a:gd name="T3" fmla="*/ 0 h 146"/>
                      <a:gd name="T4" fmla="*/ 158 w 167"/>
                      <a:gd name="T5" fmla="*/ 33 h 146"/>
                      <a:gd name="T6" fmla="*/ 106 w 167"/>
                      <a:gd name="T7" fmla="*/ 33 h 146"/>
                      <a:gd name="T8" fmla="*/ 80 w 167"/>
                      <a:gd name="T9" fmla="*/ 146 h 146"/>
                      <a:gd name="T10" fmla="*/ 29 w 167"/>
                      <a:gd name="T11" fmla="*/ 146 h 146"/>
                      <a:gd name="T12" fmla="*/ 55 w 167"/>
                      <a:gd name="T13" fmla="*/ 33 h 146"/>
                      <a:gd name="T14" fmla="*/ 0 w 167"/>
                      <a:gd name="T15" fmla="*/ 33 h 146"/>
                      <a:gd name="T16" fmla="*/ 8 w 167"/>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146">
                        <a:moveTo>
                          <a:pt x="8" y="0"/>
                        </a:moveTo>
                        <a:lnTo>
                          <a:pt x="167" y="0"/>
                        </a:lnTo>
                        <a:lnTo>
                          <a:pt x="158" y="33"/>
                        </a:lnTo>
                        <a:lnTo>
                          <a:pt x="106" y="33"/>
                        </a:lnTo>
                        <a:lnTo>
                          <a:pt x="80" y="146"/>
                        </a:lnTo>
                        <a:lnTo>
                          <a:pt x="29" y="146"/>
                        </a:lnTo>
                        <a:lnTo>
                          <a:pt x="55" y="33"/>
                        </a:lnTo>
                        <a:lnTo>
                          <a:pt x="0" y="33"/>
                        </a:lnTo>
                        <a:lnTo>
                          <a:pt x="8"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87" name="Freeform 9"/>
                  <p:cNvSpPr>
                    <a:spLocks/>
                  </p:cNvSpPr>
                  <p:nvPr/>
                </p:nvSpPr>
                <p:spPr bwMode="auto">
                  <a:xfrm>
                    <a:off x="4613276" y="3033713"/>
                    <a:ext cx="160338" cy="115888"/>
                  </a:xfrm>
                  <a:custGeom>
                    <a:avLst/>
                    <a:gdLst>
                      <a:gd name="T0" fmla="*/ 34 w 201"/>
                      <a:gd name="T1" fmla="*/ 0 h 146"/>
                      <a:gd name="T2" fmla="*/ 86 w 201"/>
                      <a:gd name="T3" fmla="*/ 0 h 146"/>
                      <a:gd name="T4" fmla="*/ 73 w 201"/>
                      <a:gd name="T5" fmla="*/ 53 h 146"/>
                      <a:gd name="T6" fmla="*/ 137 w 201"/>
                      <a:gd name="T7" fmla="*/ 53 h 146"/>
                      <a:gd name="T8" fmla="*/ 149 w 201"/>
                      <a:gd name="T9" fmla="*/ 0 h 146"/>
                      <a:gd name="T10" fmla="*/ 201 w 201"/>
                      <a:gd name="T11" fmla="*/ 0 h 146"/>
                      <a:gd name="T12" fmla="*/ 168 w 201"/>
                      <a:gd name="T13" fmla="*/ 146 h 146"/>
                      <a:gd name="T14" fmla="*/ 116 w 201"/>
                      <a:gd name="T15" fmla="*/ 146 h 146"/>
                      <a:gd name="T16" fmla="*/ 129 w 201"/>
                      <a:gd name="T17" fmla="*/ 90 h 146"/>
                      <a:gd name="T18" fmla="*/ 65 w 201"/>
                      <a:gd name="T19" fmla="*/ 90 h 146"/>
                      <a:gd name="T20" fmla="*/ 52 w 201"/>
                      <a:gd name="T21" fmla="*/ 146 h 146"/>
                      <a:gd name="T22" fmla="*/ 0 w 201"/>
                      <a:gd name="T23" fmla="*/ 146 h 146"/>
                      <a:gd name="T24" fmla="*/ 34 w 201"/>
                      <a:gd name="T25"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1" h="146">
                        <a:moveTo>
                          <a:pt x="34" y="0"/>
                        </a:moveTo>
                        <a:lnTo>
                          <a:pt x="86" y="0"/>
                        </a:lnTo>
                        <a:lnTo>
                          <a:pt x="73" y="53"/>
                        </a:lnTo>
                        <a:lnTo>
                          <a:pt x="137" y="53"/>
                        </a:lnTo>
                        <a:lnTo>
                          <a:pt x="149" y="0"/>
                        </a:lnTo>
                        <a:lnTo>
                          <a:pt x="201" y="0"/>
                        </a:lnTo>
                        <a:lnTo>
                          <a:pt x="168" y="146"/>
                        </a:lnTo>
                        <a:lnTo>
                          <a:pt x="116" y="146"/>
                        </a:lnTo>
                        <a:lnTo>
                          <a:pt x="129" y="90"/>
                        </a:lnTo>
                        <a:lnTo>
                          <a:pt x="65" y="90"/>
                        </a:lnTo>
                        <a:lnTo>
                          <a:pt x="52" y="146"/>
                        </a:lnTo>
                        <a:lnTo>
                          <a:pt x="0" y="146"/>
                        </a:lnTo>
                        <a:lnTo>
                          <a:pt x="3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88" name="Freeform 10"/>
                  <p:cNvSpPr>
                    <a:spLocks/>
                  </p:cNvSpPr>
                  <p:nvPr/>
                </p:nvSpPr>
                <p:spPr bwMode="auto">
                  <a:xfrm>
                    <a:off x="4772026" y="3033713"/>
                    <a:ext cx="146050" cy="115888"/>
                  </a:xfrm>
                  <a:custGeom>
                    <a:avLst/>
                    <a:gdLst>
                      <a:gd name="T0" fmla="*/ 33 w 184"/>
                      <a:gd name="T1" fmla="*/ 0 h 146"/>
                      <a:gd name="T2" fmla="*/ 184 w 184"/>
                      <a:gd name="T3" fmla="*/ 0 h 146"/>
                      <a:gd name="T4" fmla="*/ 176 w 184"/>
                      <a:gd name="T5" fmla="*/ 32 h 146"/>
                      <a:gd name="T6" fmla="*/ 78 w 184"/>
                      <a:gd name="T7" fmla="*/ 32 h 146"/>
                      <a:gd name="T8" fmla="*/ 72 w 184"/>
                      <a:gd name="T9" fmla="*/ 57 h 146"/>
                      <a:gd name="T10" fmla="*/ 166 w 184"/>
                      <a:gd name="T11" fmla="*/ 57 h 146"/>
                      <a:gd name="T12" fmla="*/ 159 w 184"/>
                      <a:gd name="T13" fmla="*/ 89 h 146"/>
                      <a:gd name="T14" fmla="*/ 65 w 184"/>
                      <a:gd name="T15" fmla="*/ 89 h 146"/>
                      <a:gd name="T16" fmla="*/ 59 w 184"/>
                      <a:gd name="T17" fmla="*/ 113 h 146"/>
                      <a:gd name="T18" fmla="*/ 165 w 184"/>
                      <a:gd name="T19" fmla="*/ 113 h 146"/>
                      <a:gd name="T20" fmla="*/ 157 w 184"/>
                      <a:gd name="T21" fmla="*/ 146 h 146"/>
                      <a:gd name="T22" fmla="*/ 0 w 184"/>
                      <a:gd name="T23" fmla="*/ 146 h 146"/>
                      <a:gd name="T24" fmla="*/ 33 w 184"/>
                      <a:gd name="T25"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4" h="146">
                        <a:moveTo>
                          <a:pt x="33" y="0"/>
                        </a:moveTo>
                        <a:lnTo>
                          <a:pt x="184" y="0"/>
                        </a:lnTo>
                        <a:lnTo>
                          <a:pt x="176" y="32"/>
                        </a:lnTo>
                        <a:lnTo>
                          <a:pt x="78" y="32"/>
                        </a:lnTo>
                        <a:lnTo>
                          <a:pt x="72" y="57"/>
                        </a:lnTo>
                        <a:lnTo>
                          <a:pt x="166" y="57"/>
                        </a:lnTo>
                        <a:lnTo>
                          <a:pt x="159" y="89"/>
                        </a:lnTo>
                        <a:lnTo>
                          <a:pt x="65" y="89"/>
                        </a:lnTo>
                        <a:lnTo>
                          <a:pt x="59" y="113"/>
                        </a:lnTo>
                        <a:lnTo>
                          <a:pt x="165" y="113"/>
                        </a:lnTo>
                        <a:lnTo>
                          <a:pt x="157" y="146"/>
                        </a:lnTo>
                        <a:lnTo>
                          <a:pt x="0" y="146"/>
                        </a:lnTo>
                        <a:lnTo>
                          <a:pt x="33"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89" name="Rectangle 11"/>
                  <p:cNvSpPr>
                    <a:spLocks noChangeArrowheads="1"/>
                  </p:cNvSpPr>
                  <p:nvPr/>
                </p:nvSpPr>
                <p:spPr bwMode="auto">
                  <a:xfrm>
                    <a:off x="4833938" y="1982788"/>
                    <a:ext cx="569913" cy="714375"/>
                  </a:xfrm>
                  <a:prstGeom prst="rect">
                    <a:avLst/>
                  </a:prstGeom>
                  <a:solidFill>
                    <a:srgbClr val="F20000"/>
                  </a:solidFill>
                  <a:ln w="0">
                    <a:solidFill>
                      <a:srgbClr val="F2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90" name="Rectangle 12"/>
                  <p:cNvSpPr>
                    <a:spLocks noChangeArrowheads="1"/>
                  </p:cNvSpPr>
                  <p:nvPr/>
                </p:nvSpPr>
                <p:spPr bwMode="auto">
                  <a:xfrm>
                    <a:off x="3651251" y="1982788"/>
                    <a:ext cx="1192213" cy="714375"/>
                  </a:xfrm>
                  <a:prstGeom prst="rect">
                    <a:avLst/>
                  </a:prstGeom>
                  <a:solidFill>
                    <a:srgbClr val="000000"/>
                  </a:solidFill>
                  <a:ln w="0">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91" name="Freeform 13"/>
                  <p:cNvSpPr>
                    <a:spLocks noEditPoints="1"/>
                  </p:cNvSpPr>
                  <p:nvPr/>
                </p:nvSpPr>
                <p:spPr bwMode="auto">
                  <a:xfrm>
                    <a:off x="3711576" y="2038351"/>
                    <a:ext cx="1631950" cy="608013"/>
                  </a:xfrm>
                  <a:custGeom>
                    <a:avLst/>
                    <a:gdLst>
                      <a:gd name="T0" fmla="*/ 1057 w 2057"/>
                      <a:gd name="T1" fmla="*/ 351 h 766"/>
                      <a:gd name="T2" fmla="*/ 1089 w 2057"/>
                      <a:gd name="T3" fmla="*/ 349 h 766"/>
                      <a:gd name="T4" fmla="*/ 1131 w 2057"/>
                      <a:gd name="T5" fmla="*/ 333 h 766"/>
                      <a:gd name="T6" fmla="*/ 1163 w 2057"/>
                      <a:gd name="T7" fmla="*/ 295 h 766"/>
                      <a:gd name="T8" fmla="*/ 1169 w 2057"/>
                      <a:gd name="T9" fmla="*/ 226 h 766"/>
                      <a:gd name="T10" fmla="*/ 1147 w 2057"/>
                      <a:gd name="T11" fmla="*/ 180 h 766"/>
                      <a:gd name="T12" fmla="*/ 1112 w 2057"/>
                      <a:gd name="T13" fmla="*/ 158 h 766"/>
                      <a:gd name="T14" fmla="*/ 1073 w 2057"/>
                      <a:gd name="T15" fmla="*/ 152 h 766"/>
                      <a:gd name="T16" fmla="*/ 1427 w 2057"/>
                      <a:gd name="T17" fmla="*/ 12 h 766"/>
                      <a:gd name="T18" fmla="*/ 1886 w 2057"/>
                      <a:gd name="T19" fmla="*/ 491 h 766"/>
                      <a:gd name="T20" fmla="*/ 2057 w 2057"/>
                      <a:gd name="T21" fmla="*/ 760 h 766"/>
                      <a:gd name="T22" fmla="*/ 1713 w 2057"/>
                      <a:gd name="T23" fmla="*/ 493 h 766"/>
                      <a:gd name="T24" fmla="*/ 1672 w 2057"/>
                      <a:gd name="T25" fmla="*/ 421 h 766"/>
                      <a:gd name="T26" fmla="*/ 1638 w 2057"/>
                      <a:gd name="T27" fmla="*/ 363 h 766"/>
                      <a:gd name="T28" fmla="*/ 1601 w 2057"/>
                      <a:gd name="T29" fmla="*/ 289 h 766"/>
                      <a:gd name="T30" fmla="*/ 1427 w 2057"/>
                      <a:gd name="T31" fmla="*/ 12 h 766"/>
                      <a:gd name="T32" fmla="*/ 1078 w 2057"/>
                      <a:gd name="T33" fmla="*/ 12 h 766"/>
                      <a:gd name="T34" fmla="*/ 1164 w 2057"/>
                      <a:gd name="T35" fmla="*/ 19 h 766"/>
                      <a:gd name="T36" fmla="*/ 1248 w 2057"/>
                      <a:gd name="T37" fmla="*/ 49 h 766"/>
                      <a:gd name="T38" fmla="*/ 1317 w 2057"/>
                      <a:gd name="T39" fmla="*/ 114 h 766"/>
                      <a:gd name="T40" fmla="*/ 1354 w 2057"/>
                      <a:gd name="T41" fmla="*/ 214 h 766"/>
                      <a:gd name="T42" fmla="*/ 1349 w 2057"/>
                      <a:gd name="T43" fmla="*/ 319 h 766"/>
                      <a:gd name="T44" fmla="*/ 1315 w 2057"/>
                      <a:gd name="T45" fmla="*/ 388 h 766"/>
                      <a:gd name="T46" fmla="*/ 1266 w 2057"/>
                      <a:gd name="T47" fmla="*/ 430 h 766"/>
                      <a:gd name="T48" fmla="*/ 1217 w 2057"/>
                      <a:gd name="T49" fmla="*/ 453 h 766"/>
                      <a:gd name="T50" fmla="*/ 1169 w 2057"/>
                      <a:gd name="T51" fmla="*/ 760 h 766"/>
                      <a:gd name="T52" fmla="*/ 902 w 2057"/>
                      <a:gd name="T53" fmla="*/ 760 h 766"/>
                      <a:gd name="T54" fmla="*/ 354 w 2057"/>
                      <a:gd name="T55" fmla="*/ 0 h 766"/>
                      <a:gd name="T56" fmla="*/ 491 w 2057"/>
                      <a:gd name="T57" fmla="*/ 29 h 766"/>
                      <a:gd name="T58" fmla="*/ 592 w 2057"/>
                      <a:gd name="T59" fmla="*/ 98 h 766"/>
                      <a:gd name="T60" fmla="*/ 647 w 2057"/>
                      <a:gd name="T61" fmla="*/ 168 h 766"/>
                      <a:gd name="T62" fmla="*/ 508 w 2057"/>
                      <a:gd name="T63" fmla="*/ 242 h 766"/>
                      <a:gd name="T64" fmla="*/ 462 w 2057"/>
                      <a:gd name="T65" fmla="*/ 186 h 766"/>
                      <a:gd name="T66" fmla="*/ 386 w 2057"/>
                      <a:gd name="T67" fmla="*/ 152 h 766"/>
                      <a:gd name="T68" fmla="*/ 304 w 2057"/>
                      <a:gd name="T69" fmla="*/ 161 h 766"/>
                      <a:gd name="T70" fmla="*/ 237 w 2057"/>
                      <a:gd name="T71" fmla="*/ 208 h 766"/>
                      <a:gd name="T72" fmla="*/ 197 w 2057"/>
                      <a:gd name="T73" fmla="*/ 284 h 766"/>
                      <a:gd name="T74" fmla="*/ 184 w 2057"/>
                      <a:gd name="T75" fmla="*/ 376 h 766"/>
                      <a:gd name="T76" fmla="*/ 201 w 2057"/>
                      <a:gd name="T77" fmla="*/ 487 h 766"/>
                      <a:gd name="T78" fmla="*/ 246 w 2057"/>
                      <a:gd name="T79" fmla="*/ 562 h 766"/>
                      <a:gd name="T80" fmla="*/ 311 w 2057"/>
                      <a:gd name="T81" fmla="*/ 602 h 766"/>
                      <a:gd name="T82" fmla="*/ 392 w 2057"/>
                      <a:gd name="T83" fmla="*/ 608 h 766"/>
                      <a:gd name="T84" fmla="*/ 458 w 2057"/>
                      <a:gd name="T85" fmla="*/ 579 h 766"/>
                      <a:gd name="T86" fmla="*/ 501 w 2057"/>
                      <a:gd name="T87" fmla="*/ 534 h 766"/>
                      <a:gd name="T88" fmla="*/ 662 w 2057"/>
                      <a:gd name="T89" fmla="*/ 576 h 766"/>
                      <a:gd name="T90" fmla="*/ 607 w 2057"/>
                      <a:gd name="T91" fmla="*/ 651 h 766"/>
                      <a:gd name="T92" fmla="*/ 536 w 2057"/>
                      <a:gd name="T93" fmla="*/ 711 h 766"/>
                      <a:gd name="T94" fmla="*/ 462 w 2057"/>
                      <a:gd name="T95" fmla="*/ 747 h 766"/>
                      <a:gd name="T96" fmla="*/ 350 w 2057"/>
                      <a:gd name="T97" fmla="*/ 766 h 766"/>
                      <a:gd name="T98" fmla="*/ 224 w 2057"/>
                      <a:gd name="T99" fmla="*/ 743 h 766"/>
                      <a:gd name="T100" fmla="*/ 117 w 2057"/>
                      <a:gd name="T101" fmla="*/ 679 h 766"/>
                      <a:gd name="T102" fmla="*/ 40 w 2057"/>
                      <a:gd name="T103" fmla="*/ 575 h 766"/>
                      <a:gd name="T104" fmla="*/ 2 w 2057"/>
                      <a:gd name="T105" fmla="*/ 435 h 766"/>
                      <a:gd name="T106" fmla="*/ 12 w 2057"/>
                      <a:gd name="T107" fmla="*/ 280 h 766"/>
                      <a:gd name="T108" fmla="*/ 70 w 2057"/>
                      <a:gd name="T109" fmla="*/ 149 h 766"/>
                      <a:gd name="T110" fmla="*/ 171 w 2057"/>
                      <a:gd name="T111" fmla="*/ 53 h 766"/>
                      <a:gd name="T112" fmla="*/ 304 w 2057"/>
                      <a:gd name="T113" fmla="*/ 4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057" h="766">
                        <a:moveTo>
                          <a:pt x="902" y="152"/>
                        </a:moveTo>
                        <a:lnTo>
                          <a:pt x="902" y="351"/>
                        </a:lnTo>
                        <a:lnTo>
                          <a:pt x="1057" y="351"/>
                        </a:lnTo>
                        <a:lnTo>
                          <a:pt x="1065" y="351"/>
                        </a:lnTo>
                        <a:lnTo>
                          <a:pt x="1077" y="350"/>
                        </a:lnTo>
                        <a:lnTo>
                          <a:pt x="1089" y="349"/>
                        </a:lnTo>
                        <a:lnTo>
                          <a:pt x="1103" y="345"/>
                        </a:lnTo>
                        <a:lnTo>
                          <a:pt x="1116" y="340"/>
                        </a:lnTo>
                        <a:lnTo>
                          <a:pt x="1131" y="333"/>
                        </a:lnTo>
                        <a:lnTo>
                          <a:pt x="1143" y="324"/>
                        </a:lnTo>
                        <a:lnTo>
                          <a:pt x="1154" y="311"/>
                        </a:lnTo>
                        <a:lnTo>
                          <a:pt x="1163" y="295"/>
                        </a:lnTo>
                        <a:lnTo>
                          <a:pt x="1169" y="275"/>
                        </a:lnTo>
                        <a:lnTo>
                          <a:pt x="1170" y="250"/>
                        </a:lnTo>
                        <a:lnTo>
                          <a:pt x="1169" y="226"/>
                        </a:lnTo>
                        <a:lnTo>
                          <a:pt x="1164" y="207"/>
                        </a:lnTo>
                        <a:lnTo>
                          <a:pt x="1157" y="192"/>
                        </a:lnTo>
                        <a:lnTo>
                          <a:pt x="1147" y="180"/>
                        </a:lnTo>
                        <a:lnTo>
                          <a:pt x="1137" y="170"/>
                        </a:lnTo>
                        <a:lnTo>
                          <a:pt x="1125" y="163"/>
                        </a:lnTo>
                        <a:lnTo>
                          <a:pt x="1112" y="158"/>
                        </a:lnTo>
                        <a:lnTo>
                          <a:pt x="1099" y="155"/>
                        </a:lnTo>
                        <a:lnTo>
                          <a:pt x="1086" y="154"/>
                        </a:lnTo>
                        <a:lnTo>
                          <a:pt x="1073" y="152"/>
                        </a:lnTo>
                        <a:lnTo>
                          <a:pt x="1062" y="152"/>
                        </a:lnTo>
                        <a:lnTo>
                          <a:pt x="902" y="152"/>
                        </a:lnTo>
                        <a:close/>
                        <a:moveTo>
                          <a:pt x="1427" y="12"/>
                        </a:moveTo>
                        <a:lnTo>
                          <a:pt x="1610" y="12"/>
                        </a:lnTo>
                        <a:lnTo>
                          <a:pt x="1774" y="287"/>
                        </a:lnTo>
                        <a:lnTo>
                          <a:pt x="1886" y="491"/>
                        </a:lnTo>
                        <a:lnTo>
                          <a:pt x="1878" y="12"/>
                        </a:lnTo>
                        <a:lnTo>
                          <a:pt x="2057" y="12"/>
                        </a:lnTo>
                        <a:lnTo>
                          <a:pt x="2057" y="760"/>
                        </a:lnTo>
                        <a:lnTo>
                          <a:pt x="1875" y="760"/>
                        </a:lnTo>
                        <a:lnTo>
                          <a:pt x="1732" y="523"/>
                        </a:lnTo>
                        <a:lnTo>
                          <a:pt x="1713" y="493"/>
                        </a:lnTo>
                        <a:lnTo>
                          <a:pt x="1698" y="466"/>
                        </a:lnTo>
                        <a:lnTo>
                          <a:pt x="1684" y="443"/>
                        </a:lnTo>
                        <a:lnTo>
                          <a:pt x="1672" y="421"/>
                        </a:lnTo>
                        <a:lnTo>
                          <a:pt x="1660" y="402"/>
                        </a:lnTo>
                        <a:lnTo>
                          <a:pt x="1649" y="383"/>
                        </a:lnTo>
                        <a:lnTo>
                          <a:pt x="1638" y="363"/>
                        </a:lnTo>
                        <a:lnTo>
                          <a:pt x="1627" y="342"/>
                        </a:lnTo>
                        <a:lnTo>
                          <a:pt x="1615" y="317"/>
                        </a:lnTo>
                        <a:lnTo>
                          <a:pt x="1601" y="289"/>
                        </a:lnTo>
                        <a:lnTo>
                          <a:pt x="1605" y="760"/>
                        </a:lnTo>
                        <a:lnTo>
                          <a:pt x="1427" y="760"/>
                        </a:lnTo>
                        <a:lnTo>
                          <a:pt x="1427" y="12"/>
                        </a:lnTo>
                        <a:close/>
                        <a:moveTo>
                          <a:pt x="715" y="12"/>
                        </a:moveTo>
                        <a:lnTo>
                          <a:pt x="1052" y="12"/>
                        </a:lnTo>
                        <a:lnTo>
                          <a:pt x="1078" y="12"/>
                        </a:lnTo>
                        <a:lnTo>
                          <a:pt x="1107" y="13"/>
                        </a:lnTo>
                        <a:lnTo>
                          <a:pt x="1135" y="16"/>
                        </a:lnTo>
                        <a:lnTo>
                          <a:pt x="1164" y="19"/>
                        </a:lnTo>
                        <a:lnTo>
                          <a:pt x="1192" y="26"/>
                        </a:lnTo>
                        <a:lnTo>
                          <a:pt x="1221" y="36"/>
                        </a:lnTo>
                        <a:lnTo>
                          <a:pt x="1248" y="49"/>
                        </a:lnTo>
                        <a:lnTo>
                          <a:pt x="1273" y="66"/>
                        </a:lnTo>
                        <a:lnTo>
                          <a:pt x="1298" y="88"/>
                        </a:lnTo>
                        <a:lnTo>
                          <a:pt x="1317" y="114"/>
                        </a:lnTo>
                        <a:lnTo>
                          <a:pt x="1334" y="144"/>
                        </a:lnTo>
                        <a:lnTo>
                          <a:pt x="1345" y="177"/>
                        </a:lnTo>
                        <a:lnTo>
                          <a:pt x="1354" y="214"/>
                        </a:lnTo>
                        <a:lnTo>
                          <a:pt x="1357" y="254"/>
                        </a:lnTo>
                        <a:lnTo>
                          <a:pt x="1355" y="288"/>
                        </a:lnTo>
                        <a:lnTo>
                          <a:pt x="1349" y="319"/>
                        </a:lnTo>
                        <a:lnTo>
                          <a:pt x="1339" y="345"/>
                        </a:lnTo>
                        <a:lnTo>
                          <a:pt x="1328" y="369"/>
                        </a:lnTo>
                        <a:lnTo>
                          <a:pt x="1315" y="388"/>
                        </a:lnTo>
                        <a:lnTo>
                          <a:pt x="1299" y="405"/>
                        </a:lnTo>
                        <a:lnTo>
                          <a:pt x="1283" y="419"/>
                        </a:lnTo>
                        <a:lnTo>
                          <a:pt x="1266" y="430"/>
                        </a:lnTo>
                        <a:lnTo>
                          <a:pt x="1248" y="439"/>
                        </a:lnTo>
                        <a:lnTo>
                          <a:pt x="1232" y="447"/>
                        </a:lnTo>
                        <a:lnTo>
                          <a:pt x="1217" y="453"/>
                        </a:lnTo>
                        <a:lnTo>
                          <a:pt x="1203" y="458"/>
                        </a:lnTo>
                        <a:lnTo>
                          <a:pt x="1376" y="760"/>
                        </a:lnTo>
                        <a:lnTo>
                          <a:pt x="1169" y="760"/>
                        </a:lnTo>
                        <a:lnTo>
                          <a:pt x="1020" y="490"/>
                        </a:lnTo>
                        <a:lnTo>
                          <a:pt x="902" y="490"/>
                        </a:lnTo>
                        <a:lnTo>
                          <a:pt x="902" y="760"/>
                        </a:lnTo>
                        <a:lnTo>
                          <a:pt x="715" y="760"/>
                        </a:lnTo>
                        <a:lnTo>
                          <a:pt x="715" y="12"/>
                        </a:lnTo>
                        <a:close/>
                        <a:moveTo>
                          <a:pt x="354" y="0"/>
                        </a:moveTo>
                        <a:lnTo>
                          <a:pt x="402" y="4"/>
                        </a:lnTo>
                        <a:lnTo>
                          <a:pt x="448" y="13"/>
                        </a:lnTo>
                        <a:lnTo>
                          <a:pt x="491" y="29"/>
                        </a:lnTo>
                        <a:lnTo>
                          <a:pt x="530" y="49"/>
                        </a:lnTo>
                        <a:lnTo>
                          <a:pt x="565" y="73"/>
                        </a:lnTo>
                        <a:lnTo>
                          <a:pt x="592" y="98"/>
                        </a:lnTo>
                        <a:lnTo>
                          <a:pt x="615" y="122"/>
                        </a:lnTo>
                        <a:lnTo>
                          <a:pt x="632" y="144"/>
                        </a:lnTo>
                        <a:lnTo>
                          <a:pt x="647" y="168"/>
                        </a:lnTo>
                        <a:lnTo>
                          <a:pt x="660" y="189"/>
                        </a:lnTo>
                        <a:lnTo>
                          <a:pt x="516" y="260"/>
                        </a:lnTo>
                        <a:lnTo>
                          <a:pt x="508" y="242"/>
                        </a:lnTo>
                        <a:lnTo>
                          <a:pt x="497" y="224"/>
                        </a:lnTo>
                        <a:lnTo>
                          <a:pt x="482" y="206"/>
                        </a:lnTo>
                        <a:lnTo>
                          <a:pt x="462" y="186"/>
                        </a:lnTo>
                        <a:lnTo>
                          <a:pt x="435" y="169"/>
                        </a:lnTo>
                        <a:lnTo>
                          <a:pt x="411" y="158"/>
                        </a:lnTo>
                        <a:lnTo>
                          <a:pt x="386" y="152"/>
                        </a:lnTo>
                        <a:lnTo>
                          <a:pt x="362" y="151"/>
                        </a:lnTo>
                        <a:lnTo>
                          <a:pt x="332" y="154"/>
                        </a:lnTo>
                        <a:lnTo>
                          <a:pt x="304" y="161"/>
                        </a:lnTo>
                        <a:lnTo>
                          <a:pt x="279" y="173"/>
                        </a:lnTo>
                        <a:lnTo>
                          <a:pt x="257" y="189"/>
                        </a:lnTo>
                        <a:lnTo>
                          <a:pt x="237" y="208"/>
                        </a:lnTo>
                        <a:lnTo>
                          <a:pt x="222" y="231"/>
                        </a:lnTo>
                        <a:lnTo>
                          <a:pt x="208" y="256"/>
                        </a:lnTo>
                        <a:lnTo>
                          <a:pt x="197" y="284"/>
                        </a:lnTo>
                        <a:lnTo>
                          <a:pt x="190" y="313"/>
                        </a:lnTo>
                        <a:lnTo>
                          <a:pt x="185" y="344"/>
                        </a:lnTo>
                        <a:lnTo>
                          <a:pt x="184" y="376"/>
                        </a:lnTo>
                        <a:lnTo>
                          <a:pt x="186" y="418"/>
                        </a:lnTo>
                        <a:lnTo>
                          <a:pt x="191" y="453"/>
                        </a:lnTo>
                        <a:lnTo>
                          <a:pt x="201" y="487"/>
                        </a:lnTo>
                        <a:lnTo>
                          <a:pt x="212" y="515"/>
                        </a:lnTo>
                        <a:lnTo>
                          <a:pt x="228" y="541"/>
                        </a:lnTo>
                        <a:lnTo>
                          <a:pt x="246" y="562"/>
                        </a:lnTo>
                        <a:lnTo>
                          <a:pt x="266" y="579"/>
                        </a:lnTo>
                        <a:lnTo>
                          <a:pt x="287" y="592"/>
                        </a:lnTo>
                        <a:lnTo>
                          <a:pt x="311" y="602"/>
                        </a:lnTo>
                        <a:lnTo>
                          <a:pt x="336" y="608"/>
                        </a:lnTo>
                        <a:lnTo>
                          <a:pt x="362" y="610"/>
                        </a:lnTo>
                        <a:lnTo>
                          <a:pt x="392" y="608"/>
                        </a:lnTo>
                        <a:lnTo>
                          <a:pt x="418" y="602"/>
                        </a:lnTo>
                        <a:lnTo>
                          <a:pt x="439" y="592"/>
                        </a:lnTo>
                        <a:lnTo>
                          <a:pt x="458" y="579"/>
                        </a:lnTo>
                        <a:lnTo>
                          <a:pt x="475" y="565"/>
                        </a:lnTo>
                        <a:lnTo>
                          <a:pt x="489" y="550"/>
                        </a:lnTo>
                        <a:lnTo>
                          <a:pt x="501" y="534"/>
                        </a:lnTo>
                        <a:lnTo>
                          <a:pt x="510" y="519"/>
                        </a:lnTo>
                        <a:lnTo>
                          <a:pt x="520" y="504"/>
                        </a:lnTo>
                        <a:lnTo>
                          <a:pt x="662" y="576"/>
                        </a:lnTo>
                        <a:lnTo>
                          <a:pt x="645" y="601"/>
                        </a:lnTo>
                        <a:lnTo>
                          <a:pt x="628" y="626"/>
                        </a:lnTo>
                        <a:lnTo>
                          <a:pt x="607" y="651"/>
                        </a:lnTo>
                        <a:lnTo>
                          <a:pt x="583" y="676"/>
                        </a:lnTo>
                        <a:lnTo>
                          <a:pt x="552" y="701"/>
                        </a:lnTo>
                        <a:lnTo>
                          <a:pt x="536" y="711"/>
                        </a:lnTo>
                        <a:lnTo>
                          <a:pt x="516" y="723"/>
                        </a:lnTo>
                        <a:lnTo>
                          <a:pt x="491" y="735"/>
                        </a:lnTo>
                        <a:lnTo>
                          <a:pt x="462" y="747"/>
                        </a:lnTo>
                        <a:lnTo>
                          <a:pt x="428" y="757"/>
                        </a:lnTo>
                        <a:lnTo>
                          <a:pt x="392" y="764"/>
                        </a:lnTo>
                        <a:lnTo>
                          <a:pt x="350" y="766"/>
                        </a:lnTo>
                        <a:lnTo>
                          <a:pt x="306" y="764"/>
                        </a:lnTo>
                        <a:lnTo>
                          <a:pt x="265" y="755"/>
                        </a:lnTo>
                        <a:lnTo>
                          <a:pt x="224" y="743"/>
                        </a:lnTo>
                        <a:lnTo>
                          <a:pt x="186" y="727"/>
                        </a:lnTo>
                        <a:lnTo>
                          <a:pt x="151" y="705"/>
                        </a:lnTo>
                        <a:lnTo>
                          <a:pt x="117" y="679"/>
                        </a:lnTo>
                        <a:lnTo>
                          <a:pt x="89" y="648"/>
                        </a:lnTo>
                        <a:lnTo>
                          <a:pt x="63" y="614"/>
                        </a:lnTo>
                        <a:lnTo>
                          <a:pt x="40" y="575"/>
                        </a:lnTo>
                        <a:lnTo>
                          <a:pt x="24" y="532"/>
                        </a:lnTo>
                        <a:lnTo>
                          <a:pt x="11" y="485"/>
                        </a:lnTo>
                        <a:lnTo>
                          <a:pt x="2" y="435"/>
                        </a:lnTo>
                        <a:lnTo>
                          <a:pt x="0" y="382"/>
                        </a:lnTo>
                        <a:lnTo>
                          <a:pt x="2" y="330"/>
                        </a:lnTo>
                        <a:lnTo>
                          <a:pt x="12" y="280"/>
                        </a:lnTo>
                        <a:lnTo>
                          <a:pt x="26" y="233"/>
                        </a:lnTo>
                        <a:lnTo>
                          <a:pt x="46" y="189"/>
                        </a:lnTo>
                        <a:lnTo>
                          <a:pt x="70" y="149"/>
                        </a:lnTo>
                        <a:lnTo>
                          <a:pt x="100" y="112"/>
                        </a:lnTo>
                        <a:lnTo>
                          <a:pt x="133" y="80"/>
                        </a:lnTo>
                        <a:lnTo>
                          <a:pt x="171" y="53"/>
                        </a:lnTo>
                        <a:lnTo>
                          <a:pt x="212" y="30"/>
                        </a:lnTo>
                        <a:lnTo>
                          <a:pt x="256" y="13"/>
                        </a:lnTo>
                        <a:lnTo>
                          <a:pt x="304" y="4"/>
                        </a:lnTo>
                        <a:lnTo>
                          <a:pt x="354"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3" name="Rectangle 14"/>
                  <p:cNvSpPr>
                    <a:spLocks noChangeArrowheads="1"/>
                  </p:cNvSpPr>
                  <p:nvPr/>
                </p:nvSpPr>
                <p:spPr bwMode="auto">
                  <a:xfrm>
                    <a:off x="3651251" y="1874838"/>
                    <a:ext cx="1752600" cy="52388"/>
                  </a:xfrm>
                  <a:prstGeom prst="rect">
                    <a:avLst/>
                  </a:prstGeom>
                  <a:solidFill>
                    <a:srgbClr val="000000"/>
                  </a:solidFill>
                  <a:ln w="0">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104" name="Freeform 15"/>
                  <p:cNvSpPr>
                    <a:spLocks noEditPoints="1"/>
                  </p:cNvSpPr>
                  <p:nvPr/>
                </p:nvSpPr>
                <p:spPr bwMode="auto">
                  <a:xfrm>
                    <a:off x="3652838" y="2759076"/>
                    <a:ext cx="211138" cy="223838"/>
                  </a:xfrm>
                  <a:custGeom>
                    <a:avLst/>
                    <a:gdLst>
                      <a:gd name="T0" fmla="*/ 89 w 264"/>
                      <a:gd name="T1" fmla="*/ 59 h 283"/>
                      <a:gd name="T2" fmla="*/ 89 w 264"/>
                      <a:gd name="T3" fmla="*/ 132 h 283"/>
                      <a:gd name="T4" fmla="*/ 140 w 264"/>
                      <a:gd name="T5" fmla="*/ 132 h 283"/>
                      <a:gd name="T6" fmla="*/ 144 w 264"/>
                      <a:gd name="T7" fmla="*/ 132 h 283"/>
                      <a:gd name="T8" fmla="*/ 150 w 264"/>
                      <a:gd name="T9" fmla="*/ 131 h 283"/>
                      <a:gd name="T10" fmla="*/ 155 w 264"/>
                      <a:gd name="T11" fmla="*/ 129 h 283"/>
                      <a:gd name="T12" fmla="*/ 167 w 264"/>
                      <a:gd name="T13" fmla="*/ 122 h 283"/>
                      <a:gd name="T14" fmla="*/ 174 w 264"/>
                      <a:gd name="T15" fmla="*/ 110 h 283"/>
                      <a:gd name="T16" fmla="*/ 176 w 264"/>
                      <a:gd name="T17" fmla="*/ 95 h 283"/>
                      <a:gd name="T18" fmla="*/ 175 w 264"/>
                      <a:gd name="T19" fmla="*/ 83 h 283"/>
                      <a:gd name="T20" fmla="*/ 170 w 264"/>
                      <a:gd name="T21" fmla="*/ 73 h 283"/>
                      <a:gd name="T22" fmla="*/ 166 w 264"/>
                      <a:gd name="T23" fmla="*/ 68 h 283"/>
                      <a:gd name="T24" fmla="*/ 159 w 264"/>
                      <a:gd name="T25" fmla="*/ 64 h 283"/>
                      <a:gd name="T26" fmla="*/ 152 w 264"/>
                      <a:gd name="T27" fmla="*/ 62 h 283"/>
                      <a:gd name="T28" fmla="*/ 144 w 264"/>
                      <a:gd name="T29" fmla="*/ 60 h 283"/>
                      <a:gd name="T30" fmla="*/ 140 w 264"/>
                      <a:gd name="T31" fmla="*/ 59 h 283"/>
                      <a:gd name="T32" fmla="*/ 89 w 264"/>
                      <a:gd name="T33" fmla="*/ 59 h 283"/>
                      <a:gd name="T34" fmla="*/ 0 w 264"/>
                      <a:gd name="T35" fmla="*/ 0 h 283"/>
                      <a:gd name="T36" fmla="*/ 161 w 264"/>
                      <a:gd name="T37" fmla="*/ 0 h 283"/>
                      <a:gd name="T38" fmla="*/ 179 w 264"/>
                      <a:gd name="T39" fmla="*/ 1 h 283"/>
                      <a:gd name="T40" fmla="*/ 195 w 264"/>
                      <a:gd name="T41" fmla="*/ 3 h 283"/>
                      <a:gd name="T42" fmla="*/ 212 w 264"/>
                      <a:gd name="T43" fmla="*/ 7 h 283"/>
                      <a:gd name="T44" fmla="*/ 227 w 264"/>
                      <a:gd name="T45" fmla="*/ 14 h 283"/>
                      <a:gd name="T46" fmla="*/ 240 w 264"/>
                      <a:gd name="T47" fmla="*/ 26 h 283"/>
                      <a:gd name="T48" fmla="*/ 254 w 264"/>
                      <a:gd name="T49" fmla="*/ 44 h 283"/>
                      <a:gd name="T50" fmla="*/ 261 w 264"/>
                      <a:gd name="T51" fmla="*/ 60 h 283"/>
                      <a:gd name="T52" fmla="*/ 264 w 264"/>
                      <a:gd name="T53" fmla="*/ 77 h 283"/>
                      <a:gd name="T54" fmla="*/ 264 w 264"/>
                      <a:gd name="T55" fmla="*/ 92 h 283"/>
                      <a:gd name="T56" fmla="*/ 263 w 264"/>
                      <a:gd name="T57" fmla="*/ 110 h 283"/>
                      <a:gd name="T58" fmla="*/ 259 w 264"/>
                      <a:gd name="T59" fmla="*/ 128 h 283"/>
                      <a:gd name="T60" fmla="*/ 251 w 264"/>
                      <a:gd name="T61" fmla="*/ 147 h 283"/>
                      <a:gd name="T62" fmla="*/ 238 w 264"/>
                      <a:gd name="T63" fmla="*/ 164 h 283"/>
                      <a:gd name="T64" fmla="*/ 224 w 264"/>
                      <a:gd name="T65" fmla="*/ 177 h 283"/>
                      <a:gd name="T66" fmla="*/ 208 w 264"/>
                      <a:gd name="T67" fmla="*/ 184 h 283"/>
                      <a:gd name="T68" fmla="*/ 192 w 264"/>
                      <a:gd name="T69" fmla="*/ 188 h 283"/>
                      <a:gd name="T70" fmla="*/ 175 w 264"/>
                      <a:gd name="T71" fmla="*/ 190 h 283"/>
                      <a:gd name="T72" fmla="*/ 157 w 264"/>
                      <a:gd name="T73" fmla="*/ 191 h 283"/>
                      <a:gd name="T74" fmla="*/ 89 w 264"/>
                      <a:gd name="T75" fmla="*/ 191 h 283"/>
                      <a:gd name="T76" fmla="*/ 89 w 264"/>
                      <a:gd name="T77" fmla="*/ 283 h 283"/>
                      <a:gd name="T78" fmla="*/ 0 w 264"/>
                      <a:gd name="T79" fmla="*/ 283 h 283"/>
                      <a:gd name="T80" fmla="*/ 0 w 264"/>
                      <a:gd name="T81"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64" h="283">
                        <a:moveTo>
                          <a:pt x="89" y="59"/>
                        </a:moveTo>
                        <a:lnTo>
                          <a:pt x="89" y="132"/>
                        </a:lnTo>
                        <a:lnTo>
                          <a:pt x="140" y="132"/>
                        </a:lnTo>
                        <a:lnTo>
                          <a:pt x="144" y="132"/>
                        </a:lnTo>
                        <a:lnTo>
                          <a:pt x="150" y="131"/>
                        </a:lnTo>
                        <a:lnTo>
                          <a:pt x="155" y="129"/>
                        </a:lnTo>
                        <a:lnTo>
                          <a:pt x="167" y="122"/>
                        </a:lnTo>
                        <a:lnTo>
                          <a:pt x="174" y="110"/>
                        </a:lnTo>
                        <a:lnTo>
                          <a:pt x="176" y="95"/>
                        </a:lnTo>
                        <a:lnTo>
                          <a:pt x="175" y="83"/>
                        </a:lnTo>
                        <a:lnTo>
                          <a:pt x="170" y="73"/>
                        </a:lnTo>
                        <a:lnTo>
                          <a:pt x="166" y="68"/>
                        </a:lnTo>
                        <a:lnTo>
                          <a:pt x="159" y="64"/>
                        </a:lnTo>
                        <a:lnTo>
                          <a:pt x="152" y="62"/>
                        </a:lnTo>
                        <a:lnTo>
                          <a:pt x="144" y="60"/>
                        </a:lnTo>
                        <a:lnTo>
                          <a:pt x="140" y="59"/>
                        </a:lnTo>
                        <a:lnTo>
                          <a:pt x="89" y="59"/>
                        </a:lnTo>
                        <a:close/>
                        <a:moveTo>
                          <a:pt x="0" y="0"/>
                        </a:moveTo>
                        <a:lnTo>
                          <a:pt x="161" y="0"/>
                        </a:lnTo>
                        <a:lnTo>
                          <a:pt x="179" y="1"/>
                        </a:lnTo>
                        <a:lnTo>
                          <a:pt x="195" y="3"/>
                        </a:lnTo>
                        <a:lnTo>
                          <a:pt x="212" y="7"/>
                        </a:lnTo>
                        <a:lnTo>
                          <a:pt x="227" y="14"/>
                        </a:lnTo>
                        <a:lnTo>
                          <a:pt x="240" y="26"/>
                        </a:lnTo>
                        <a:lnTo>
                          <a:pt x="254" y="44"/>
                        </a:lnTo>
                        <a:lnTo>
                          <a:pt x="261" y="60"/>
                        </a:lnTo>
                        <a:lnTo>
                          <a:pt x="264" y="77"/>
                        </a:lnTo>
                        <a:lnTo>
                          <a:pt x="264" y="92"/>
                        </a:lnTo>
                        <a:lnTo>
                          <a:pt x="263" y="110"/>
                        </a:lnTo>
                        <a:lnTo>
                          <a:pt x="259" y="128"/>
                        </a:lnTo>
                        <a:lnTo>
                          <a:pt x="251" y="147"/>
                        </a:lnTo>
                        <a:lnTo>
                          <a:pt x="238" y="164"/>
                        </a:lnTo>
                        <a:lnTo>
                          <a:pt x="224" y="177"/>
                        </a:lnTo>
                        <a:lnTo>
                          <a:pt x="208" y="184"/>
                        </a:lnTo>
                        <a:lnTo>
                          <a:pt x="192" y="188"/>
                        </a:lnTo>
                        <a:lnTo>
                          <a:pt x="175" y="190"/>
                        </a:lnTo>
                        <a:lnTo>
                          <a:pt x="157" y="191"/>
                        </a:lnTo>
                        <a:lnTo>
                          <a:pt x="89" y="191"/>
                        </a:lnTo>
                        <a:lnTo>
                          <a:pt x="89" y="283"/>
                        </a:lnTo>
                        <a:lnTo>
                          <a:pt x="0" y="283"/>
                        </a:lnTo>
                        <a:lnTo>
                          <a:pt x="0" y="0"/>
                        </a:lnTo>
                        <a:close/>
                      </a:path>
                    </a:pathLst>
                  </a:custGeom>
                  <a:solidFill>
                    <a:srgbClr val="F20000"/>
                  </a:solidFill>
                  <a:ln w="0">
                    <a:solidFill>
                      <a:srgbClr val="F2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5" name="Freeform 16"/>
                  <p:cNvSpPr>
                    <a:spLocks noEditPoints="1"/>
                  </p:cNvSpPr>
                  <p:nvPr/>
                </p:nvSpPr>
                <p:spPr bwMode="auto">
                  <a:xfrm>
                    <a:off x="3870326" y="2759076"/>
                    <a:ext cx="215900" cy="223838"/>
                  </a:xfrm>
                  <a:custGeom>
                    <a:avLst/>
                    <a:gdLst>
                      <a:gd name="T0" fmla="*/ 90 w 270"/>
                      <a:gd name="T1" fmla="*/ 59 h 283"/>
                      <a:gd name="T2" fmla="*/ 90 w 270"/>
                      <a:gd name="T3" fmla="*/ 125 h 283"/>
                      <a:gd name="T4" fmla="*/ 127 w 270"/>
                      <a:gd name="T5" fmla="*/ 125 h 283"/>
                      <a:gd name="T6" fmla="*/ 134 w 270"/>
                      <a:gd name="T7" fmla="*/ 125 h 283"/>
                      <a:gd name="T8" fmla="*/ 142 w 270"/>
                      <a:gd name="T9" fmla="*/ 125 h 283"/>
                      <a:gd name="T10" fmla="*/ 150 w 270"/>
                      <a:gd name="T11" fmla="*/ 122 h 283"/>
                      <a:gd name="T12" fmla="*/ 158 w 270"/>
                      <a:gd name="T13" fmla="*/ 119 h 283"/>
                      <a:gd name="T14" fmla="*/ 165 w 270"/>
                      <a:gd name="T15" fmla="*/ 113 h 283"/>
                      <a:gd name="T16" fmla="*/ 168 w 270"/>
                      <a:gd name="T17" fmla="*/ 104 h 283"/>
                      <a:gd name="T18" fmla="*/ 171 w 270"/>
                      <a:gd name="T19" fmla="*/ 92 h 283"/>
                      <a:gd name="T20" fmla="*/ 168 w 270"/>
                      <a:gd name="T21" fmla="*/ 81 h 283"/>
                      <a:gd name="T22" fmla="*/ 165 w 270"/>
                      <a:gd name="T23" fmla="*/ 71 h 283"/>
                      <a:gd name="T24" fmla="*/ 158 w 270"/>
                      <a:gd name="T25" fmla="*/ 65 h 283"/>
                      <a:gd name="T26" fmla="*/ 150 w 270"/>
                      <a:gd name="T27" fmla="*/ 62 h 283"/>
                      <a:gd name="T28" fmla="*/ 142 w 270"/>
                      <a:gd name="T29" fmla="*/ 60 h 283"/>
                      <a:gd name="T30" fmla="*/ 134 w 270"/>
                      <a:gd name="T31" fmla="*/ 59 h 283"/>
                      <a:gd name="T32" fmla="*/ 127 w 270"/>
                      <a:gd name="T33" fmla="*/ 59 h 283"/>
                      <a:gd name="T34" fmla="*/ 90 w 270"/>
                      <a:gd name="T35" fmla="*/ 59 h 283"/>
                      <a:gd name="T36" fmla="*/ 0 w 270"/>
                      <a:gd name="T37" fmla="*/ 0 h 283"/>
                      <a:gd name="T38" fmla="*/ 141 w 270"/>
                      <a:gd name="T39" fmla="*/ 0 h 283"/>
                      <a:gd name="T40" fmla="*/ 167 w 270"/>
                      <a:gd name="T41" fmla="*/ 1 h 283"/>
                      <a:gd name="T42" fmla="*/ 191 w 270"/>
                      <a:gd name="T43" fmla="*/ 3 h 283"/>
                      <a:gd name="T44" fmla="*/ 211 w 270"/>
                      <a:gd name="T45" fmla="*/ 9 h 283"/>
                      <a:gd name="T46" fmla="*/ 228 w 270"/>
                      <a:gd name="T47" fmla="*/ 19 h 283"/>
                      <a:gd name="T48" fmla="*/ 239 w 270"/>
                      <a:gd name="T49" fmla="*/ 31 h 283"/>
                      <a:gd name="T50" fmla="*/ 249 w 270"/>
                      <a:gd name="T51" fmla="*/ 45 h 283"/>
                      <a:gd name="T52" fmla="*/ 255 w 270"/>
                      <a:gd name="T53" fmla="*/ 60 h 283"/>
                      <a:gd name="T54" fmla="*/ 258 w 270"/>
                      <a:gd name="T55" fmla="*/ 76 h 283"/>
                      <a:gd name="T56" fmla="*/ 260 w 270"/>
                      <a:gd name="T57" fmla="*/ 90 h 283"/>
                      <a:gd name="T58" fmla="*/ 258 w 270"/>
                      <a:gd name="T59" fmla="*/ 101 h 283"/>
                      <a:gd name="T60" fmla="*/ 256 w 270"/>
                      <a:gd name="T61" fmla="*/ 115 h 283"/>
                      <a:gd name="T62" fmla="*/ 250 w 270"/>
                      <a:gd name="T63" fmla="*/ 131 h 283"/>
                      <a:gd name="T64" fmla="*/ 237 w 270"/>
                      <a:gd name="T65" fmla="*/ 147 h 283"/>
                      <a:gd name="T66" fmla="*/ 226 w 270"/>
                      <a:gd name="T67" fmla="*/ 157 h 283"/>
                      <a:gd name="T68" fmla="*/ 214 w 270"/>
                      <a:gd name="T69" fmla="*/ 164 h 283"/>
                      <a:gd name="T70" fmla="*/ 201 w 270"/>
                      <a:gd name="T71" fmla="*/ 169 h 283"/>
                      <a:gd name="T72" fmla="*/ 270 w 270"/>
                      <a:gd name="T73" fmla="*/ 283 h 283"/>
                      <a:gd name="T74" fmla="*/ 171 w 270"/>
                      <a:gd name="T75" fmla="*/ 283 h 283"/>
                      <a:gd name="T76" fmla="*/ 116 w 270"/>
                      <a:gd name="T77" fmla="*/ 183 h 283"/>
                      <a:gd name="T78" fmla="*/ 90 w 270"/>
                      <a:gd name="T79" fmla="*/ 183 h 283"/>
                      <a:gd name="T80" fmla="*/ 90 w 270"/>
                      <a:gd name="T81" fmla="*/ 283 h 283"/>
                      <a:gd name="T82" fmla="*/ 0 w 270"/>
                      <a:gd name="T83" fmla="*/ 283 h 283"/>
                      <a:gd name="T84" fmla="*/ 0 w 270"/>
                      <a:gd name="T85"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0" h="283">
                        <a:moveTo>
                          <a:pt x="90" y="59"/>
                        </a:moveTo>
                        <a:lnTo>
                          <a:pt x="90" y="125"/>
                        </a:lnTo>
                        <a:lnTo>
                          <a:pt x="127" y="125"/>
                        </a:lnTo>
                        <a:lnTo>
                          <a:pt x="134" y="125"/>
                        </a:lnTo>
                        <a:lnTo>
                          <a:pt x="142" y="125"/>
                        </a:lnTo>
                        <a:lnTo>
                          <a:pt x="150" y="122"/>
                        </a:lnTo>
                        <a:lnTo>
                          <a:pt x="158" y="119"/>
                        </a:lnTo>
                        <a:lnTo>
                          <a:pt x="165" y="113"/>
                        </a:lnTo>
                        <a:lnTo>
                          <a:pt x="168" y="104"/>
                        </a:lnTo>
                        <a:lnTo>
                          <a:pt x="171" y="92"/>
                        </a:lnTo>
                        <a:lnTo>
                          <a:pt x="168" y="81"/>
                        </a:lnTo>
                        <a:lnTo>
                          <a:pt x="165" y="71"/>
                        </a:lnTo>
                        <a:lnTo>
                          <a:pt x="158" y="65"/>
                        </a:lnTo>
                        <a:lnTo>
                          <a:pt x="150" y="62"/>
                        </a:lnTo>
                        <a:lnTo>
                          <a:pt x="142" y="60"/>
                        </a:lnTo>
                        <a:lnTo>
                          <a:pt x="134" y="59"/>
                        </a:lnTo>
                        <a:lnTo>
                          <a:pt x="127" y="59"/>
                        </a:lnTo>
                        <a:lnTo>
                          <a:pt x="90" y="59"/>
                        </a:lnTo>
                        <a:close/>
                        <a:moveTo>
                          <a:pt x="0" y="0"/>
                        </a:moveTo>
                        <a:lnTo>
                          <a:pt x="141" y="0"/>
                        </a:lnTo>
                        <a:lnTo>
                          <a:pt x="167" y="1"/>
                        </a:lnTo>
                        <a:lnTo>
                          <a:pt x="191" y="3"/>
                        </a:lnTo>
                        <a:lnTo>
                          <a:pt x="211" y="9"/>
                        </a:lnTo>
                        <a:lnTo>
                          <a:pt x="228" y="19"/>
                        </a:lnTo>
                        <a:lnTo>
                          <a:pt x="239" y="31"/>
                        </a:lnTo>
                        <a:lnTo>
                          <a:pt x="249" y="45"/>
                        </a:lnTo>
                        <a:lnTo>
                          <a:pt x="255" y="60"/>
                        </a:lnTo>
                        <a:lnTo>
                          <a:pt x="258" y="76"/>
                        </a:lnTo>
                        <a:lnTo>
                          <a:pt x="260" y="90"/>
                        </a:lnTo>
                        <a:lnTo>
                          <a:pt x="258" y="101"/>
                        </a:lnTo>
                        <a:lnTo>
                          <a:pt x="256" y="115"/>
                        </a:lnTo>
                        <a:lnTo>
                          <a:pt x="250" y="131"/>
                        </a:lnTo>
                        <a:lnTo>
                          <a:pt x="237" y="147"/>
                        </a:lnTo>
                        <a:lnTo>
                          <a:pt x="226" y="157"/>
                        </a:lnTo>
                        <a:lnTo>
                          <a:pt x="214" y="164"/>
                        </a:lnTo>
                        <a:lnTo>
                          <a:pt x="201" y="169"/>
                        </a:lnTo>
                        <a:lnTo>
                          <a:pt x="270" y="283"/>
                        </a:lnTo>
                        <a:lnTo>
                          <a:pt x="171" y="283"/>
                        </a:lnTo>
                        <a:lnTo>
                          <a:pt x="116" y="183"/>
                        </a:lnTo>
                        <a:lnTo>
                          <a:pt x="90" y="183"/>
                        </a:lnTo>
                        <a:lnTo>
                          <a:pt x="90" y="283"/>
                        </a:lnTo>
                        <a:lnTo>
                          <a:pt x="0" y="283"/>
                        </a:lnTo>
                        <a:lnTo>
                          <a:pt x="0" y="0"/>
                        </a:lnTo>
                        <a:close/>
                      </a:path>
                    </a:pathLst>
                  </a:custGeom>
                  <a:solidFill>
                    <a:srgbClr val="F20000"/>
                  </a:solidFill>
                  <a:ln w="0">
                    <a:solidFill>
                      <a:srgbClr val="F2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6" name="Freeform 17"/>
                  <p:cNvSpPr>
                    <a:spLocks noEditPoints="1"/>
                  </p:cNvSpPr>
                  <p:nvPr/>
                </p:nvSpPr>
                <p:spPr bwMode="auto">
                  <a:xfrm>
                    <a:off x="4081463" y="2751138"/>
                    <a:ext cx="241300" cy="239713"/>
                  </a:xfrm>
                  <a:custGeom>
                    <a:avLst/>
                    <a:gdLst>
                      <a:gd name="T0" fmla="*/ 139 w 304"/>
                      <a:gd name="T1" fmla="*/ 73 h 302"/>
                      <a:gd name="T2" fmla="*/ 114 w 304"/>
                      <a:gd name="T3" fmla="*/ 85 h 302"/>
                      <a:gd name="T4" fmla="*/ 98 w 304"/>
                      <a:gd name="T5" fmla="*/ 110 h 302"/>
                      <a:gd name="T6" fmla="*/ 91 w 304"/>
                      <a:gd name="T7" fmla="*/ 151 h 302"/>
                      <a:gd name="T8" fmla="*/ 98 w 304"/>
                      <a:gd name="T9" fmla="*/ 194 h 302"/>
                      <a:gd name="T10" fmla="*/ 118 w 304"/>
                      <a:gd name="T11" fmla="*/ 221 h 302"/>
                      <a:gd name="T12" fmla="*/ 152 w 304"/>
                      <a:gd name="T13" fmla="*/ 231 h 302"/>
                      <a:gd name="T14" fmla="*/ 184 w 304"/>
                      <a:gd name="T15" fmla="*/ 221 h 302"/>
                      <a:gd name="T16" fmla="*/ 206 w 304"/>
                      <a:gd name="T17" fmla="*/ 194 h 302"/>
                      <a:gd name="T18" fmla="*/ 214 w 304"/>
                      <a:gd name="T19" fmla="*/ 149 h 302"/>
                      <a:gd name="T20" fmla="*/ 208 w 304"/>
                      <a:gd name="T21" fmla="*/ 112 h 302"/>
                      <a:gd name="T22" fmla="*/ 193 w 304"/>
                      <a:gd name="T23" fmla="*/ 86 h 302"/>
                      <a:gd name="T24" fmla="*/ 174 w 304"/>
                      <a:gd name="T25" fmla="*/ 75 h 302"/>
                      <a:gd name="T26" fmla="*/ 157 w 304"/>
                      <a:gd name="T27" fmla="*/ 72 h 302"/>
                      <a:gd name="T28" fmla="*/ 152 w 304"/>
                      <a:gd name="T29" fmla="*/ 0 h 302"/>
                      <a:gd name="T30" fmla="*/ 212 w 304"/>
                      <a:gd name="T31" fmla="*/ 9 h 302"/>
                      <a:gd name="T32" fmla="*/ 254 w 304"/>
                      <a:gd name="T33" fmla="*/ 32 h 302"/>
                      <a:gd name="T34" fmla="*/ 283 w 304"/>
                      <a:gd name="T35" fmla="*/ 67 h 302"/>
                      <a:gd name="T36" fmla="*/ 298 w 304"/>
                      <a:gd name="T37" fmla="*/ 107 h 302"/>
                      <a:gd name="T38" fmla="*/ 304 w 304"/>
                      <a:gd name="T39" fmla="*/ 149 h 302"/>
                      <a:gd name="T40" fmla="*/ 298 w 304"/>
                      <a:gd name="T41" fmla="*/ 192 h 302"/>
                      <a:gd name="T42" fmla="*/ 282 w 304"/>
                      <a:gd name="T43" fmla="*/ 233 h 302"/>
                      <a:gd name="T44" fmla="*/ 253 w 304"/>
                      <a:gd name="T45" fmla="*/ 269 h 302"/>
                      <a:gd name="T46" fmla="*/ 209 w 304"/>
                      <a:gd name="T47" fmla="*/ 293 h 302"/>
                      <a:gd name="T48" fmla="*/ 151 w 304"/>
                      <a:gd name="T49" fmla="*/ 302 h 302"/>
                      <a:gd name="T50" fmla="*/ 95 w 304"/>
                      <a:gd name="T51" fmla="*/ 294 h 302"/>
                      <a:gd name="T52" fmla="*/ 55 w 304"/>
                      <a:gd name="T53" fmla="*/ 274 h 302"/>
                      <a:gd name="T54" fmla="*/ 27 w 304"/>
                      <a:gd name="T55" fmla="*/ 243 h 302"/>
                      <a:gd name="T56" fmla="*/ 10 w 304"/>
                      <a:gd name="T57" fmla="*/ 207 h 302"/>
                      <a:gd name="T58" fmla="*/ 2 w 304"/>
                      <a:gd name="T59" fmla="*/ 170 h 302"/>
                      <a:gd name="T60" fmla="*/ 3 w 304"/>
                      <a:gd name="T61" fmla="*/ 125 h 302"/>
                      <a:gd name="T62" fmla="*/ 17 w 304"/>
                      <a:gd name="T63" fmla="*/ 76 h 302"/>
                      <a:gd name="T64" fmla="*/ 48 w 304"/>
                      <a:gd name="T65" fmla="*/ 37 h 302"/>
                      <a:gd name="T66" fmla="*/ 93 w 304"/>
                      <a:gd name="T67" fmla="*/ 10 h 302"/>
                      <a:gd name="T68" fmla="*/ 152 w 304"/>
                      <a:gd name="T69" fmla="*/ 0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4" h="302">
                        <a:moveTo>
                          <a:pt x="152" y="72"/>
                        </a:moveTo>
                        <a:lnTo>
                          <a:pt x="139" y="73"/>
                        </a:lnTo>
                        <a:lnTo>
                          <a:pt x="126" y="76"/>
                        </a:lnTo>
                        <a:lnTo>
                          <a:pt x="114" y="85"/>
                        </a:lnTo>
                        <a:lnTo>
                          <a:pt x="105" y="95"/>
                        </a:lnTo>
                        <a:lnTo>
                          <a:pt x="98" y="110"/>
                        </a:lnTo>
                        <a:lnTo>
                          <a:pt x="92" y="129"/>
                        </a:lnTo>
                        <a:lnTo>
                          <a:pt x="91" y="151"/>
                        </a:lnTo>
                        <a:lnTo>
                          <a:pt x="92" y="175"/>
                        </a:lnTo>
                        <a:lnTo>
                          <a:pt x="98" y="194"/>
                        </a:lnTo>
                        <a:lnTo>
                          <a:pt x="106" y="210"/>
                        </a:lnTo>
                        <a:lnTo>
                          <a:pt x="118" y="221"/>
                        </a:lnTo>
                        <a:lnTo>
                          <a:pt x="133" y="229"/>
                        </a:lnTo>
                        <a:lnTo>
                          <a:pt x="152" y="231"/>
                        </a:lnTo>
                        <a:lnTo>
                          <a:pt x="170" y="229"/>
                        </a:lnTo>
                        <a:lnTo>
                          <a:pt x="184" y="221"/>
                        </a:lnTo>
                        <a:lnTo>
                          <a:pt x="196" y="210"/>
                        </a:lnTo>
                        <a:lnTo>
                          <a:pt x="206" y="194"/>
                        </a:lnTo>
                        <a:lnTo>
                          <a:pt x="212" y="174"/>
                        </a:lnTo>
                        <a:lnTo>
                          <a:pt x="214" y="149"/>
                        </a:lnTo>
                        <a:lnTo>
                          <a:pt x="213" y="130"/>
                        </a:lnTo>
                        <a:lnTo>
                          <a:pt x="208" y="112"/>
                        </a:lnTo>
                        <a:lnTo>
                          <a:pt x="202" y="97"/>
                        </a:lnTo>
                        <a:lnTo>
                          <a:pt x="193" y="86"/>
                        </a:lnTo>
                        <a:lnTo>
                          <a:pt x="183" y="79"/>
                        </a:lnTo>
                        <a:lnTo>
                          <a:pt x="174" y="75"/>
                        </a:lnTo>
                        <a:lnTo>
                          <a:pt x="165" y="73"/>
                        </a:lnTo>
                        <a:lnTo>
                          <a:pt x="157" y="72"/>
                        </a:lnTo>
                        <a:lnTo>
                          <a:pt x="152" y="72"/>
                        </a:lnTo>
                        <a:close/>
                        <a:moveTo>
                          <a:pt x="152" y="0"/>
                        </a:moveTo>
                        <a:lnTo>
                          <a:pt x="184" y="3"/>
                        </a:lnTo>
                        <a:lnTo>
                          <a:pt x="212" y="9"/>
                        </a:lnTo>
                        <a:lnTo>
                          <a:pt x="234" y="19"/>
                        </a:lnTo>
                        <a:lnTo>
                          <a:pt x="254" y="32"/>
                        </a:lnTo>
                        <a:lnTo>
                          <a:pt x="270" y="49"/>
                        </a:lnTo>
                        <a:lnTo>
                          <a:pt x="283" y="67"/>
                        </a:lnTo>
                        <a:lnTo>
                          <a:pt x="292" y="87"/>
                        </a:lnTo>
                        <a:lnTo>
                          <a:pt x="298" y="107"/>
                        </a:lnTo>
                        <a:lnTo>
                          <a:pt x="303" y="129"/>
                        </a:lnTo>
                        <a:lnTo>
                          <a:pt x="304" y="149"/>
                        </a:lnTo>
                        <a:lnTo>
                          <a:pt x="303" y="170"/>
                        </a:lnTo>
                        <a:lnTo>
                          <a:pt x="298" y="192"/>
                        </a:lnTo>
                        <a:lnTo>
                          <a:pt x="291" y="213"/>
                        </a:lnTo>
                        <a:lnTo>
                          <a:pt x="282" y="233"/>
                        </a:lnTo>
                        <a:lnTo>
                          <a:pt x="269" y="252"/>
                        </a:lnTo>
                        <a:lnTo>
                          <a:pt x="253" y="269"/>
                        </a:lnTo>
                        <a:lnTo>
                          <a:pt x="233" y="282"/>
                        </a:lnTo>
                        <a:lnTo>
                          <a:pt x="209" y="293"/>
                        </a:lnTo>
                        <a:lnTo>
                          <a:pt x="182" y="300"/>
                        </a:lnTo>
                        <a:lnTo>
                          <a:pt x="151" y="302"/>
                        </a:lnTo>
                        <a:lnTo>
                          <a:pt x="121" y="300"/>
                        </a:lnTo>
                        <a:lnTo>
                          <a:pt x="95" y="294"/>
                        </a:lnTo>
                        <a:lnTo>
                          <a:pt x="74" y="286"/>
                        </a:lnTo>
                        <a:lnTo>
                          <a:pt x="55" y="274"/>
                        </a:lnTo>
                        <a:lnTo>
                          <a:pt x="40" y="259"/>
                        </a:lnTo>
                        <a:lnTo>
                          <a:pt x="27" y="243"/>
                        </a:lnTo>
                        <a:lnTo>
                          <a:pt x="17" y="226"/>
                        </a:lnTo>
                        <a:lnTo>
                          <a:pt x="10" y="207"/>
                        </a:lnTo>
                        <a:lnTo>
                          <a:pt x="5" y="188"/>
                        </a:lnTo>
                        <a:lnTo>
                          <a:pt x="2" y="170"/>
                        </a:lnTo>
                        <a:lnTo>
                          <a:pt x="0" y="152"/>
                        </a:lnTo>
                        <a:lnTo>
                          <a:pt x="3" y="125"/>
                        </a:lnTo>
                        <a:lnTo>
                          <a:pt x="9" y="100"/>
                        </a:lnTo>
                        <a:lnTo>
                          <a:pt x="17" y="76"/>
                        </a:lnTo>
                        <a:lnTo>
                          <a:pt x="30" y="55"/>
                        </a:lnTo>
                        <a:lnTo>
                          <a:pt x="48" y="37"/>
                        </a:lnTo>
                        <a:lnTo>
                          <a:pt x="68" y="22"/>
                        </a:lnTo>
                        <a:lnTo>
                          <a:pt x="93" y="10"/>
                        </a:lnTo>
                        <a:lnTo>
                          <a:pt x="120" y="3"/>
                        </a:lnTo>
                        <a:lnTo>
                          <a:pt x="152" y="0"/>
                        </a:lnTo>
                        <a:close/>
                      </a:path>
                    </a:pathLst>
                  </a:custGeom>
                  <a:solidFill>
                    <a:srgbClr val="F20000"/>
                  </a:solidFill>
                  <a:ln w="0">
                    <a:solidFill>
                      <a:srgbClr val="F2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7" name="Freeform 18"/>
                  <p:cNvSpPr>
                    <a:spLocks noEditPoints="1"/>
                  </p:cNvSpPr>
                  <p:nvPr/>
                </p:nvSpPr>
                <p:spPr bwMode="auto">
                  <a:xfrm>
                    <a:off x="4338638" y="2759076"/>
                    <a:ext cx="217488" cy="223838"/>
                  </a:xfrm>
                  <a:custGeom>
                    <a:avLst/>
                    <a:gdLst>
                      <a:gd name="T0" fmla="*/ 91 w 273"/>
                      <a:gd name="T1" fmla="*/ 66 h 283"/>
                      <a:gd name="T2" fmla="*/ 91 w 273"/>
                      <a:gd name="T3" fmla="*/ 219 h 283"/>
                      <a:gd name="T4" fmla="*/ 125 w 273"/>
                      <a:gd name="T5" fmla="*/ 219 h 283"/>
                      <a:gd name="T6" fmla="*/ 137 w 273"/>
                      <a:gd name="T7" fmla="*/ 217 h 283"/>
                      <a:gd name="T8" fmla="*/ 150 w 273"/>
                      <a:gd name="T9" fmla="*/ 214 h 283"/>
                      <a:gd name="T10" fmla="*/ 162 w 273"/>
                      <a:gd name="T11" fmla="*/ 204 h 283"/>
                      <a:gd name="T12" fmla="*/ 171 w 273"/>
                      <a:gd name="T13" fmla="*/ 194 h 283"/>
                      <a:gd name="T14" fmla="*/ 177 w 273"/>
                      <a:gd name="T15" fmla="*/ 178 h 283"/>
                      <a:gd name="T16" fmla="*/ 182 w 273"/>
                      <a:gd name="T17" fmla="*/ 160 h 283"/>
                      <a:gd name="T18" fmla="*/ 183 w 273"/>
                      <a:gd name="T19" fmla="*/ 141 h 283"/>
                      <a:gd name="T20" fmla="*/ 181 w 273"/>
                      <a:gd name="T21" fmla="*/ 119 h 283"/>
                      <a:gd name="T22" fmla="*/ 176 w 273"/>
                      <a:gd name="T23" fmla="*/ 100 h 283"/>
                      <a:gd name="T24" fmla="*/ 169 w 273"/>
                      <a:gd name="T25" fmla="*/ 87 h 283"/>
                      <a:gd name="T26" fmla="*/ 161 w 273"/>
                      <a:gd name="T27" fmla="*/ 77 h 283"/>
                      <a:gd name="T28" fmla="*/ 152 w 273"/>
                      <a:gd name="T29" fmla="*/ 71 h 283"/>
                      <a:gd name="T30" fmla="*/ 143 w 273"/>
                      <a:gd name="T31" fmla="*/ 69 h 283"/>
                      <a:gd name="T32" fmla="*/ 133 w 273"/>
                      <a:gd name="T33" fmla="*/ 66 h 283"/>
                      <a:gd name="T34" fmla="*/ 124 w 273"/>
                      <a:gd name="T35" fmla="*/ 66 h 283"/>
                      <a:gd name="T36" fmla="*/ 91 w 273"/>
                      <a:gd name="T37" fmla="*/ 66 h 283"/>
                      <a:gd name="T38" fmla="*/ 0 w 273"/>
                      <a:gd name="T39" fmla="*/ 0 h 283"/>
                      <a:gd name="T40" fmla="*/ 96 w 273"/>
                      <a:gd name="T41" fmla="*/ 0 h 283"/>
                      <a:gd name="T42" fmla="*/ 132 w 273"/>
                      <a:gd name="T43" fmla="*/ 1 h 283"/>
                      <a:gd name="T44" fmla="*/ 163 w 273"/>
                      <a:gd name="T45" fmla="*/ 3 h 283"/>
                      <a:gd name="T46" fmla="*/ 189 w 273"/>
                      <a:gd name="T47" fmla="*/ 8 h 283"/>
                      <a:gd name="T48" fmla="*/ 213 w 273"/>
                      <a:gd name="T49" fmla="*/ 18 h 283"/>
                      <a:gd name="T50" fmla="*/ 234 w 273"/>
                      <a:gd name="T51" fmla="*/ 33 h 283"/>
                      <a:gd name="T52" fmla="*/ 250 w 273"/>
                      <a:gd name="T53" fmla="*/ 51 h 283"/>
                      <a:gd name="T54" fmla="*/ 260 w 273"/>
                      <a:gd name="T55" fmla="*/ 71 h 283"/>
                      <a:gd name="T56" fmla="*/ 267 w 273"/>
                      <a:gd name="T57" fmla="*/ 92 h 283"/>
                      <a:gd name="T58" fmla="*/ 272 w 273"/>
                      <a:gd name="T59" fmla="*/ 116 h 283"/>
                      <a:gd name="T60" fmla="*/ 273 w 273"/>
                      <a:gd name="T61" fmla="*/ 140 h 283"/>
                      <a:gd name="T62" fmla="*/ 272 w 273"/>
                      <a:gd name="T63" fmla="*/ 166 h 283"/>
                      <a:gd name="T64" fmla="*/ 267 w 273"/>
                      <a:gd name="T65" fmla="*/ 190 h 283"/>
                      <a:gd name="T66" fmla="*/ 260 w 273"/>
                      <a:gd name="T67" fmla="*/ 213 h 283"/>
                      <a:gd name="T68" fmla="*/ 248 w 273"/>
                      <a:gd name="T69" fmla="*/ 233 h 283"/>
                      <a:gd name="T70" fmla="*/ 234 w 273"/>
                      <a:gd name="T71" fmla="*/ 251 h 283"/>
                      <a:gd name="T72" fmla="*/ 216 w 273"/>
                      <a:gd name="T73" fmla="*/ 265 h 283"/>
                      <a:gd name="T74" fmla="*/ 194 w 273"/>
                      <a:gd name="T75" fmla="*/ 276 h 283"/>
                      <a:gd name="T76" fmla="*/ 170 w 273"/>
                      <a:gd name="T77" fmla="*/ 280 h 283"/>
                      <a:gd name="T78" fmla="*/ 145 w 273"/>
                      <a:gd name="T79" fmla="*/ 283 h 283"/>
                      <a:gd name="T80" fmla="*/ 118 w 273"/>
                      <a:gd name="T81" fmla="*/ 283 h 283"/>
                      <a:gd name="T82" fmla="*/ 0 w 273"/>
                      <a:gd name="T83" fmla="*/ 283 h 283"/>
                      <a:gd name="T84" fmla="*/ 0 w 273"/>
                      <a:gd name="T85"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3" h="283">
                        <a:moveTo>
                          <a:pt x="91" y="66"/>
                        </a:moveTo>
                        <a:lnTo>
                          <a:pt x="91" y="219"/>
                        </a:lnTo>
                        <a:lnTo>
                          <a:pt x="125" y="219"/>
                        </a:lnTo>
                        <a:lnTo>
                          <a:pt x="137" y="217"/>
                        </a:lnTo>
                        <a:lnTo>
                          <a:pt x="150" y="214"/>
                        </a:lnTo>
                        <a:lnTo>
                          <a:pt x="162" y="204"/>
                        </a:lnTo>
                        <a:lnTo>
                          <a:pt x="171" y="194"/>
                        </a:lnTo>
                        <a:lnTo>
                          <a:pt x="177" y="178"/>
                        </a:lnTo>
                        <a:lnTo>
                          <a:pt x="182" y="160"/>
                        </a:lnTo>
                        <a:lnTo>
                          <a:pt x="183" y="141"/>
                        </a:lnTo>
                        <a:lnTo>
                          <a:pt x="181" y="119"/>
                        </a:lnTo>
                        <a:lnTo>
                          <a:pt x="176" y="100"/>
                        </a:lnTo>
                        <a:lnTo>
                          <a:pt x="169" y="87"/>
                        </a:lnTo>
                        <a:lnTo>
                          <a:pt x="161" y="77"/>
                        </a:lnTo>
                        <a:lnTo>
                          <a:pt x="152" y="71"/>
                        </a:lnTo>
                        <a:lnTo>
                          <a:pt x="143" y="69"/>
                        </a:lnTo>
                        <a:lnTo>
                          <a:pt x="133" y="66"/>
                        </a:lnTo>
                        <a:lnTo>
                          <a:pt x="124" y="66"/>
                        </a:lnTo>
                        <a:lnTo>
                          <a:pt x="91" y="66"/>
                        </a:lnTo>
                        <a:close/>
                        <a:moveTo>
                          <a:pt x="0" y="0"/>
                        </a:moveTo>
                        <a:lnTo>
                          <a:pt x="96" y="0"/>
                        </a:lnTo>
                        <a:lnTo>
                          <a:pt x="132" y="1"/>
                        </a:lnTo>
                        <a:lnTo>
                          <a:pt x="163" y="3"/>
                        </a:lnTo>
                        <a:lnTo>
                          <a:pt x="189" y="8"/>
                        </a:lnTo>
                        <a:lnTo>
                          <a:pt x="213" y="18"/>
                        </a:lnTo>
                        <a:lnTo>
                          <a:pt x="234" y="33"/>
                        </a:lnTo>
                        <a:lnTo>
                          <a:pt x="250" y="51"/>
                        </a:lnTo>
                        <a:lnTo>
                          <a:pt x="260" y="71"/>
                        </a:lnTo>
                        <a:lnTo>
                          <a:pt x="267" y="92"/>
                        </a:lnTo>
                        <a:lnTo>
                          <a:pt x="272" y="116"/>
                        </a:lnTo>
                        <a:lnTo>
                          <a:pt x="273" y="140"/>
                        </a:lnTo>
                        <a:lnTo>
                          <a:pt x="272" y="166"/>
                        </a:lnTo>
                        <a:lnTo>
                          <a:pt x="267" y="190"/>
                        </a:lnTo>
                        <a:lnTo>
                          <a:pt x="260" y="213"/>
                        </a:lnTo>
                        <a:lnTo>
                          <a:pt x="248" y="233"/>
                        </a:lnTo>
                        <a:lnTo>
                          <a:pt x="234" y="251"/>
                        </a:lnTo>
                        <a:lnTo>
                          <a:pt x="216" y="265"/>
                        </a:lnTo>
                        <a:lnTo>
                          <a:pt x="194" y="276"/>
                        </a:lnTo>
                        <a:lnTo>
                          <a:pt x="170" y="280"/>
                        </a:lnTo>
                        <a:lnTo>
                          <a:pt x="145" y="283"/>
                        </a:lnTo>
                        <a:lnTo>
                          <a:pt x="118" y="283"/>
                        </a:lnTo>
                        <a:lnTo>
                          <a:pt x="0" y="283"/>
                        </a:lnTo>
                        <a:lnTo>
                          <a:pt x="0" y="0"/>
                        </a:lnTo>
                        <a:close/>
                      </a:path>
                    </a:pathLst>
                  </a:custGeom>
                  <a:solidFill>
                    <a:srgbClr val="F20000"/>
                  </a:solidFill>
                  <a:ln w="0">
                    <a:solidFill>
                      <a:srgbClr val="F2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8" name="Freeform 19"/>
                  <p:cNvSpPr>
                    <a:spLocks/>
                  </p:cNvSpPr>
                  <p:nvPr/>
                </p:nvSpPr>
                <p:spPr bwMode="auto">
                  <a:xfrm>
                    <a:off x="4570413" y="2759076"/>
                    <a:ext cx="203200" cy="231775"/>
                  </a:xfrm>
                  <a:custGeom>
                    <a:avLst/>
                    <a:gdLst>
                      <a:gd name="T0" fmla="*/ 0 w 256"/>
                      <a:gd name="T1" fmla="*/ 0 h 291"/>
                      <a:gd name="T2" fmla="*/ 89 w 256"/>
                      <a:gd name="T3" fmla="*/ 0 h 291"/>
                      <a:gd name="T4" fmla="*/ 89 w 256"/>
                      <a:gd name="T5" fmla="*/ 177 h 291"/>
                      <a:gd name="T6" fmla="*/ 89 w 256"/>
                      <a:gd name="T7" fmla="*/ 189 h 291"/>
                      <a:gd name="T8" fmla="*/ 93 w 256"/>
                      <a:gd name="T9" fmla="*/ 201 h 291"/>
                      <a:gd name="T10" fmla="*/ 100 w 256"/>
                      <a:gd name="T11" fmla="*/ 211 h 291"/>
                      <a:gd name="T12" fmla="*/ 108 w 256"/>
                      <a:gd name="T13" fmla="*/ 217 h 291"/>
                      <a:gd name="T14" fmla="*/ 118 w 256"/>
                      <a:gd name="T15" fmla="*/ 220 h 291"/>
                      <a:gd name="T16" fmla="*/ 128 w 256"/>
                      <a:gd name="T17" fmla="*/ 221 h 291"/>
                      <a:gd name="T18" fmla="*/ 140 w 256"/>
                      <a:gd name="T19" fmla="*/ 220 h 291"/>
                      <a:gd name="T20" fmla="*/ 150 w 256"/>
                      <a:gd name="T21" fmla="*/ 216 h 291"/>
                      <a:gd name="T22" fmla="*/ 157 w 256"/>
                      <a:gd name="T23" fmla="*/ 211 h 291"/>
                      <a:gd name="T24" fmla="*/ 164 w 256"/>
                      <a:gd name="T25" fmla="*/ 201 h 291"/>
                      <a:gd name="T26" fmla="*/ 166 w 256"/>
                      <a:gd name="T27" fmla="*/ 189 h 291"/>
                      <a:gd name="T28" fmla="*/ 168 w 256"/>
                      <a:gd name="T29" fmla="*/ 177 h 291"/>
                      <a:gd name="T30" fmla="*/ 168 w 256"/>
                      <a:gd name="T31" fmla="*/ 0 h 291"/>
                      <a:gd name="T32" fmla="*/ 256 w 256"/>
                      <a:gd name="T33" fmla="*/ 0 h 291"/>
                      <a:gd name="T34" fmla="*/ 256 w 256"/>
                      <a:gd name="T35" fmla="*/ 151 h 291"/>
                      <a:gd name="T36" fmla="*/ 256 w 256"/>
                      <a:gd name="T37" fmla="*/ 167 h 291"/>
                      <a:gd name="T38" fmla="*/ 255 w 256"/>
                      <a:gd name="T39" fmla="*/ 185 h 291"/>
                      <a:gd name="T40" fmla="*/ 253 w 256"/>
                      <a:gd name="T41" fmla="*/ 204 h 291"/>
                      <a:gd name="T42" fmla="*/ 247 w 256"/>
                      <a:gd name="T43" fmla="*/ 222 h 291"/>
                      <a:gd name="T44" fmla="*/ 238 w 256"/>
                      <a:gd name="T45" fmla="*/ 240 h 291"/>
                      <a:gd name="T46" fmla="*/ 224 w 256"/>
                      <a:gd name="T47" fmla="*/ 257 h 291"/>
                      <a:gd name="T48" fmla="*/ 207 w 256"/>
                      <a:gd name="T49" fmla="*/ 270 h 291"/>
                      <a:gd name="T50" fmla="*/ 184 w 256"/>
                      <a:gd name="T51" fmla="*/ 280 h 291"/>
                      <a:gd name="T52" fmla="*/ 158 w 256"/>
                      <a:gd name="T53" fmla="*/ 288 h 291"/>
                      <a:gd name="T54" fmla="*/ 127 w 256"/>
                      <a:gd name="T55" fmla="*/ 291 h 291"/>
                      <a:gd name="T56" fmla="*/ 98 w 256"/>
                      <a:gd name="T57" fmla="*/ 288 h 291"/>
                      <a:gd name="T58" fmla="*/ 70 w 256"/>
                      <a:gd name="T59" fmla="*/ 282 h 291"/>
                      <a:gd name="T60" fmla="*/ 48 w 256"/>
                      <a:gd name="T61" fmla="*/ 271 h 291"/>
                      <a:gd name="T62" fmla="*/ 29 w 256"/>
                      <a:gd name="T63" fmla="*/ 257 h 291"/>
                      <a:gd name="T64" fmla="*/ 16 w 256"/>
                      <a:gd name="T65" fmla="*/ 240 h 291"/>
                      <a:gd name="T66" fmla="*/ 7 w 256"/>
                      <a:gd name="T67" fmla="*/ 222 h 291"/>
                      <a:gd name="T68" fmla="*/ 3 w 256"/>
                      <a:gd name="T69" fmla="*/ 204 h 291"/>
                      <a:gd name="T70" fmla="*/ 0 w 256"/>
                      <a:gd name="T71" fmla="*/ 186 h 291"/>
                      <a:gd name="T72" fmla="*/ 0 w 256"/>
                      <a:gd name="T73" fmla="*/ 169 h 291"/>
                      <a:gd name="T74" fmla="*/ 0 w 256"/>
                      <a:gd name="T75" fmla="*/ 0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6" h="291">
                        <a:moveTo>
                          <a:pt x="0" y="0"/>
                        </a:moveTo>
                        <a:lnTo>
                          <a:pt x="89" y="0"/>
                        </a:lnTo>
                        <a:lnTo>
                          <a:pt x="89" y="177"/>
                        </a:lnTo>
                        <a:lnTo>
                          <a:pt x="89" y="189"/>
                        </a:lnTo>
                        <a:lnTo>
                          <a:pt x="93" y="201"/>
                        </a:lnTo>
                        <a:lnTo>
                          <a:pt x="100" y="211"/>
                        </a:lnTo>
                        <a:lnTo>
                          <a:pt x="108" y="217"/>
                        </a:lnTo>
                        <a:lnTo>
                          <a:pt x="118" y="220"/>
                        </a:lnTo>
                        <a:lnTo>
                          <a:pt x="128" y="221"/>
                        </a:lnTo>
                        <a:lnTo>
                          <a:pt x="140" y="220"/>
                        </a:lnTo>
                        <a:lnTo>
                          <a:pt x="150" y="216"/>
                        </a:lnTo>
                        <a:lnTo>
                          <a:pt x="157" y="211"/>
                        </a:lnTo>
                        <a:lnTo>
                          <a:pt x="164" y="201"/>
                        </a:lnTo>
                        <a:lnTo>
                          <a:pt x="166" y="189"/>
                        </a:lnTo>
                        <a:lnTo>
                          <a:pt x="168" y="177"/>
                        </a:lnTo>
                        <a:lnTo>
                          <a:pt x="168" y="0"/>
                        </a:lnTo>
                        <a:lnTo>
                          <a:pt x="256" y="0"/>
                        </a:lnTo>
                        <a:lnTo>
                          <a:pt x="256" y="151"/>
                        </a:lnTo>
                        <a:lnTo>
                          <a:pt x="256" y="167"/>
                        </a:lnTo>
                        <a:lnTo>
                          <a:pt x="255" y="185"/>
                        </a:lnTo>
                        <a:lnTo>
                          <a:pt x="253" y="204"/>
                        </a:lnTo>
                        <a:lnTo>
                          <a:pt x="247" y="222"/>
                        </a:lnTo>
                        <a:lnTo>
                          <a:pt x="238" y="240"/>
                        </a:lnTo>
                        <a:lnTo>
                          <a:pt x="224" y="257"/>
                        </a:lnTo>
                        <a:lnTo>
                          <a:pt x="207" y="270"/>
                        </a:lnTo>
                        <a:lnTo>
                          <a:pt x="184" y="280"/>
                        </a:lnTo>
                        <a:lnTo>
                          <a:pt x="158" y="288"/>
                        </a:lnTo>
                        <a:lnTo>
                          <a:pt x="127" y="291"/>
                        </a:lnTo>
                        <a:lnTo>
                          <a:pt x="98" y="288"/>
                        </a:lnTo>
                        <a:lnTo>
                          <a:pt x="70" y="282"/>
                        </a:lnTo>
                        <a:lnTo>
                          <a:pt x="48" y="271"/>
                        </a:lnTo>
                        <a:lnTo>
                          <a:pt x="29" y="257"/>
                        </a:lnTo>
                        <a:lnTo>
                          <a:pt x="16" y="240"/>
                        </a:lnTo>
                        <a:lnTo>
                          <a:pt x="7" y="222"/>
                        </a:lnTo>
                        <a:lnTo>
                          <a:pt x="3" y="204"/>
                        </a:lnTo>
                        <a:lnTo>
                          <a:pt x="0" y="186"/>
                        </a:lnTo>
                        <a:lnTo>
                          <a:pt x="0" y="169"/>
                        </a:lnTo>
                        <a:lnTo>
                          <a:pt x="0" y="0"/>
                        </a:lnTo>
                        <a:close/>
                      </a:path>
                    </a:pathLst>
                  </a:custGeom>
                  <a:solidFill>
                    <a:srgbClr val="F20000"/>
                  </a:solidFill>
                  <a:ln w="0">
                    <a:solidFill>
                      <a:srgbClr val="F2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9" name="Freeform 20"/>
                  <p:cNvSpPr>
                    <a:spLocks/>
                  </p:cNvSpPr>
                  <p:nvPr/>
                </p:nvSpPr>
                <p:spPr bwMode="auto">
                  <a:xfrm>
                    <a:off x="4789488" y="2751138"/>
                    <a:ext cx="225425" cy="239713"/>
                  </a:xfrm>
                  <a:custGeom>
                    <a:avLst/>
                    <a:gdLst>
                      <a:gd name="T0" fmla="*/ 173 w 284"/>
                      <a:gd name="T1" fmla="*/ 1 h 302"/>
                      <a:gd name="T2" fmla="*/ 220 w 284"/>
                      <a:gd name="T3" fmla="*/ 17 h 302"/>
                      <a:gd name="T4" fmla="*/ 259 w 284"/>
                      <a:gd name="T5" fmla="*/ 45 h 302"/>
                      <a:gd name="T6" fmla="*/ 277 w 284"/>
                      <a:gd name="T7" fmla="*/ 68 h 302"/>
                      <a:gd name="T8" fmla="*/ 208 w 284"/>
                      <a:gd name="T9" fmla="*/ 116 h 302"/>
                      <a:gd name="T10" fmla="*/ 199 w 284"/>
                      <a:gd name="T11" fmla="*/ 97 h 302"/>
                      <a:gd name="T12" fmla="*/ 181 w 284"/>
                      <a:gd name="T13" fmla="*/ 78 h 302"/>
                      <a:gd name="T14" fmla="*/ 150 w 284"/>
                      <a:gd name="T15" fmla="*/ 69 h 302"/>
                      <a:gd name="T16" fmla="*/ 126 w 284"/>
                      <a:gd name="T17" fmla="*/ 74 h 302"/>
                      <a:gd name="T18" fmla="*/ 112 w 284"/>
                      <a:gd name="T19" fmla="*/ 85 h 302"/>
                      <a:gd name="T20" fmla="*/ 95 w 284"/>
                      <a:gd name="T21" fmla="*/ 112 h 302"/>
                      <a:gd name="T22" fmla="*/ 92 w 284"/>
                      <a:gd name="T23" fmla="*/ 139 h 302"/>
                      <a:gd name="T24" fmla="*/ 92 w 284"/>
                      <a:gd name="T25" fmla="*/ 166 h 302"/>
                      <a:gd name="T26" fmla="*/ 100 w 284"/>
                      <a:gd name="T27" fmla="*/ 198 h 302"/>
                      <a:gd name="T28" fmla="*/ 119 w 284"/>
                      <a:gd name="T29" fmla="*/ 221 h 302"/>
                      <a:gd name="T30" fmla="*/ 151 w 284"/>
                      <a:gd name="T31" fmla="*/ 230 h 302"/>
                      <a:gd name="T32" fmla="*/ 180 w 284"/>
                      <a:gd name="T33" fmla="*/ 223 h 302"/>
                      <a:gd name="T34" fmla="*/ 197 w 284"/>
                      <a:gd name="T35" fmla="*/ 206 h 302"/>
                      <a:gd name="T36" fmla="*/ 206 w 284"/>
                      <a:gd name="T37" fmla="*/ 189 h 302"/>
                      <a:gd name="T38" fmla="*/ 284 w 284"/>
                      <a:gd name="T39" fmla="*/ 220 h 302"/>
                      <a:gd name="T40" fmla="*/ 267 w 284"/>
                      <a:gd name="T41" fmla="*/ 246 h 302"/>
                      <a:gd name="T42" fmla="*/ 238 w 284"/>
                      <a:gd name="T43" fmla="*/ 275 h 302"/>
                      <a:gd name="T44" fmla="*/ 194 w 284"/>
                      <a:gd name="T45" fmla="*/ 295 h 302"/>
                      <a:gd name="T46" fmla="*/ 146 w 284"/>
                      <a:gd name="T47" fmla="*/ 302 h 302"/>
                      <a:gd name="T48" fmla="*/ 93 w 284"/>
                      <a:gd name="T49" fmla="*/ 293 h 302"/>
                      <a:gd name="T50" fmla="*/ 51 w 284"/>
                      <a:gd name="T51" fmla="*/ 270 h 302"/>
                      <a:gd name="T52" fmla="*/ 23 w 284"/>
                      <a:gd name="T53" fmla="*/ 237 h 302"/>
                      <a:gd name="T54" fmla="*/ 6 w 284"/>
                      <a:gd name="T55" fmla="*/ 196 h 302"/>
                      <a:gd name="T56" fmla="*/ 0 w 284"/>
                      <a:gd name="T57" fmla="*/ 154 h 302"/>
                      <a:gd name="T58" fmla="*/ 8 w 284"/>
                      <a:gd name="T59" fmla="*/ 104 h 302"/>
                      <a:gd name="T60" fmla="*/ 30 w 284"/>
                      <a:gd name="T61" fmla="*/ 58 h 302"/>
                      <a:gd name="T62" fmla="*/ 66 w 284"/>
                      <a:gd name="T63" fmla="*/ 23 h 302"/>
                      <a:gd name="T64" fmla="*/ 117 w 284"/>
                      <a:gd name="T65"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84" h="302">
                        <a:moveTo>
                          <a:pt x="146" y="0"/>
                        </a:moveTo>
                        <a:lnTo>
                          <a:pt x="173" y="1"/>
                        </a:lnTo>
                        <a:lnTo>
                          <a:pt x="196" y="7"/>
                        </a:lnTo>
                        <a:lnTo>
                          <a:pt x="220" y="17"/>
                        </a:lnTo>
                        <a:lnTo>
                          <a:pt x="240" y="29"/>
                        </a:lnTo>
                        <a:lnTo>
                          <a:pt x="259" y="45"/>
                        </a:lnTo>
                        <a:lnTo>
                          <a:pt x="270" y="57"/>
                        </a:lnTo>
                        <a:lnTo>
                          <a:pt x="277" y="68"/>
                        </a:lnTo>
                        <a:lnTo>
                          <a:pt x="283" y="79"/>
                        </a:lnTo>
                        <a:lnTo>
                          <a:pt x="208" y="116"/>
                        </a:lnTo>
                        <a:lnTo>
                          <a:pt x="205" y="107"/>
                        </a:lnTo>
                        <a:lnTo>
                          <a:pt x="199" y="97"/>
                        </a:lnTo>
                        <a:lnTo>
                          <a:pt x="190" y="86"/>
                        </a:lnTo>
                        <a:lnTo>
                          <a:pt x="181" y="78"/>
                        </a:lnTo>
                        <a:lnTo>
                          <a:pt x="167" y="72"/>
                        </a:lnTo>
                        <a:lnTo>
                          <a:pt x="150" y="69"/>
                        </a:lnTo>
                        <a:lnTo>
                          <a:pt x="137" y="70"/>
                        </a:lnTo>
                        <a:lnTo>
                          <a:pt x="126" y="74"/>
                        </a:lnTo>
                        <a:lnTo>
                          <a:pt x="118" y="80"/>
                        </a:lnTo>
                        <a:lnTo>
                          <a:pt x="112" y="85"/>
                        </a:lnTo>
                        <a:lnTo>
                          <a:pt x="103" y="98"/>
                        </a:lnTo>
                        <a:lnTo>
                          <a:pt x="95" y="112"/>
                        </a:lnTo>
                        <a:lnTo>
                          <a:pt x="93" y="126"/>
                        </a:lnTo>
                        <a:lnTo>
                          <a:pt x="92" y="139"/>
                        </a:lnTo>
                        <a:lnTo>
                          <a:pt x="91" y="148"/>
                        </a:lnTo>
                        <a:lnTo>
                          <a:pt x="92" y="166"/>
                        </a:lnTo>
                        <a:lnTo>
                          <a:pt x="95" y="182"/>
                        </a:lnTo>
                        <a:lnTo>
                          <a:pt x="100" y="198"/>
                        </a:lnTo>
                        <a:lnTo>
                          <a:pt x="108" y="211"/>
                        </a:lnTo>
                        <a:lnTo>
                          <a:pt x="119" y="221"/>
                        </a:lnTo>
                        <a:lnTo>
                          <a:pt x="133" y="227"/>
                        </a:lnTo>
                        <a:lnTo>
                          <a:pt x="151" y="230"/>
                        </a:lnTo>
                        <a:lnTo>
                          <a:pt x="167" y="227"/>
                        </a:lnTo>
                        <a:lnTo>
                          <a:pt x="180" y="223"/>
                        </a:lnTo>
                        <a:lnTo>
                          <a:pt x="189" y="214"/>
                        </a:lnTo>
                        <a:lnTo>
                          <a:pt x="197" y="206"/>
                        </a:lnTo>
                        <a:lnTo>
                          <a:pt x="202" y="196"/>
                        </a:lnTo>
                        <a:lnTo>
                          <a:pt x="206" y="189"/>
                        </a:lnTo>
                        <a:lnTo>
                          <a:pt x="208" y="183"/>
                        </a:lnTo>
                        <a:lnTo>
                          <a:pt x="284" y="220"/>
                        </a:lnTo>
                        <a:lnTo>
                          <a:pt x="277" y="233"/>
                        </a:lnTo>
                        <a:lnTo>
                          <a:pt x="267" y="246"/>
                        </a:lnTo>
                        <a:lnTo>
                          <a:pt x="256" y="261"/>
                        </a:lnTo>
                        <a:lnTo>
                          <a:pt x="238" y="275"/>
                        </a:lnTo>
                        <a:lnTo>
                          <a:pt x="216" y="287"/>
                        </a:lnTo>
                        <a:lnTo>
                          <a:pt x="194" y="295"/>
                        </a:lnTo>
                        <a:lnTo>
                          <a:pt x="171" y="300"/>
                        </a:lnTo>
                        <a:lnTo>
                          <a:pt x="146" y="302"/>
                        </a:lnTo>
                        <a:lnTo>
                          <a:pt x="118" y="300"/>
                        </a:lnTo>
                        <a:lnTo>
                          <a:pt x="93" y="293"/>
                        </a:lnTo>
                        <a:lnTo>
                          <a:pt x="70" y="283"/>
                        </a:lnTo>
                        <a:lnTo>
                          <a:pt x="51" y="270"/>
                        </a:lnTo>
                        <a:lnTo>
                          <a:pt x="36" y="255"/>
                        </a:lnTo>
                        <a:lnTo>
                          <a:pt x="23" y="237"/>
                        </a:lnTo>
                        <a:lnTo>
                          <a:pt x="14" y="217"/>
                        </a:lnTo>
                        <a:lnTo>
                          <a:pt x="6" y="196"/>
                        </a:lnTo>
                        <a:lnTo>
                          <a:pt x="2" y="175"/>
                        </a:lnTo>
                        <a:lnTo>
                          <a:pt x="0" y="154"/>
                        </a:lnTo>
                        <a:lnTo>
                          <a:pt x="3" y="127"/>
                        </a:lnTo>
                        <a:lnTo>
                          <a:pt x="8" y="104"/>
                        </a:lnTo>
                        <a:lnTo>
                          <a:pt x="17" y="80"/>
                        </a:lnTo>
                        <a:lnTo>
                          <a:pt x="30" y="58"/>
                        </a:lnTo>
                        <a:lnTo>
                          <a:pt x="47" y="38"/>
                        </a:lnTo>
                        <a:lnTo>
                          <a:pt x="66" y="23"/>
                        </a:lnTo>
                        <a:lnTo>
                          <a:pt x="89" y="11"/>
                        </a:lnTo>
                        <a:lnTo>
                          <a:pt x="117" y="3"/>
                        </a:lnTo>
                        <a:lnTo>
                          <a:pt x="146" y="0"/>
                        </a:lnTo>
                        <a:close/>
                      </a:path>
                    </a:pathLst>
                  </a:custGeom>
                  <a:solidFill>
                    <a:srgbClr val="F20000"/>
                  </a:solidFill>
                  <a:ln w="0">
                    <a:solidFill>
                      <a:srgbClr val="F2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10" name="Freeform 21"/>
                  <p:cNvSpPr>
                    <a:spLocks/>
                  </p:cNvSpPr>
                  <p:nvPr/>
                </p:nvSpPr>
                <p:spPr bwMode="auto">
                  <a:xfrm>
                    <a:off x="5016501" y="2759076"/>
                    <a:ext cx="182563" cy="223838"/>
                  </a:xfrm>
                  <a:custGeom>
                    <a:avLst/>
                    <a:gdLst>
                      <a:gd name="T0" fmla="*/ 0 w 232"/>
                      <a:gd name="T1" fmla="*/ 0 h 283"/>
                      <a:gd name="T2" fmla="*/ 232 w 232"/>
                      <a:gd name="T3" fmla="*/ 0 h 283"/>
                      <a:gd name="T4" fmla="*/ 232 w 232"/>
                      <a:gd name="T5" fmla="*/ 70 h 283"/>
                      <a:gd name="T6" fmla="*/ 161 w 232"/>
                      <a:gd name="T7" fmla="*/ 70 h 283"/>
                      <a:gd name="T8" fmla="*/ 161 w 232"/>
                      <a:gd name="T9" fmla="*/ 283 h 283"/>
                      <a:gd name="T10" fmla="*/ 72 w 232"/>
                      <a:gd name="T11" fmla="*/ 283 h 283"/>
                      <a:gd name="T12" fmla="*/ 72 w 232"/>
                      <a:gd name="T13" fmla="*/ 70 h 283"/>
                      <a:gd name="T14" fmla="*/ 0 w 232"/>
                      <a:gd name="T15" fmla="*/ 70 h 283"/>
                      <a:gd name="T16" fmla="*/ 0 w 232"/>
                      <a:gd name="T1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283">
                        <a:moveTo>
                          <a:pt x="0" y="0"/>
                        </a:moveTo>
                        <a:lnTo>
                          <a:pt x="232" y="0"/>
                        </a:lnTo>
                        <a:lnTo>
                          <a:pt x="232" y="70"/>
                        </a:lnTo>
                        <a:lnTo>
                          <a:pt x="161" y="70"/>
                        </a:lnTo>
                        <a:lnTo>
                          <a:pt x="161" y="283"/>
                        </a:lnTo>
                        <a:lnTo>
                          <a:pt x="72" y="283"/>
                        </a:lnTo>
                        <a:lnTo>
                          <a:pt x="72" y="70"/>
                        </a:lnTo>
                        <a:lnTo>
                          <a:pt x="0" y="70"/>
                        </a:lnTo>
                        <a:lnTo>
                          <a:pt x="0" y="0"/>
                        </a:lnTo>
                        <a:close/>
                      </a:path>
                    </a:pathLst>
                  </a:custGeom>
                  <a:solidFill>
                    <a:srgbClr val="F20000"/>
                  </a:solidFill>
                  <a:ln w="0">
                    <a:solidFill>
                      <a:srgbClr val="F2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11" name="Freeform 22"/>
                  <p:cNvSpPr>
                    <a:spLocks/>
                  </p:cNvSpPr>
                  <p:nvPr/>
                </p:nvSpPr>
                <p:spPr bwMode="auto">
                  <a:xfrm>
                    <a:off x="5191126" y="2752726"/>
                    <a:ext cx="219075" cy="238125"/>
                  </a:xfrm>
                  <a:custGeom>
                    <a:avLst/>
                    <a:gdLst>
                      <a:gd name="T0" fmla="*/ 179 w 277"/>
                      <a:gd name="T1" fmla="*/ 2 h 300"/>
                      <a:gd name="T2" fmla="*/ 234 w 277"/>
                      <a:gd name="T3" fmla="*/ 18 h 300"/>
                      <a:gd name="T4" fmla="*/ 265 w 277"/>
                      <a:gd name="T5" fmla="*/ 40 h 300"/>
                      <a:gd name="T6" fmla="*/ 218 w 277"/>
                      <a:gd name="T7" fmla="*/ 97 h 300"/>
                      <a:gd name="T8" fmla="*/ 208 w 277"/>
                      <a:gd name="T9" fmla="*/ 85 h 300"/>
                      <a:gd name="T10" fmla="*/ 179 w 277"/>
                      <a:gd name="T11" fmla="*/ 72 h 300"/>
                      <a:gd name="T12" fmla="*/ 145 w 277"/>
                      <a:gd name="T13" fmla="*/ 68 h 300"/>
                      <a:gd name="T14" fmla="*/ 127 w 277"/>
                      <a:gd name="T15" fmla="*/ 71 h 300"/>
                      <a:gd name="T16" fmla="*/ 115 w 277"/>
                      <a:gd name="T17" fmla="*/ 79 h 300"/>
                      <a:gd name="T18" fmla="*/ 115 w 277"/>
                      <a:gd name="T19" fmla="*/ 96 h 300"/>
                      <a:gd name="T20" fmla="*/ 135 w 277"/>
                      <a:gd name="T21" fmla="*/ 105 h 300"/>
                      <a:gd name="T22" fmla="*/ 172 w 277"/>
                      <a:gd name="T23" fmla="*/ 112 h 300"/>
                      <a:gd name="T24" fmla="*/ 212 w 277"/>
                      <a:gd name="T25" fmla="*/ 122 h 300"/>
                      <a:gd name="T26" fmla="*/ 246 w 277"/>
                      <a:gd name="T27" fmla="*/ 136 h 300"/>
                      <a:gd name="T28" fmla="*/ 268 w 277"/>
                      <a:gd name="T29" fmla="*/ 162 h 300"/>
                      <a:gd name="T30" fmla="*/ 277 w 277"/>
                      <a:gd name="T31" fmla="*/ 200 h 300"/>
                      <a:gd name="T32" fmla="*/ 269 w 277"/>
                      <a:gd name="T33" fmla="*/ 238 h 300"/>
                      <a:gd name="T34" fmla="*/ 252 w 277"/>
                      <a:gd name="T35" fmla="*/ 264 h 300"/>
                      <a:gd name="T36" fmla="*/ 217 w 277"/>
                      <a:gd name="T37" fmla="*/ 287 h 300"/>
                      <a:gd name="T38" fmla="*/ 182 w 277"/>
                      <a:gd name="T39" fmla="*/ 298 h 300"/>
                      <a:gd name="T40" fmla="*/ 153 w 277"/>
                      <a:gd name="T41" fmla="*/ 300 h 300"/>
                      <a:gd name="T42" fmla="*/ 112 w 277"/>
                      <a:gd name="T43" fmla="*/ 299 h 300"/>
                      <a:gd name="T44" fmla="*/ 55 w 277"/>
                      <a:gd name="T45" fmla="*/ 283 h 300"/>
                      <a:gd name="T46" fmla="*/ 20 w 277"/>
                      <a:gd name="T47" fmla="*/ 260 h 300"/>
                      <a:gd name="T48" fmla="*/ 0 w 277"/>
                      <a:gd name="T49" fmla="*/ 238 h 300"/>
                      <a:gd name="T50" fmla="*/ 75 w 277"/>
                      <a:gd name="T51" fmla="*/ 203 h 300"/>
                      <a:gd name="T52" fmla="*/ 93 w 277"/>
                      <a:gd name="T53" fmla="*/ 218 h 300"/>
                      <a:gd name="T54" fmla="*/ 127 w 277"/>
                      <a:gd name="T55" fmla="*/ 230 h 300"/>
                      <a:gd name="T56" fmla="*/ 153 w 277"/>
                      <a:gd name="T57" fmla="*/ 231 h 300"/>
                      <a:gd name="T58" fmla="*/ 171 w 277"/>
                      <a:gd name="T59" fmla="*/ 229 h 300"/>
                      <a:gd name="T60" fmla="*/ 186 w 277"/>
                      <a:gd name="T61" fmla="*/ 219 h 300"/>
                      <a:gd name="T62" fmla="*/ 190 w 277"/>
                      <a:gd name="T63" fmla="*/ 210 h 300"/>
                      <a:gd name="T64" fmla="*/ 189 w 277"/>
                      <a:gd name="T65" fmla="*/ 205 h 300"/>
                      <a:gd name="T66" fmla="*/ 185 w 277"/>
                      <a:gd name="T67" fmla="*/ 200 h 300"/>
                      <a:gd name="T68" fmla="*/ 179 w 277"/>
                      <a:gd name="T69" fmla="*/ 194 h 300"/>
                      <a:gd name="T70" fmla="*/ 166 w 277"/>
                      <a:gd name="T71" fmla="*/ 191 h 300"/>
                      <a:gd name="T72" fmla="*/ 138 w 277"/>
                      <a:gd name="T73" fmla="*/ 185 h 300"/>
                      <a:gd name="T74" fmla="*/ 109 w 277"/>
                      <a:gd name="T75" fmla="*/ 179 h 300"/>
                      <a:gd name="T76" fmla="*/ 89 w 277"/>
                      <a:gd name="T77" fmla="*/ 174 h 300"/>
                      <a:gd name="T78" fmla="*/ 64 w 277"/>
                      <a:gd name="T79" fmla="*/ 163 h 300"/>
                      <a:gd name="T80" fmla="*/ 42 w 277"/>
                      <a:gd name="T81" fmla="*/ 145 h 300"/>
                      <a:gd name="T82" fmla="*/ 26 w 277"/>
                      <a:gd name="T83" fmla="*/ 115 h 300"/>
                      <a:gd name="T84" fmla="*/ 26 w 277"/>
                      <a:gd name="T85" fmla="*/ 75 h 300"/>
                      <a:gd name="T86" fmla="*/ 43 w 277"/>
                      <a:gd name="T87" fmla="*/ 40 h 300"/>
                      <a:gd name="T88" fmla="*/ 77 w 277"/>
                      <a:gd name="T89" fmla="*/ 14 h 300"/>
                      <a:gd name="T90" fmla="*/ 123 w 277"/>
                      <a:gd name="T91" fmla="*/ 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7" h="300">
                        <a:moveTo>
                          <a:pt x="148" y="0"/>
                        </a:moveTo>
                        <a:lnTo>
                          <a:pt x="179" y="2"/>
                        </a:lnTo>
                        <a:lnTo>
                          <a:pt x="208" y="9"/>
                        </a:lnTo>
                        <a:lnTo>
                          <a:pt x="234" y="18"/>
                        </a:lnTo>
                        <a:lnTo>
                          <a:pt x="252" y="29"/>
                        </a:lnTo>
                        <a:lnTo>
                          <a:pt x="265" y="40"/>
                        </a:lnTo>
                        <a:lnTo>
                          <a:pt x="275" y="50"/>
                        </a:lnTo>
                        <a:lnTo>
                          <a:pt x="218" y="97"/>
                        </a:lnTo>
                        <a:lnTo>
                          <a:pt x="214" y="91"/>
                        </a:lnTo>
                        <a:lnTo>
                          <a:pt x="208" y="85"/>
                        </a:lnTo>
                        <a:lnTo>
                          <a:pt x="197" y="79"/>
                        </a:lnTo>
                        <a:lnTo>
                          <a:pt x="179" y="72"/>
                        </a:lnTo>
                        <a:lnTo>
                          <a:pt x="161" y="69"/>
                        </a:lnTo>
                        <a:lnTo>
                          <a:pt x="145" y="68"/>
                        </a:lnTo>
                        <a:lnTo>
                          <a:pt x="135" y="68"/>
                        </a:lnTo>
                        <a:lnTo>
                          <a:pt x="127" y="71"/>
                        </a:lnTo>
                        <a:lnTo>
                          <a:pt x="120" y="74"/>
                        </a:lnTo>
                        <a:lnTo>
                          <a:pt x="115" y="79"/>
                        </a:lnTo>
                        <a:lnTo>
                          <a:pt x="113" y="86"/>
                        </a:lnTo>
                        <a:lnTo>
                          <a:pt x="115" y="96"/>
                        </a:lnTo>
                        <a:lnTo>
                          <a:pt x="123" y="100"/>
                        </a:lnTo>
                        <a:lnTo>
                          <a:pt x="135" y="105"/>
                        </a:lnTo>
                        <a:lnTo>
                          <a:pt x="152" y="109"/>
                        </a:lnTo>
                        <a:lnTo>
                          <a:pt x="172" y="112"/>
                        </a:lnTo>
                        <a:lnTo>
                          <a:pt x="193" y="116"/>
                        </a:lnTo>
                        <a:lnTo>
                          <a:pt x="212" y="122"/>
                        </a:lnTo>
                        <a:lnTo>
                          <a:pt x="230" y="128"/>
                        </a:lnTo>
                        <a:lnTo>
                          <a:pt x="246" y="136"/>
                        </a:lnTo>
                        <a:lnTo>
                          <a:pt x="259" y="148"/>
                        </a:lnTo>
                        <a:lnTo>
                          <a:pt x="268" y="162"/>
                        </a:lnTo>
                        <a:lnTo>
                          <a:pt x="274" y="179"/>
                        </a:lnTo>
                        <a:lnTo>
                          <a:pt x="277" y="200"/>
                        </a:lnTo>
                        <a:lnTo>
                          <a:pt x="274" y="220"/>
                        </a:lnTo>
                        <a:lnTo>
                          <a:pt x="269" y="238"/>
                        </a:lnTo>
                        <a:lnTo>
                          <a:pt x="261" y="253"/>
                        </a:lnTo>
                        <a:lnTo>
                          <a:pt x="252" y="264"/>
                        </a:lnTo>
                        <a:lnTo>
                          <a:pt x="235" y="277"/>
                        </a:lnTo>
                        <a:lnTo>
                          <a:pt x="217" y="287"/>
                        </a:lnTo>
                        <a:lnTo>
                          <a:pt x="199" y="293"/>
                        </a:lnTo>
                        <a:lnTo>
                          <a:pt x="182" y="298"/>
                        </a:lnTo>
                        <a:lnTo>
                          <a:pt x="166" y="299"/>
                        </a:lnTo>
                        <a:lnTo>
                          <a:pt x="153" y="300"/>
                        </a:lnTo>
                        <a:lnTo>
                          <a:pt x="144" y="300"/>
                        </a:lnTo>
                        <a:lnTo>
                          <a:pt x="112" y="299"/>
                        </a:lnTo>
                        <a:lnTo>
                          <a:pt x="78" y="292"/>
                        </a:lnTo>
                        <a:lnTo>
                          <a:pt x="55" y="283"/>
                        </a:lnTo>
                        <a:lnTo>
                          <a:pt x="36" y="272"/>
                        </a:lnTo>
                        <a:lnTo>
                          <a:pt x="20" y="260"/>
                        </a:lnTo>
                        <a:lnTo>
                          <a:pt x="8" y="249"/>
                        </a:lnTo>
                        <a:lnTo>
                          <a:pt x="0" y="238"/>
                        </a:lnTo>
                        <a:lnTo>
                          <a:pt x="69" y="194"/>
                        </a:lnTo>
                        <a:lnTo>
                          <a:pt x="75" y="203"/>
                        </a:lnTo>
                        <a:lnTo>
                          <a:pt x="82" y="211"/>
                        </a:lnTo>
                        <a:lnTo>
                          <a:pt x="93" y="218"/>
                        </a:lnTo>
                        <a:lnTo>
                          <a:pt x="108" y="225"/>
                        </a:lnTo>
                        <a:lnTo>
                          <a:pt x="127" y="230"/>
                        </a:lnTo>
                        <a:lnTo>
                          <a:pt x="147" y="231"/>
                        </a:lnTo>
                        <a:lnTo>
                          <a:pt x="153" y="231"/>
                        </a:lnTo>
                        <a:lnTo>
                          <a:pt x="161" y="230"/>
                        </a:lnTo>
                        <a:lnTo>
                          <a:pt x="171" y="229"/>
                        </a:lnTo>
                        <a:lnTo>
                          <a:pt x="180" y="225"/>
                        </a:lnTo>
                        <a:lnTo>
                          <a:pt x="186" y="219"/>
                        </a:lnTo>
                        <a:lnTo>
                          <a:pt x="190" y="210"/>
                        </a:lnTo>
                        <a:lnTo>
                          <a:pt x="190" y="210"/>
                        </a:lnTo>
                        <a:lnTo>
                          <a:pt x="189" y="207"/>
                        </a:lnTo>
                        <a:lnTo>
                          <a:pt x="189" y="205"/>
                        </a:lnTo>
                        <a:lnTo>
                          <a:pt x="188" y="203"/>
                        </a:lnTo>
                        <a:lnTo>
                          <a:pt x="185" y="200"/>
                        </a:lnTo>
                        <a:lnTo>
                          <a:pt x="183" y="198"/>
                        </a:lnTo>
                        <a:lnTo>
                          <a:pt x="179" y="194"/>
                        </a:lnTo>
                        <a:lnTo>
                          <a:pt x="173" y="193"/>
                        </a:lnTo>
                        <a:lnTo>
                          <a:pt x="166" y="191"/>
                        </a:lnTo>
                        <a:lnTo>
                          <a:pt x="153" y="187"/>
                        </a:lnTo>
                        <a:lnTo>
                          <a:pt x="138" y="185"/>
                        </a:lnTo>
                        <a:lnTo>
                          <a:pt x="122" y="181"/>
                        </a:lnTo>
                        <a:lnTo>
                          <a:pt x="109" y="179"/>
                        </a:lnTo>
                        <a:lnTo>
                          <a:pt x="100" y="178"/>
                        </a:lnTo>
                        <a:lnTo>
                          <a:pt x="89" y="174"/>
                        </a:lnTo>
                        <a:lnTo>
                          <a:pt x="77" y="169"/>
                        </a:lnTo>
                        <a:lnTo>
                          <a:pt x="64" y="163"/>
                        </a:lnTo>
                        <a:lnTo>
                          <a:pt x="52" y="156"/>
                        </a:lnTo>
                        <a:lnTo>
                          <a:pt x="42" y="145"/>
                        </a:lnTo>
                        <a:lnTo>
                          <a:pt x="32" y="131"/>
                        </a:lnTo>
                        <a:lnTo>
                          <a:pt x="26" y="115"/>
                        </a:lnTo>
                        <a:lnTo>
                          <a:pt x="24" y="94"/>
                        </a:lnTo>
                        <a:lnTo>
                          <a:pt x="26" y="75"/>
                        </a:lnTo>
                        <a:lnTo>
                          <a:pt x="32" y="59"/>
                        </a:lnTo>
                        <a:lnTo>
                          <a:pt x="43" y="40"/>
                        </a:lnTo>
                        <a:lnTo>
                          <a:pt x="58" y="24"/>
                        </a:lnTo>
                        <a:lnTo>
                          <a:pt x="77" y="14"/>
                        </a:lnTo>
                        <a:lnTo>
                          <a:pt x="100" y="6"/>
                        </a:lnTo>
                        <a:lnTo>
                          <a:pt x="123" y="2"/>
                        </a:lnTo>
                        <a:lnTo>
                          <a:pt x="148" y="0"/>
                        </a:lnTo>
                        <a:close/>
                      </a:path>
                    </a:pathLst>
                  </a:custGeom>
                  <a:solidFill>
                    <a:srgbClr val="F20000"/>
                  </a:solidFill>
                  <a:ln w="0">
                    <a:solidFill>
                      <a:srgbClr val="F2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12" name="Freeform 23"/>
                  <p:cNvSpPr>
                    <a:spLocks/>
                  </p:cNvSpPr>
                  <p:nvPr/>
                </p:nvSpPr>
                <p:spPr bwMode="auto">
                  <a:xfrm>
                    <a:off x="3629024" y="3197227"/>
                    <a:ext cx="458788" cy="785814"/>
                  </a:xfrm>
                  <a:custGeom>
                    <a:avLst/>
                    <a:gdLst>
                      <a:gd name="T0" fmla="*/ 0 w 579"/>
                      <a:gd name="T1" fmla="*/ 0 h 989"/>
                      <a:gd name="T2" fmla="*/ 191 w 579"/>
                      <a:gd name="T3" fmla="*/ 0 h 989"/>
                      <a:gd name="T4" fmla="*/ 290 w 579"/>
                      <a:gd name="T5" fmla="*/ 499 h 989"/>
                      <a:gd name="T6" fmla="*/ 387 w 579"/>
                      <a:gd name="T7" fmla="*/ 0 h 989"/>
                      <a:gd name="T8" fmla="*/ 579 w 579"/>
                      <a:gd name="T9" fmla="*/ 0 h 989"/>
                      <a:gd name="T10" fmla="*/ 382 w 579"/>
                      <a:gd name="T11" fmla="*/ 696 h 989"/>
                      <a:gd name="T12" fmla="*/ 382 w 579"/>
                      <a:gd name="T13" fmla="*/ 989 h 989"/>
                      <a:gd name="T14" fmla="*/ 197 w 579"/>
                      <a:gd name="T15" fmla="*/ 989 h 989"/>
                      <a:gd name="T16" fmla="*/ 197 w 579"/>
                      <a:gd name="T17" fmla="*/ 685 h 989"/>
                      <a:gd name="T18" fmla="*/ 0 w 579"/>
                      <a:gd name="T19" fmla="*/ 0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9" h="989">
                        <a:moveTo>
                          <a:pt x="0" y="0"/>
                        </a:moveTo>
                        <a:lnTo>
                          <a:pt x="191" y="0"/>
                        </a:lnTo>
                        <a:lnTo>
                          <a:pt x="290" y="499"/>
                        </a:lnTo>
                        <a:lnTo>
                          <a:pt x="387" y="0"/>
                        </a:lnTo>
                        <a:lnTo>
                          <a:pt x="579" y="0"/>
                        </a:lnTo>
                        <a:lnTo>
                          <a:pt x="382" y="696"/>
                        </a:lnTo>
                        <a:lnTo>
                          <a:pt x="382" y="989"/>
                        </a:lnTo>
                        <a:lnTo>
                          <a:pt x="197" y="989"/>
                        </a:lnTo>
                        <a:lnTo>
                          <a:pt x="197" y="685"/>
                        </a:lnTo>
                        <a:lnTo>
                          <a:pt x="0" y="0"/>
                        </a:lnTo>
                        <a:close/>
                      </a:path>
                    </a:pathLst>
                  </a:custGeom>
                  <a:solidFill>
                    <a:srgbClr val="F20000"/>
                  </a:solidFill>
                  <a:ln w="0">
                    <a:solidFill>
                      <a:srgbClr val="F2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13" name="Freeform 24"/>
                  <p:cNvSpPr>
                    <a:spLocks/>
                  </p:cNvSpPr>
                  <p:nvPr/>
                </p:nvSpPr>
                <p:spPr bwMode="auto">
                  <a:xfrm>
                    <a:off x="4095751" y="3197226"/>
                    <a:ext cx="390525" cy="785813"/>
                  </a:xfrm>
                  <a:custGeom>
                    <a:avLst/>
                    <a:gdLst>
                      <a:gd name="T0" fmla="*/ 0 w 491"/>
                      <a:gd name="T1" fmla="*/ 0 h 991"/>
                      <a:gd name="T2" fmla="*/ 478 w 491"/>
                      <a:gd name="T3" fmla="*/ 0 h 991"/>
                      <a:gd name="T4" fmla="*/ 478 w 491"/>
                      <a:gd name="T5" fmla="*/ 151 h 991"/>
                      <a:gd name="T6" fmla="*/ 182 w 491"/>
                      <a:gd name="T7" fmla="*/ 151 h 991"/>
                      <a:gd name="T8" fmla="*/ 182 w 491"/>
                      <a:gd name="T9" fmla="*/ 385 h 991"/>
                      <a:gd name="T10" fmla="*/ 461 w 491"/>
                      <a:gd name="T11" fmla="*/ 385 h 991"/>
                      <a:gd name="T12" fmla="*/ 461 w 491"/>
                      <a:gd name="T13" fmla="*/ 534 h 991"/>
                      <a:gd name="T14" fmla="*/ 182 w 491"/>
                      <a:gd name="T15" fmla="*/ 534 h 991"/>
                      <a:gd name="T16" fmla="*/ 182 w 491"/>
                      <a:gd name="T17" fmla="*/ 839 h 991"/>
                      <a:gd name="T18" fmla="*/ 491 w 491"/>
                      <a:gd name="T19" fmla="*/ 839 h 991"/>
                      <a:gd name="T20" fmla="*/ 491 w 491"/>
                      <a:gd name="T21" fmla="*/ 991 h 991"/>
                      <a:gd name="T22" fmla="*/ 0 w 491"/>
                      <a:gd name="T23" fmla="*/ 991 h 991"/>
                      <a:gd name="T24" fmla="*/ 0 w 491"/>
                      <a:gd name="T25" fmla="*/ 0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1" h="991">
                        <a:moveTo>
                          <a:pt x="0" y="0"/>
                        </a:moveTo>
                        <a:lnTo>
                          <a:pt x="478" y="0"/>
                        </a:lnTo>
                        <a:lnTo>
                          <a:pt x="478" y="151"/>
                        </a:lnTo>
                        <a:lnTo>
                          <a:pt x="182" y="151"/>
                        </a:lnTo>
                        <a:lnTo>
                          <a:pt x="182" y="385"/>
                        </a:lnTo>
                        <a:lnTo>
                          <a:pt x="461" y="385"/>
                        </a:lnTo>
                        <a:lnTo>
                          <a:pt x="461" y="534"/>
                        </a:lnTo>
                        <a:lnTo>
                          <a:pt x="182" y="534"/>
                        </a:lnTo>
                        <a:lnTo>
                          <a:pt x="182" y="839"/>
                        </a:lnTo>
                        <a:lnTo>
                          <a:pt x="491" y="839"/>
                        </a:lnTo>
                        <a:lnTo>
                          <a:pt x="491" y="991"/>
                        </a:lnTo>
                        <a:lnTo>
                          <a:pt x="0" y="991"/>
                        </a:lnTo>
                        <a:lnTo>
                          <a:pt x="0" y="0"/>
                        </a:lnTo>
                        <a:close/>
                      </a:path>
                    </a:pathLst>
                  </a:custGeom>
                  <a:solidFill>
                    <a:srgbClr val="F20000"/>
                  </a:solidFill>
                  <a:ln w="0">
                    <a:solidFill>
                      <a:srgbClr val="F2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14" name="Freeform 25"/>
                  <p:cNvSpPr>
                    <a:spLocks noEditPoints="1"/>
                  </p:cNvSpPr>
                  <p:nvPr/>
                </p:nvSpPr>
                <p:spPr bwMode="auto">
                  <a:xfrm>
                    <a:off x="4481513" y="3197226"/>
                    <a:ext cx="465138" cy="785813"/>
                  </a:xfrm>
                  <a:custGeom>
                    <a:avLst/>
                    <a:gdLst>
                      <a:gd name="T0" fmla="*/ 296 w 585"/>
                      <a:gd name="T1" fmla="*/ 251 h 989"/>
                      <a:gd name="T2" fmla="*/ 231 w 585"/>
                      <a:gd name="T3" fmla="*/ 675 h 989"/>
                      <a:gd name="T4" fmla="*/ 357 w 585"/>
                      <a:gd name="T5" fmla="*/ 675 h 989"/>
                      <a:gd name="T6" fmla="*/ 296 w 585"/>
                      <a:gd name="T7" fmla="*/ 251 h 989"/>
                      <a:gd name="T8" fmla="*/ 192 w 585"/>
                      <a:gd name="T9" fmla="*/ 0 h 989"/>
                      <a:gd name="T10" fmla="*/ 400 w 585"/>
                      <a:gd name="T11" fmla="*/ 0 h 989"/>
                      <a:gd name="T12" fmla="*/ 585 w 585"/>
                      <a:gd name="T13" fmla="*/ 989 h 989"/>
                      <a:gd name="T14" fmla="*/ 400 w 585"/>
                      <a:gd name="T15" fmla="*/ 989 h 989"/>
                      <a:gd name="T16" fmla="*/ 376 w 585"/>
                      <a:gd name="T17" fmla="*/ 828 h 989"/>
                      <a:gd name="T18" fmla="*/ 209 w 585"/>
                      <a:gd name="T19" fmla="*/ 828 h 989"/>
                      <a:gd name="T20" fmla="*/ 181 w 585"/>
                      <a:gd name="T21" fmla="*/ 989 h 989"/>
                      <a:gd name="T22" fmla="*/ 0 w 585"/>
                      <a:gd name="T23" fmla="*/ 989 h 989"/>
                      <a:gd name="T24" fmla="*/ 192 w 585"/>
                      <a:gd name="T25" fmla="*/ 0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5" h="989">
                        <a:moveTo>
                          <a:pt x="296" y="251"/>
                        </a:moveTo>
                        <a:lnTo>
                          <a:pt x="231" y="675"/>
                        </a:lnTo>
                        <a:lnTo>
                          <a:pt x="357" y="675"/>
                        </a:lnTo>
                        <a:lnTo>
                          <a:pt x="296" y="251"/>
                        </a:lnTo>
                        <a:close/>
                        <a:moveTo>
                          <a:pt x="192" y="0"/>
                        </a:moveTo>
                        <a:lnTo>
                          <a:pt x="400" y="0"/>
                        </a:lnTo>
                        <a:lnTo>
                          <a:pt x="585" y="989"/>
                        </a:lnTo>
                        <a:lnTo>
                          <a:pt x="400" y="989"/>
                        </a:lnTo>
                        <a:lnTo>
                          <a:pt x="376" y="828"/>
                        </a:lnTo>
                        <a:lnTo>
                          <a:pt x="209" y="828"/>
                        </a:lnTo>
                        <a:lnTo>
                          <a:pt x="181" y="989"/>
                        </a:lnTo>
                        <a:lnTo>
                          <a:pt x="0" y="989"/>
                        </a:lnTo>
                        <a:lnTo>
                          <a:pt x="192" y="0"/>
                        </a:lnTo>
                        <a:close/>
                      </a:path>
                    </a:pathLst>
                  </a:custGeom>
                  <a:solidFill>
                    <a:srgbClr val="F20000"/>
                  </a:solidFill>
                  <a:ln w="0">
                    <a:solidFill>
                      <a:srgbClr val="F2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15" name="Freeform 26"/>
                  <p:cNvSpPr>
                    <a:spLocks noEditPoints="1"/>
                  </p:cNvSpPr>
                  <p:nvPr/>
                </p:nvSpPr>
                <p:spPr bwMode="auto">
                  <a:xfrm>
                    <a:off x="4960938" y="3197226"/>
                    <a:ext cx="469900" cy="785813"/>
                  </a:xfrm>
                  <a:custGeom>
                    <a:avLst/>
                    <a:gdLst>
                      <a:gd name="T0" fmla="*/ 182 w 590"/>
                      <a:gd name="T1" fmla="*/ 414 h 991"/>
                      <a:gd name="T2" fmla="*/ 301 w 590"/>
                      <a:gd name="T3" fmla="*/ 412 h 991"/>
                      <a:gd name="T4" fmla="*/ 335 w 590"/>
                      <a:gd name="T5" fmla="*/ 400 h 991"/>
                      <a:gd name="T6" fmla="*/ 353 w 590"/>
                      <a:gd name="T7" fmla="*/ 379 h 991"/>
                      <a:gd name="T8" fmla="*/ 359 w 590"/>
                      <a:gd name="T9" fmla="*/ 351 h 991"/>
                      <a:gd name="T10" fmla="*/ 360 w 590"/>
                      <a:gd name="T11" fmla="*/ 319 h 991"/>
                      <a:gd name="T12" fmla="*/ 359 w 590"/>
                      <a:gd name="T13" fmla="*/ 200 h 991"/>
                      <a:gd name="T14" fmla="*/ 348 w 590"/>
                      <a:gd name="T15" fmla="*/ 167 h 991"/>
                      <a:gd name="T16" fmla="*/ 328 w 590"/>
                      <a:gd name="T17" fmla="*/ 150 h 991"/>
                      <a:gd name="T18" fmla="*/ 303 w 590"/>
                      <a:gd name="T19" fmla="*/ 144 h 991"/>
                      <a:gd name="T20" fmla="*/ 277 w 590"/>
                      <a:gd name="T21" fmla="*/ 143 h 991"/>
                      <a:gd name="T22" fmla="*/ 0 w 590"/>
                      <a:gd name="T23" fmla="*/ 0 h 991"/>
                      <a:gd name="T24" fmla="*/ 399 w 590"/>
                      <a:gd name="T25" fmla="*/ 2 h 991"/>
                      <a:gd name="T26" fmla="*/ 455 w 590"/>
                      <a:gd name="T27" fmla="*/ 16 h 991"/>
                      <a:gd name="T28" fmla="*/ 494 w 590"/>
                      <a:gd name="T29" fmla="*/ 40 h 991"/>
                      <a:gd name="T30" fmla="*/ 519 w 590"/>
                      <a:gd name="T31" fmla="*/ 72 h 991"/>
                      <a:gd name="T32" fmla="*/ 533 w 590"/>
                      <a:gd name="T33" fmla="*/ 109 h 991"/>
                      <a:gd name="T34" fmla="*/ 539 w 590"/>
                      <a:gd name="T35" fmla="*/ 149 h 991"/>
                      <a:gd name="T36" fmla="*/ 541 w 590"/>
                      <a:gd name="T37" fmla="*/ 191 h 991"/>
                      <a:gd name="T38" fmla="*/ 541 w 590"/>
                      <a:gd name="T39" fmla="*/ 317 h 991"/>
                      <a:gd name="T40" fmla="*/ 536 w 590"/>
                      <a:gd name="T41" fmla="*/ 381 h 991"/>
                      <a:gd name="T42" fmla="*/ 522 w 590"/>
                      <a:gd name="T43" fmla="*/ 425 h 991"/>
                      <a:gd name="T44" fmla="*/ 497 w 590"/>
                      <a:gd name="T45" fmla="*/ 454 h 991"/>
                      <a:gd name="T46" fmla="*/ 461 w 590"/>
                      <a:gd name="T47" fmla="*/ 473 h 991"/>
                      <a:gd name="T48" fmla="*/ 414 w 590"/>
                      <a:gd name="T49" fmla="*/ 486 h 991"/>
                      <a:gd name="T50" fmla="*/ 439 w 590"/>
                      <a:gd name="T51" fmla="*/ 493 h 991"/>
                      <a:gd name="T52" fmla="*/ 468 w 590"/>
                      <a:gd name="T53" fmla="*/ 505 h 991"/>
                      <a:gd name="T54" fmla="*/ 497 w 590"/>
                      <a:gd name="T55" fmla="*/ 525 h 991"/>
                      <a:gd name="T56" fmla="*/ 523 w 590"/>
                      <a:gd name="T57" fmla="*/ 556 h 991"/>
                      <a:gd name="T58" fmla="*/ 541 w 590"/>
                      <a:gd name="T59" fmla="*/ 599 h 991"/>
                      <a:gd name="T60" fmla="*/ 548 w 590"/>
                      <a:gd name="T61" fmla="*/ 657 h 991"/>
                      <a:gd name="T62" fmla="*/ 549 w 590"/>
                      <a:gd name="T63" fmla="*/ 883 h 991"/>
                      <a:gd name="T64" fmla="*/ 555 w 590"/>
                      <a:gd name="T65" fmla="*/ 932 h 991"/>
                      <a:gd name="T66" fmla="*/ 574 w 590"/>
                      <a:gd name="T67" fmla="*/ 974 h 991"/>
                      <a:gd name="T68" fmla="*/ 390 w 590"/>
                      <a:gd name="T69" fmla="*/ 991 h 991"/>
                      <a:gd name="T70" fmla="*/ 369 w 590"/>
                      <a:gd name="T71" fmla="*/ 934 h 991"/>
                      <a:gd name="T72" fmla="*/ 364 w 590"/>
                      <a:gd name="T73" fmla="*/ 882 h 991"/>
                      <a:gd name="T74" fmla="*/ 364 w 590"/>
                      <a:gd name="T75" fmla="*/ 651 h 991"/>
                      <a:gd name="T76" fmla="*/ 361 w 590"/>
                      <a:gd name="T77" fmla="*/ 615 h 991"/>
                      <a:gd name="T78" fmla="*/ 352 w 590"/>
                      <a:gd name="T79" fmla="*/ 588 h 991"/>
                      <a:gd name="T80" fmla="*/ 331 w 590"/>
                      <a:gd name="T81" fmla="*/ 568 h 991"/>
                      <a:gd name="T82" fmla="*/ 294 w 590"/>
                      <a:gd name="T83" fmla="*/ 557 h 991"/>
                      <a:gd name="T84" fmla="*/ 182 w 590"/>
                      <a:gd name="T85" fmla="*/ 556 h 991"/>
                      <a:gd name="T86" fmla="*/ 0 w 590"/>
                      <a:gd name="T87" fmla="*/ 99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90" h="991">
                        <a:moveTo>
                          <a:pt x="182" y="143"/>
                        </a:moveTo>
                        <a:lnTo>
                          <a:pt x="182" y="414"/>
                        </a:lnTo>
                        <a:lnTo>
                          <a:pt x="277" y="414"/>
                        </a:lnTo>
                        <a:lnTo>
                          <a:pt x="301" y="412"/>
                        </a:lnTo>
                        <a:lnTo>
                          <a:pt x="321" y="407"/>
                        </a:lnTo>
                        <a:lnTo>
                          <a:pt x="335" y="400"/>
                        </a:lnTo>
                        <a:lnTo>
                          <a:pt x="346" y="391"/>
                        </a:lnTo>
                        <a:lnTo>
                          <a:pt x="353" y="379"/>
                        </a:lnTo>
                        <a:lnTo>
                          <a:pt x="357" y="366"/>
                        </a:lnTo>
                        <a:lnTo>
                          <a:pt x="359" y="351"/>
                        </a:lnTo>
                        <a:lnTo>
                          <a:pt x="360" y="335"/>
                        </a:lnTo>
                        <a:lnTo>
                          <a:pt x="360" y="319"/>
                        </a:lnTo>
                        <a:lnTo>
                          <a:pt x="360" y="225"/>
                        </a:lnTo>
                        <a:lnTo>
                          <a:pt x="359" y="200"/>
                        </a:lnTo>
                        <a:lnTo>
                          <a:pt x="354" y="181"/>
                        </a:lnTo>
                        <a:lnTo>
                          <a:pt x="348" y="167"/>
                        </a:lnTo>
                        <a:lnTo>
                          <a:pt x="339" y="157"/>
                        </a:lnTo>
                        <a:lnTo>
                          <a:pt x="328" y="150"/>
                        </a:lnTo>
                        <a:lnTo>
                          <a:pt x="316" y="147"/>
                        </a:lnTo>
                        <a:lnTo>
                          <a:pt x="303" y="144"/>
                        </a:lnTo>
                        <a:lnTo>
                          <a:pt x="290" y="143"/>
                        </a:lnTo>
                        <a:lnTo>
                          <a:pt x="277" y="143"/>
                        </a:lnTo>
                        <a:lnTo>
                          <a:pt x="182" y="143"/>
                        </a:lnTo>
                        <a:close/>
                        <a:moveTo>
                          <a:pt x="0" y="0"/>
                        </a:moveTo>
                        <a:lnTo>
                          <a:pt x="364" y="0"/>
                        </a:lnTo>
                        <a:lnTo>
                          <a:pt x="399" y="2"/>
                        </a:lnTo>
                        <a:lnTo>
                          <a:pt x="429" y="8"/>
                        </a:lnTo>
                        <a:lnTo>
                          <a:pt x="455" y="16"/>
                        </a:lnTo>
                        <a:lnTo>
                          <a:pt x="477" y="27"/>
                        </a:lnTo>
                        <a:lnTo>
                          <a:pt x="494" y="40"/>
                        </a:lnTo>
                        <a:lnTo>
                          <a:pt x="507" y="54"/>
                        </a:lnTo>
                        <a:lnTo>
                          <a:pt x="519" y="72"/>
                        </a:lnTo>
                        <a:lnTo>
                          <a:pt x="528" y="90"/>
                        </a:lnTo>
                        <a:lnTo>
                          <a:pt x="533" y="109"/>
                        </a:lnTo>
                        <a:lnTo>
                          <a:pt x="537" y="129"/>
                        </a:lnTo>
                        <a:lnTo>
                          <a:pt x="539" y="149"/>
                        </a:lnTo>
                        <a:lnTo>
                          <a:pt x="541" y="171"/>
                        </a:lnTo>
                        <a:lnTo>
                          <a:pt x="541" y="191"/>
                        </a:lnTo>
                        <a:lnTo>
                          <a:pt x="541" y="211"/>
                        </a:lnTo>
                        <a:lnTo>
                          <a:pt x="541" y="317"/>
                        </a:lnTo>
                        <a:lnTo>
                          <a:pt x="539" y="352"/>
                        </a:lnTo>
                        <a:lnTo>
                          <a:pt x="536" y="381"/>
                        </a:lnTo>
                        <a:lnTo>
                          <a:pt x="530" y="406"/>
                        </a:lnTo>
                        <a:lnTo>
                          <a:pt x="522" y="425"/>
                        </a:lnTo>
                        <a:lnTo>
                          <a:pt x="511" y="442"/>
                        </a:lnTo>
                        <a:lnTo>
                          <a:pt x="497" y="454"/>
                        </a:lnTo>
                        <a:lnTo>
                          <a:pt x="480" y="464"/>
                        </a:lnTo>
                        <a:lnTo>
                          <a:pt x="461" y="473"/>
                        </a:lnTo>
                        <a:lnTo>
                          <a:pt x="439" y="480"/>
                        </a:lnTo>
                        <a:lnTo>
                          <a:pt x="414" y="486"/>
                        </a:lnTo>
                        <a:lnTo>
                          <a:pt x="426" y="488"/>
                        </a:lnTo>
                        <a:lnTo>
                          <a:pt x="439" y="493"/>
                        </a:lnTo>
                        <a:lnTo>
                          <a:pt x="453" y="498"/>
                        </a:lnTo>
                        <a:lnTo>
                          <a:pt x="468" y="505"/>
                        </a:lnTo>
                        <a:lnTo>
                          <a:pt x="482" y="514"/>
                        </a:lnTo>
                        <a:lnTo>
                          <a:pt x="497" y="525"/>
                        </a:lnTo>
                        <a:lnTo>
                          <a:pt x="511" y="539"/>
                        </a:lnTo>
                        <a:lnTo>
                          <a:pt x="523" y="556"/>
                        </a:lnTo>
                        <a:lnTo>
                          <a:pt x="533" y="575"/>
                        </a:lnTo>
                        <a:lnTo>
                          <a:pt x="541" y="599"/>
                        </a:lnTo>
                        <a:lnTo>
                          <a:pt x="547" y="625"/>
                        </a:lnTo>
                        <a:lnTo>
                          <a:pt x="548" y="657"/>
                        </a:lnTo>
                        <a:lnTo>
                          <a:pt x="548" y="858"/>
                        </a:lnTo>
                        <a:lnTo>
                          <a:pt x="549" y="883"/>
                        </a:lnTo>
                        <a:lnTo>
                          <a:pt x="550" y="908"/>
                        </a:lnTo>
                        <a:lnTo>
                          <a:pt x="555" y="932"/>
                        </a:lnTo>
                        <a:lnTo>
                          <a:pt x="562" y="954"/>
                        </a:lnTo>
                        <a:lnTo>
                          <a:pt x="574" y="974"/>
                        </a:lnTo>
                        <a:lnTo>
                          <a:pt x="590" y="991"/>
                        </a:lnTo>
                        <a:lnTo>
                          <a:pt x="390" y="991"/>
                        </a:lnTo>
                        <a:lnTo>
                          <a:pt x="377" y="962"/>
                        </a:lnTo>
                        <a:lnTo>
                          <a:pt x="369" y="934"/>
                        </a:lnTo>
                        <a:lnTo>
                          <a:pt x="365" y="907"/>
                        </a:lnTo>
                        <a:lnTo>
                          <a:pt x="364" y="882"/>
                        </a:lnTo>
                        <a:lnTo>
                          <a:pt x="364" y="670"/>
                        </a:lnTo>
                        <a:lnTo>
                          <a:pt x="364" y="651"/>
                        </a:lnTo>
                        <a:lnTo>
                          <a:pt x="363" y="633"/>
                        </a:lnTo>
                        <a:lnTo>
                          <a:pt x="361" y="615"/>
                        </a:lnTo>
                        <a:lnTo>
                          <a:pt x="358" y="601"/>
                        </a:lnTo>
                        <a:lnTo>
                          <a:pt x="352" y="588"/>
                        </a:lnTo>
                        <a:lnTo>
                          <a:pt x="342" y="576"/>
                        </a:lnTo>
                        <a:lnTo>
                          <a:pt x="331" y="568"/>
                        </a:lnTo>
                        <a:lnTo>
                          <a:pt x="315" y="561"/>
                        </a:lnTo>
                        <a:lnTo>
                          <a:pt x="294" y="557"/>
                        </a:lnTo>
                        <a:lnTo>
                          <a:pt x="269" y="556"/>
                        </a:lnTo>
                        <a:lnTo>
                          <a:pt x="182" y="556"/>
                        </a:lnTo>
                        <a:lnTo>
                          <a:pt x="182" y="991"/>
                        </a:lnTo>
                        <a:lnTo>
                          <a:pt x="0" y="991"/>
                        </a:lnTo>
                        <a:lnTo>
                          <a:pt x="0" y="0"/>
                        </a:lnTo>
                        <a:close/>
                      </a:path>
                    </a:pathLst>
                  </a:custGeom>
                  <a:solidFill>
                    <a:srgbClr val="F20000"/>
                  </a:solidFill>
                  <a:ln w="0">
                    <a:solidFill>
                      <a:srgbClr val="F2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16" name="Rectangle 27"/>
                  <p:cNvSpPr>
                    <a:spLocks noChangeArrowheads="1"/>
                  </p:cNvSpPr>
                  <p:nvPr/>
                </p:nvSpPr>
                <p:spPr bwMode="auto">
                  <a:xfrm>
                    <a:off x="3651251" y="4037013"/>
                    <a:ext cx="1751013" cy="52388"/>
                  </a:xfrm>
                  <a:prstGeom prst="rect">
                    <a:avLst/>
                  </a:prstGeom>
                  <a:solidFill>
                    <a:srgbClr val="000000"/>
                  </a:solidFill>
                  <a:ln w="0">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117" name="Freeform 28"/>
                  <p:cNvSpPr>
                    <a:spLocks/>
                  </p:cNvSpPr>
                  <p:nvPr/>
                </p:nvSpPr>
                <p:spPr bwMode="auto">
                  <a:xfrm>
                    <a:off x="3643313" y="4133851"/>
                    <a:ext cx="454025" cy="666750"/>
                  </a:xfrm>
                  <a:custGeom>
                    <a:avLst/>
                    <a:gdLst>
                      <a:gd name="T0" fmla="*/ 317 w 572"/>
                      <a:gd name="T1" fmla="*/ 1 h 840"/>
                      <a:gd name="T2" fmla="*/ 377 w 572"/>
                      <a:gd name="T3" fmla="*/ 10 h 840"/>
                      <a:gd name="T4" fmla="*/ 442 w 572"/>
                      <a:gd name="T5" fmla="*/ 34 h 840"/>
                      <a:gd name="T6" fmla="*/ 498 w 572"/>
                      <a:gd name="T7" fmla="*/ 72 h 840"/>
                      <a:gd name="T8" fmla="*/ 535 w 572"/>
                      <a:gd name="T9" fmla="*/ 117 h 840"/>
                      <a:gd name="T10" fmla="*/ 556 w 572"/>
                      <a:gd name="T11" fmla="*/ 166 h 840"/>
                      <a:gd name="T12" fmla="*/ 567 w 572"/>
                      <a:gd name="T13" fmla="*/ 212 h 840"/>
                      <a:gd name="T14" fmla="*/ 569 w 572"/>
                      <a:gd name="T15" fmla="*/ 252 h 840"/>
                      <a:gd name="T16" fmla="*/ 562 w 572"/>
                      <a:gd name="T17" fmla="*/ 322 h 840"/>
                      <a:gd name="T18" fmla="*/ 538 w 572"/>
                      <a:gd name="T19" fmla="*/ 393 h 840"/>
                      <a:gd name="T20" fmla="*/ 496 w 572"/>
                      <a:gd name="T21" fmla="*/ 464 h 840"/>
                      <a:gd name="T22" fmla="*/ 430 w 572"/>
                      <a:gd name="T23" fmla="*/ 539 h 840"/>
                      <a:gd name="T24" fmla="*/ 340 w 572"/>
                      <a:gd name="T25" fmla="*/ 620 h 840"/>
                      <a:gd name="T26" fmla="*/ 251 w 572"/>
                      <a:gd name="T27" fmla="*/ 689 h 840"/>
                      <a:gd name="T28" fmla="*/ 572 w 572"/>
                      <a:gd name="T29" fmla="*/ 840 h 840"/>
                      <a:gd name="T30" fmla="*/ 7 w 572"/>
                      <a:gd name="T31" fmla="*/ 697 h 840"/>
                      <a:gd name="T32" fmla="*/ 51 w 572"/>
                      <a:gd name="T33" fmla="*/ 661 h 840"/>
                      <a:gd name="T34" fmla="*/ 94 w 572"/>
                      <a:gd name="T35" fmla="*/ 628 h 840"/>
                      <a:gd name="T36" fmla="*/ 141 w 572"/>
                      <a:gd name="T37" fmla="*/ 589 h 840"/>
                      <a:gd name="T38" fmla="*/ 198 w 572"/>
                      <a:gd name="T39" fmla="*/ 541 h 840"/>
                      <a:gd name="T40" fmla="*/ 252 w 572"/>
                      <a:gd name="T41" fmla="*/ 491 h 840"/>
                      <a:gd name="T42" fmla="*/ 299 w 572"/>
                      <a:gd name="T43" fmla="*/ 441 h 840"/>
                      <a:gd name="T44" fmla="*/ 334 w 572"/>
                      <a:gd name="T45" fmla="*/ 388 h 840"/>
                      <a:gd name="T46" fmla="*/ 357 w 572"/>
                      <a:gd name="T47" fmla="*/ 327 h 840"/>
                      <a:gd name="T48" fmla="*/ 365 w 572"/>
                      <a:gd name="T49" fmla="*/ 256 h 840"/>
                      <a:gd name="T50" fmla="*/ 365 w 572"/>
                      <a:gd name="T51" fmla="*/ 235 h 840"/>
                      <a:gd name="T52" fmla="*/ 362 w 572"/>
                      <a:gd name="T53" fmla="*/ 207 h 840"/>
                      <a:gd name="T54" fmla="*/ 351 w 572"/>
                      <a:gd name="T55" fmla="*/ 181 h 840"/>
                      <a:gd name="T56" fmla="*/ 333 w 572"/>
                      <a:gd name="T57" fmla="*/ 158 h 840"/>
                      <a:gd name="T58" fmla="*/ 302 w 572"/>
                      <a:gd name="T59" fmla="*/ 144 h 840"/>
                      <a:gd name="T60" fmla="*/ 262 w 572"/>
                      <a:gd name="T61" fmla="*/ 144 h 840"/>
                      <a:gd name="T62" fmla="*/ 231 w 572"/>
                      <a:gd name="T63" fmla="*/ 156 h 840"/>
                      <a:gd name="T64" fmla="*/ 210 w 572"/>
                      <a:gd name="T65" fmla="*/ 175 h 840"/>
                      <a:gd name="T66" fmla="*/ 199 w 572"/>
                      <a:gd name="T67" fmla="*/ 196 h 840"/>
                      <a:gd name="T68" fmla="*/ 192 w 572"/>
                      <a:gd name="T69" fmla="*/ 231 h 840"/>
                      <a:gd name="T70" fmla="*/ 192 w 572"/>
                      <a:gd name="T71" fmla="*/ 277 h 840"/>
                      <a:gd name="T72" fmla="*/ 197 w 572"/>
                      <a:gd name="T73" fmla="*/ 321 h 840"/>
                      <a:gd name="T74" fmla="*/ 0 w 572"/>
                      <a:gd name="T75" fmla="*/ 284 h 840"/>
                      <a:gd name="T76" fmla="*/ 3 w 572"/>
                      <a:gd name="T77" fmla="*/ 229 h 840"/>
                      <a:gd name="T78" fmla="*/ 20 w 572"/>
                      <a:gd name="T79" fmla="*/ 163 h 840"/>
                      <a:gd name="T80" fmla="*/ 53 w 572"/>
                      <a:gd name="T81" fmla="*/ 101 h 840"/>
                      <a:gd name="T82" fmla="*/ 95 w 572"/>
                      <a:gd name="T83" fmla="*/ 59 h 840"/>
                      <a:gd name="T84" fmla="*/ 141 w 572"/>
                      <a:gd name="T85" fmla="*/ 29 h 840"/>
                      <a:gd name="T86" fmla="*/ 188 w 572"/>
                      <a:gd name="T87" fmla="*/ 12 h 840"/>
                      <a:gd name="T88" fmla="*/ 235 w 572"/>
                      <a:gd name="T89" fmla="*/ 4 h 840"/>
                      <a:gd name="T90" fmla="*/ 274 w 572"/>
                      <a:gd name="T91" fmla="*/ 0 h 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72" h="840">
                        <a:moveTo>
                          <a:pt x="289" y="0"/>
                        </a:moveTo>
                        <a:lnTo>
                          <a:pt x="317" y="1"/>
                        </a:lnTo>
                        <a:lnTo>
                          <a:pt x="345" y="4"/>
                        </a:lnTo>
                        <a:lnTo>
                          <a:pt x="377" y="10"/>
                        </a:lnTo>
                        <a:lnTo>
                          <a:pt x="410" y="19"/>
                        </a:lnTo>
                        <a:lnTo>
                          <a:pt x="442" y="34"/>
                        </a:lnTo>
                        <a:lnTo>
                          <a:pt x="473" y="51"/>
                        </a:lnTo>
                        <a:lnTo>
                          <a:pt x="498" y="72"/>
                        </a:lnTo>
                        <a:lnTo>
                          <a:pt x="518" y="93"/>
                        </a:lnTo>
                        <a:lnTo>
                          <a:pt x="535" y="117"/>
                        </a:lnTo>
                        <a:lnTo>
                          <a:pt x="547" y="142"/>
                        </a:lnTo>
                        <a:lnTo>
                          <a:pt x="556" y="166"/>
                        </a:lnTo>
                        <a:lnTo>
                          <a:pt x="562" y="189"/>
                        </a:lnTo>
                        <a:lnTo>
                          <a:pt x="567" y="212"/>
                        </a:lnTo>
                        <a:lnTo>
                          <a:pt x="568" y="233"/>
                        </a:lnTo>
                        <a:lnTo>
                          <a:pt x="569" y="252"/>
                        </a:lnTo>
                        <a:lnTo>
                          <a:pt x="567" y="288"/>
                        </a:lnTo>
                        <a:lnTo>
                          <a:pt x="562" y="322"/>
                        </a:lnTo>
                        <a:lnTo>
                          <a:pt x="553" y="358"/>
                        </a:lnTo>
                        <a:lnTo>
                          <a:pt x="538" y="393"/>
                        </a:lnTo>
                        <a:lnTo>
                          <a:pt x="519" y="428"/>
                        </a:lnTo>
                        <a:lnTo>
                          <a:pt x="496" y="464"/>
                        </a:lnTo>
                        <a:lnTo>
                          <a:pt x="466" y="501"/>
                        </a:lnTo>
                        <a:lnTo>
                          <a:pt x="430" y="539"/>
                        </a:lnTo>
                        <a:lnTo>
                          <a:pt x="389" y="578"/>
                        </a:lnTo>
                        <a:lnTo>
                          <a:pt x="340" y="620"/>
                        </a:lnTo>
                        <a:lnTo>
                          <a:pt x="296" y="655"/>
                        </a:lnTo>
                        <a:lnTo>
                          <a:pt x="251" y="689"/>
                        </a:lnTo>
                        <a:lnTo>
                          <a:pt x="572" y="684"/>
                        </a:lnTo>
                        <a:lnTo>
                          <a:pt x="572" y="840"/>
                        </a:lnTo>
                        <a:lnTo>
                          <a:pt x="7" y="840"/>
                        </a:lnTo>
                        <a:lnTo>
                          <a:pt x="7" y="697"/>
                        </a:lnTo>
                        <a:lnTo>
                          <a:pt x="29" y="679"/>
                        </a:lnTo>
                        <a:lnTo>
                          <a:pt x="51" y="661"/>
                        </a:lnTo>
                        <a:lnTo>
                          <a:pt x="72" y="645"/>
                        </a:lnTo>
                        <a:lnTo>
                          <a:pt x="94" y="628"/>
                        </a:lnTo>
                        <a:lnTo>
                          <a:pt x="116" y="609"/>
                        </a:lnTo>
                        <a:lnTo>
                          <a:pt x="141" y="589"/>
                        </a:lnTo>
                        <a:lnTo>
                          <a:pt x="167" y="566"/>
                        </a:lnTo>
                        <a:lnTo>
                          <a:pt x="198" y="541"/>
                        </a:lnTo>
                        <a:lnTo>
                          <a:pt x="226" y="515"/>
                        </a:lnTo>
                        <a:lnTo>
                          <a:pt x="252" y="491"/>
                        </a:lnTo>
                        <a:lnTo>
                          <a:pt x="276" y="466"/>
                        </a:lnTo>
                        <a:lnTo>
                          <a:pt x="299" y="441"/>
                        </a:lnTo>
                        <a:lnTo>
                          <a:pt x="318" y="415"/>
                        </a:lnTo>
                        <a:lnTo>
                          <a:pt x="334" y="388"/>
                        </a:lnTo>
                        <a:lnTo>
                          <a:pt x="347" y="358"/>
                        </a:lnTo>
                        <a:lnTo>
                          <a:pt x="357" y="327"/>
                        </a:lnTo>
                        <a:lnTo>
                          <a:pt x="363" y="293"/>
                        </a:lnTo>
                        <a:lnTo>
                          <a:pt x="365" y="256"/>
                        </a:lnTo>
                        <a:lnTo>
                          <a:pt x="365" y="246"/>
                        </a:lnTo>
                        <a:lnTo>
                          <a:pt x="365" y="235"/>
                        </a:lnTo>
                        <a:lnTo>
                          <a:pt x="364" y="221"/>
                        </a:lnTo>
                        <a:lnTo>
                          <a:pt x="362" y="207"/>
                        </a:lnTo>
                        <a:lnTo>
                          <a:pt x="357" y="194"/>
                        </a:lnTo>
                        <a:lnTo>
                          <a:pt x="351" y="181"/>
                        </a:lnTo>
                        <a:lnTo>
                          <a:pt x="344" y="168"/>
                        </a:lnTo>
                        <a:lnTo>
                          <a:pt x="333" y="158"/>
                        </a:lnTo>
                        <a:lnTo>
                          <a:pt x="319" y="150"/>
                        </a:lnTo>
                        <a:lnTo>
                          <a:pt x="302" y="144"/>
                        </a:lnTo>
                        <a:lnTo>
                          <a:pt x="281" y="143"/>
                        </a:lnTo>
                        <a:lnTo>
                          <a:pt x="262" y="144"/>
                        </a:lnTo>
                        <a:lnTo>
                          <a:pt x="245" y="149"/>
                        </a:lnTo>
                        <a:lnTo>
                          <a:pt x="231" y="156"/>
                        </a:lnTo>
                        <a:lnTo>
                          <a:pt x="219" y="166"/>
                        </a:lnTo>
                        <a:lnTo>
                          <a:pt x="210" y="175"/>
                        </a:lnTo>
                        <a:lnTo>
                          <a:pt x="204" y="185"/>
                        </a:lnTo>
                        <a:lnTo>
                          <a:pt x="199" y="196"/>
                        </a:lnTo>
                        <a:lnTo>
                          <a:pt x="196" y="211"/>
                        </a:lnTo>
                        <a:lnTo>
                          <a:pt x="192" y="231"/>
                        </a:lnTo>
                        <a:lnTo>
                          <a:pt x="192" y="257"/>
                        </a:lnTo>
                        <a:lnTo>
                          <a:pt x="192" y="277"/>
                        </a:lnTo>
                        <a:lnTo>
                          <a:pt x="194" y="298"/>
                        </a:lnTo>
                        <a:lnTo>
                          <a:pt x="197" y="321"/>
                        </a:lnTo>
                        <a:lnTo>
                          <a:pt x="1" y="311"/>
                        </a:lnTo>
                        <a:lnTo>
                          <a:pt x="0" y="284"/>
                        </a:lnTo>
                        <a:lnTo>
                          <a:pt x="1" y="257"/>
                        </a:lnTo>
                        <a:lnTo>
                          <a:pt x="3" y="229"/>
                        </a:lnTo>
                        <a:lnTo>
                          <a:pt x="9" y="196"/>
                        </a:lnTo>
                        <a:lnTo>
                          <a:pt x="20" y="163"/>
                        </a:lnTo>
                        <a:lnTo>
                          <a:pt x="35" y="130"/>
                        </a:lnTo>
                        <a:lnTo>
                          <a:pt x="53" y="101"/>
                        </a:lnTo>
                        <a:lnTo>
                          <a:pt x="72" y="78"/>
                        </a:lnTo>
                        <a:lnTo>
                          <a:pt x="95" y="59"/>
                        </a:lnTo>
                        <a:lnTo>
                          <a:pt x="117" y="42"/>
                        </a:lnTo>
                        <a:lnTo>
                          <a:pt x="141" y="29"/>
                        </a:lnTo>
                        <a:lnTo>
                          <a:pt x="165" y="19"/>
                        </a:lnTo>
                        <a:lnTo>
                          <a:pt x="188" y="12"/>
                        </a:lnTo>
                        <a:lnTo>
                          <a:pt x="212" y="6"/>
                        </a:lnTo>
                        <a:lnTo>
                          <a:pt x="235" y="4"/>
                        </a:lnTo>
                        <a:lnTo>
                          <a:pt x="255" y="1"/>
                        </a:lnTo>
                        <a:lnTo>
                          <a:pt x="274" y="0"/>
                        </a:lnTo>
                        <a:lnTo>
                          <a:pt x="289"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18" name="Freeform 29"/>
                  <p:cNvSpPr>
                    <a:spLocks noEditPoints="1"/>
                  </p:cNvSpPr>
                  <p:nvPr/>
                </p:nvSpPr>
                <p:spPr bwMode="auto">
                  <a:xfrm>
                    <a:off x="4127501" y="4135438"/>
                    <a:ext cx="463550" cy="679450"/>
                  </a:xfrm>
                  <a:custGeom>
                    <a:avLst/>
                    <a:gdLst>
                      <a:gd name="T0" fmla="*/ 265 w 583"/>
                      <a:gd name="T1" fmla="*/ 156 h 858"/>
                      <a:gd name="T2" fmla="*/ 231 w 583"/>
                      <a:gd name="T3" fmla="*/ 180 h 858"/>
                      <a:gd name="T4" fmla="*/ 207 w 583"/>
                      <a:gd name="T5" fmla="*/ 224 h 858"/>
                      <a:gd name="T6" fmla="*/ 191 w 583"/>
                      <a:gd name="T7" fmla="*/ 287 h 858"/>
                      <a:gd name="T8" fmla="*/ 181 w 583"/>
                      <a:gd name="T9" fmla="*/ 365 h 858"/>
                      <a:gd name="T10" fmla="*/ 179 w 583"/>
                      <a:gd name="T11" fmla="*/ 461 h 858"/>
                      <a:gd name="T12" fmla="*/ 180 w 583"/>
                      <a:gd name="T13" fmla="*/ 508 h 858"/>
                      <a:gd name="T14" fmla="*/ 185 w 583"/>
                      <a:gd name="T15" fmla="*/ 558 h 858"/>
                      <a:gd name="T16" fmla="*/ 195 w 583"/>
                      <a:gd name="T17" fmla="*/ 608 h 858"/>
                      <a:gd name="T18" fmla="*/ 212 w 583"/>
                      <a:gd name="T19" fmla="*/ 651 h 858"/>
                      <a:gd name="T20" fmla="*/ 237 w 583"/>
                      <a:gd name="T21" fmla="*/ 685 h 858"/>
                      <a:gd name="T22" fmla="*/ 270 w 583"/>
                      <a:gd name="T23" fmla="*/ 704 h 858"/>
                      <a:gd name="T24" fmla="*/ 312 w 583"/>
                      <a:gd name="T25" fmla="*/ 704 h 858"/>
                      <a:gd name="T26" fmla="*/ 344 w 583"/>
                      <a:gd name="T27" fmla="*/ 688 h 858"/>
                      <a:gd name="T28" fmla="*/ 366 w 583"/>
                      <a:gd name="T29" fmla="*/ 658 h 858"/>
                      <a:gd name="T30" fmla="*/ 383 w 583"/>
                      <a:gd name="T31" fmla="*/ 610 h 858"/>
                      <a:gd name="T32" fmla="*/ 395 w 583"/>
                      <a:gd name="T33" fmla="*/ 543 h 858"/>
                      <a:gd name="T34" fmla="*/ 401 w 583"/>
                      <a:gd name="T35" fmla="*/ 469 h 858"/>
                      <a:gd name="T36" fmla="*/ 401 w 583"/>
                      <a:gd name="T37" fmla="*/ 396 h 858"/>
                      <a:gd name="T38" fmla="*/ 395 w 583"/>
                      <a:gd name="T39" fmla="*/ 324 h 858"/>
                      <a:gd name="T40" fmla="*/ 383 w 583"/>
                      <a:gd name="T41" fmla="*/ 255 h 858"/>
                      <a:gd name="T42" fmla="*/ 363 w 583"/>
                      <a:gd name="T43" fmla="*/ 201 h 858"/>
                      <a:gd name="T44" fmla="*/ 337 w 583"/>
                      <a:gd name="T45" fmla="*/ 169 h 858"/>
                      <a:gd name="T46" fmla="*/ 305 w 583"/>
                      <a:gd name="T47" fmla="*/ 154 h 858"/>
                      <a:gd name="T48" fmla="*/ 281 w 583"/>
                      <a:gd name="T49" fmla="*/ 0 h 858"/>
                      <a:gd name="T50" fmla="*/ 357 w 583"/>
                      <a:gd name="T51" fmla="*/ 6 h 858"/>
                      <a:gd name="T52" fmla="*/ 418 w 583"/>
                      <a:gd name="T53" fmla="*/ 30 h 858"/>
                      <a:gd name="T54" fmla="*/ 467 w 583"/>
                      <a:gd name="T55" fmla="*/ 67 h 858"/>
                      <a:gd name="T56" fmla="*/ 506 w 583"/>
                      <a:gd name="T57" fmla="*/ 113 h 858"/>
                      <a:gd name="T58" fmla="*/ 535 w 583"/>
                      <a:gd name="T59" fmla="*/ 167 h 858"/>
                      <a:gd name="T60" fmla="*/ 556 w 583"/>
                      <a:gd name="T61" fmla="*/ 225 h 858"/>
                      <a:gd name="T62" fmla="*/ 570 w 583"/>
                      <a:gd name="T63" fmla="*/ 283 h 858"/>
                      <a:gd name="T64" fmla="*/ 579 w 583"/>
                      <a:gd name="T65" fmla="*/ 339 h 858"/>
                      <a:gd name="T66" fmla="*/ 582 w 583"/>
                      <a:gd name="T67" fmla="*/ 389 h 858"/>
                      <a:gd name="T68" fmla="*/ 583 w 583"/>
                      <a:gd name="T69" fmla="*/ 430 h 858"/>
                      <a:gd name="T70" fmla="*/ 581 w 583"/>
                      <a:gd name="T71" fmla="*/ 497 h 858"/>
                      <a:gd name="T72" fmla="*/ 571 w 583"/>
                      <a:gd name="T73" fmla="*/ 568 h 858"/>
                      <a:gd name="T74" fmla="*/ 555 w 583"/>
                      <a:gd name="T75" fmla="*/ 635 h 858"/>
                      <a:gd name="T76" fmla="*/ 530 w 583"/>
                      <a:gd name="T77" fmla="*/ 700 h 858"/>
                      <a:gd name="T78" fmla="*/ 497 w 583"/>
                      <a:gd name="T79" fmla="*/ 756 h 858"/>
                      <a:gd name="T80" fmla="*/ 452 w 583"/>
                      <a:gd name="T81" fmla="*/ 803 h 858"/>
                      <a:gd name="T82" fmla="*/ 395 w 583"/>
                      <a:gd name="T83" fmla="*/ 836 h 858"/>
                      <a:gd name="T84" fmla="*/ 325 w 583"/>
                      <a:gd name="T85" fmla="*/ 855 h 858"/>
                      <a:gd name="T86" fmla="*/ 272 w 583"/>
                      <a:gd name="T87" fmla="*/ 858 h 858"/>
                      <a:gd name="T88" fmla="*/ 237 w 583"/>
                      <a:gd name="T89" fmla="*/ 854 h 858"/>
                      <a:gd name="T90" fmla="*/ 193 w 583"/>
                      <a:gd name="T91" fmla="*/ 842 h 858"/>
                      <a:gd name="T92" fmla="*/ 144 w 583"/>
                      <a:gd name="T93" fmla="*/ 817 h 858"/>
                      <a:gd name="T94" fmla="*/ 96 w 583"/>
                      <a:gd name="T95" fmla="*/ 773 h 858"/>
                      <a:gd name="T96" fmla="*/ 53 w 583"/>
                      <a:gd name="T97" fmla="*/ 710 h 858"/>
                      <a:gd name="T98" fmla="*/ 23 w 583"/>
                      <a:gd name="T99" fmla="*/ 634 h 858"/>
                      <a:gd name="T100" fmla="*/ 6 w 583"/>
                      <a:gd name="T101" fmla="*/ 538 h 858"/>
                      <a:gd name="T102" fmla="*/ 0 w 583"/>
                      <a:gd name="T103" fmla="*/ 420 h 858"/>
                      <a:gd name="T104" fmla="*/ 2 w 583"/>
                      <a:gd name="T105" fmla="*/ 346 h 858"/>
                      <a:gd name="T106" fmla="*/ 15 w 583"/>
                      <a:gd name="T107" fmla="*/ 262 h 858"/>
                      <a:gd name="T108" fmla="*/ 43 w 583"/>
                      <a:gd name="T109" fmla="*/ 175 h 858"/>
                      <a:gd name="T110" fmla="*/ 71 w 583"/>
                      <a:gd name="T111" fmla="*/ 123 h 858"/>
                      <a:gd name="T112" fmla="*/ 90 w 583"/>
                      <a:gd name="T113" fmla="*/ 97 h 858"/>
                      <a:gd name="T114" fmla="*/ 119 w 583"/>
                      <a:gd name="T115" fmla="*/ 65 h 858"/>
                      <a:gd name="T116" fmla="*/ 160 w 583"/>
                      <a:gd name="T117" fmla="*/ 35 h 858"/>
                      <a:gd name="T118" fmla="*/ 213 w 583"/>
                      <a:gd name="T119" fmla="*/ 11 h 858"/>
                      <a:gd name="T120" fmla="*/ 281 w 583"/>
                      <a:gd name="T121" fmla="*/ 0 h 8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3" h="858">
                        <a:moveTo>
                          <a:pt x="286" y="153"/>
                        </a:moveTo>
                        <a:lnTo>
                          <a:pt x="265" y="156"/>
                        </a:lnTo>
                        <a:lnTo>
                          <a:pt x="246" y="166"/>
                        </a:lnTo>
                        <a:lnTo>
                          <a:pt x="231" y="180"/>
                        </a:lnTo>
                        <a:lnTo>
                          <a:pt x="218" y="200"/>
                        </a:lnTo>
                        <a:lnTo>
                          <a:pt x="207" y="224"/>
                        </a:lnTo>
                        <a:lnTo>
                          <a:pt x="198" y="254"/>
                        </a:lnTo>
                        <a:lnTo>
                          <a:pt x="191" y="287"/>
                        </a:lnTo>
                        <a:lnTo>
                          <a:pt x="186" y="324"/>
                        </a:lnTo>
                        <a:lnTo>
                          <a:pt x="181" y="365"/>
                        </a:lnTo>
                        <a:lnTo>
                          <a:pt x="180" y="412"/>
                        </a:lnTo>
                        <a:lnTo>
                          <a:pt x="179" y="461"/>
                        </a:lnTo>
                        <a:lnTo>
                          <a:pt x="179" y="483"/>
                        </a:lnTo>
                        <a:lnTo>
                          <a:pt x="180" y="508"/>
                        </a:lnTo>
                        <a:lnTo>
                          <a:pt x="182" y="533"/>
                        </a:lnTo>
                        <a:lnTo>
                          <a:pt x="185" y="558"/>
                        </a:lnTo>
                        <a:lnTo>
                          <a:pt x="189" y="583"/>
                        </a:lnTo>
                        <a:lnTo>
                          <a:pt x="195" y="608"/>
                        </a:lnTo>
                        <a:lnTo>
                          <a:pt x="202" y="631"/>
                        </a:lnTo>
                        <a:lnTo>
                          <a:pt x="212" y="651"/>
                        </a:lnTo>
                        <a:lnTo>
                          <a:pt x="223" y="670"/>
                        </a:lnTo>
                        <a:lnTo>
                          <a:pt x="237" y="685"/>
                        </a:lnTo>
                        <a:lnTo>
                          <a:pt x="252" y="696"/>
                        </a:lnTo>
                        <a:lnTo>
                          <a:pt x="270" y="704"/>
                        </a:lnTo>
                        <a:lnTo>
                          <a:pt x="291" y="707"/>
                        </a:lnTo>
                        <a:lnTo>
                          <a:pt x="312" y="704"/>
                        </a:lnTo>
                        <a:lnTo>
                          <a:pt x="329" y="698"/>
                        </a:lnTo>
                        <a:lnTo>
                          <a:pt x="344" y="688"/>
                        </a:lnTo>
                        <a:lnTo>
                          <a:pt x="356" y="675"/>
                        </a:lnTo>
                        <a:lnTo>
                          <a:pt x="366" y="658"/>
                        </a:lnTo>
                        <a:lnTo>
                          <a:pt x="375" y="638"/>
                        </a:lnTo>
                        <a:lnTo>
                          <a:pt x="383" y="610"/>
                        </a:lnTo>
                        <a:lnTo>
                          <a:pt x="390" y="578"/>
                        </a:lnTo>
                        <a:lnTo>
                          <a:pt x="395" y="543"/>
                        </a:lnTo>
                        <a:lnTo>
                          <a:pt x="398" y="507"/>
                        </a:lnTo>
                        <a:lnTo>
                          <a:pt x="401" y="469"/>
                        </a:lnTo>
                        <a:lnTo>
                          <a:pt x="402" y="432"/>
                        </a:lnTo>
                        <a:lnTo>
                          <a:pt x="401" y="396"/>
                        </a:lnTo>
                        <a:lnTo>
                          <a:pt x="398" y="360"/>
                        </a:lnTo>
                        <a:lnTo>
                          <a:pt x="395" y="324"/>
                        </a:lnTo>
                        <a:lnTo>
                          <a:pt x="390" y="288"/>
                        </a:lnTo>
                        <a:lnTo>
                          <a:pt x="383" y="255"/>
                        </a:lnTo>
                        <a:lnTo>
                          <a:pt x="373" y="226"/>
                        </a:lnTo>
                        <a:lnTo>
                          <a:pt x="363" y="201"/>
                        </a:lnTo>
                        <a:lnTo>
                          <a:pt x="351" y="184"/>
                        </a:lnTo>
                        <a:lnTo>
                          <a:pt x="337" y="169"/>
                        </a:lnTo>
                        <a:lnTo>
                          <a:pt x="321" y="160"/>
                        </a:lnTo>
                        <a:lnTo>
                          <a:pt x="305" y="154"/>
                        </a:lnTo>
                        <a:lnTo>
                          <a:pt x="286" y="153"/>
                        </a:lnTo>
                        <a:close/>
                        <a:moveTo>
                          <a:pt x="281" y="0"/>
                        </a:moveTo>
                        <a:lnTo>
                          <a:pt x="320" y="2"/>
                        </a:lnTo>
                        <a:lnTo>
                          <a:pt x="357" y="6"/>
                        </a:lnTo>
                        <a:lnTo>
                          <a:pt x="389" y="17"/>
                        </a:lnTo>
                        <a:lnTo>
                          <a:pt x="418" y="30"/>
                        </a:lnTo>
                        <a:lnTo>
                          <a:pt x="445" y="47"/>
                        </a:lnTo>
                        <a:lnTo>
                          <a:pt x="467" y="67"/>
                        </a:lnTo>
                        <a:lnTo>
                          <a:pt x="488" y="88"/>
                        </a:lnTo>
                        <a:lnTo>
                          <a:pt x="506" y="113"/>
                        </a:lnTo>
                        <a:lnTo>
                          <a:pt x="522" y="140"/>
                        </a:lnTo>
                        <a:lnTo>
                          <a:pt x="535" y="167"/>
                        </a:lnTo>
                        <a:lnTo>
                          <a:pt x="547" y="195"/>
                        </a:lnTo>
                        <a:lnTo>
                          <a:pt x="556" y="225"/>
                        </a:lnTo>
                        <a:lnTo>
                          <a:pt x="564" y="255"/>
                        </a:lnTo>
                        <a:lnTo>
                          <a:pt x="570" y="283"/>
                        </a:lnTo>
                        <a:lnTo>
                          <a:pt x="575" y="312"/>
                        </a:lnTo>
                        <a:lnTo>
                          <a:pt x="579" y="339"/>
                        </a:lnTo>
                        <a:lnTo>
                          <a:pt x="581" y="365"/>
                        </a:lnTo>
                        <a:lnTo>
                          <a:pt x="582" y="389"/>
                        </a:lnTo>
                        <a:lnTo>
                          <a:pt x="583" y="411"/>
                        </a:lnTo>
                        <a:lnTo>
                          <a:pt x="583" y="430"/>
                        </a:lnTo>
                        <a:lnTo>
                          <a:pt x="583" y="464"/>
                        </a:lnTo>
                        <a:lnTo>
                          <a:pt x="581" y="497"/>
                        </a:lnTo>
                        <a:lnTo>
                          <a:pt x="577" y="533"/>
                        </a:lnTo>
                        <a:lnTo>
                          <a:pt x="571" y="568"/>
                        </a:lnTo>
                        <a:lnTo>
                          <a:pt x="564" y="602"/>
                        </a:lnTo>
                        <a:lnTo>
                          <a:pt x="555" y="635"/>
                        </a:lnTo>
                        <a:lnTo>
                          <a:pt x="544" y="668"/>
                        </a:lnTo>
                        <a:lnTo>
                          <a:pt x="530" y="700"/>
                        </a:lnTo>
                        <a:lnTo>
                          <a:pt x="515" y="728"/>
                        </a:lnTo>
                        <a:lnTo>
                          <a:pt x="497" y="756"/>
                        </a:lnTo>
                        <a:lnTo>
                          <a:pt x="475" y="780"/>
                        </a:lnTo>
                        <a:lnTo>
                          <a:pt x="452" y="803"/>
                        </a:lnTo>
                        <a:lnTo>
                          <a:pt x="424" y="821"/>
                        </a:lnTo>
                        <a:lnTo>
                          <a:pt x="395" y="836"/>
                        </a:lnTo>
                        <a:lnTo>
                          <a:pt x="361" y="848"/>
                        </a:lnTo>
                        <a:lnTo>
                          <a:pt x="325" y="855"/>
                        </a:lnTo>
                        <a:lnTo>
                          <a:pt x="284" y="858"/>
                        </a:lnTo>
                        <a:lnTo>
                          <a:pt x="272" y="858"/>
                        </a:lnTo>
                        <a:lnTo>
                          <a:pt x="256" y="857"/>
                        </a:lnTo>
                        <a:lnTo>
                          <a:pt x="237" y="854"/>
                        </a:lnTo>
                        <a:lnTo>
                          <a:pt x="217" y="849"/>
                        </a:lnTo>
                        <a:lnTo>
                          <a:pt x="193" y="842"/>
                        </a:lnTo>
                        <a:lnTo>
                          <a:pt x="169" y="832"/>
                        </a:lnTo>
                        <a:lnTo>
                          <a:pt x="144" y="817"/>
                        </a:lnTo>
                        <a:lnTo>
                          <a:pt x="121" y="798"/>
                        </a:lnTo>
                        <a:lnTo>
                          <a:pt x="96" y="773"/>
                        </a:lnTo>
                        <a:lnTo>
                          <a:pt x="72" y="742"/>
                        </a:lnTo>
                        <a:lnTo>
                          <a:pt x="53" y="710"/>
                        </a:lnTo>
                        <a:lnTo>
                          <a:pt x="36" y="675"/>
                        </a:lnTo>
                        <a:lnTo>
                          <a:pt x="23" y="634"/>
                        </a:lnTo>
                        <a:lnTo>
                          <a:pt x="13" y="589"/>
                        </a:lnTo>
                        <a:lnTo>
                          <a:pt x="6" y="538"/>
                        </a:lnTo>
                        <a:lnTo>
                          <a:pt x="1" y="482"/>
                        </a:lnTo>
                        <a:lnTo>
                          <a:pt x="0" y="420"/>
                        </a:lnTo>
                        <a:lnTo>
                          <a:pt x="0" y="385"/>
                        </a:lnTo>
                        <a:lnTo>
                          <a:pt x="2" y="346"/>
                        </a:lnTo>
                        <a:lnTo>
                          <a:pt x="7" y="305"/>
                        </a:lnTo>
                        <a:lnTo>
                          <a:pt x="15" y="262"/>
                        </a:lnTo>
                        <a:lnTo>
                          <a:pt x="27" y="218"/>
                        </a:lnTo>
                        <a:lnTo>
                          <a:pt x="43" y="175"/>
                        </a:lnTo>
                        <a:lnTo>
                          <a:pt x="65" y="134"/>
                        </a:lnTo>
                        <a:lnTo>
                          <a:pt x="71" y="123"/>
                        </a:lnTo>
                        <a:lnTo>
                          <a:pt x="79" y="111"/>
                        </a:lnTo>
                        <a:lnTo>
                          <a:pt x="90" y="97"/>
                        </a:lnTo>
                        <a:lnTo>
                          <a:pt x="103" y="81"/>
                        </a:lnTo>
                        <a:lnTo>
                          <a:pt x="119" y="65"/>
                        </a:lnTo>
                        <a:lnTo>
                          <a:pt x="138" y="49"/>
                        </a:lnTo>
                        <a:lnTo>
                          <a:pt x="160" y="35"/>
                        </a:lnTo>
                        <a:lnTo>
                          <a:pt x="185" y="22"/>
                        </a:lnTo>
                        <a:lnTo>
                          <a:pt x="213" y="11"/>
                        </a:lnTo>
                        <a:lnTo>
                          <a:pt x="245" y="4"/>
                        </a:lnTo>
                        <a:lnTo>
                          <a:pt x="28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19" name="Freeform 30"/>
                  <p:cNvSpPr>
                    <a:spLocks/>
                  </p:cNvSpPr>
                  <p:nvPr/>
                </p:nvSpPr>
                <p:spPr bwMode="auto">
                  <a:xfrm>
                    <a:off x="4597401" y="4144963"/>
                    <a:ext cx="292100" cy="655638"/>
                  </a:xfrm>
                  <a:custGeom>
                    <a:avLst/>
                    <a:gdLst>
                      <a:gd name="T0" fmla="*/ 222 w 369"/>
                      <a:gd name="T1" fmla="*/ 0 h 825"/>
                      <a:gd name="T2" fmla="*/ 369 w 369"/>
                      <a:gd name="T3" fmla="*/ 0 h 825"/>
                      <a:gd name="T4" fmla="*/ 369 w 369"/>
                      <a:gd name="T5" fmla="*/ 825 h 825"/>
                      <a:gd name="T6" fmla="*/ 175 w 369"/>
                      <a:gd name="T7" fmla="*/ 825 h 825"/>
                      <a:gd name="T8" fmla="*/ 175 w 369"/>
                      <a:gd name="T9" fmla="*/ 223 h 825"/>
                      <a:gd name="T10" fmla="*/ 161 w 369"/>
                      <a:gd name="T11" fmla="*/ 229 h 825"/>
                      <a:gd name="T12" fmla="*/ 148 w 369"/>
                      <a:gd name="T13" fmla="*/ 234 h 825"/>
                      <a:gd name="T14" fmla="*/ 136 w 369"/>
                      <a:gd name="T15" fmla="*/ 237 h 825"/>
                      <a:gd name="T16" fmla="*/ 123 w 369"/>
                      <a:gd name="T17" fmla="*/ 241 h 825"/>
                      <a:gd name="T18" fmla="*/ 107 w 369"/>
                      <a:gd name="T19" fmla="*/ 243 h 825"/>
                      <a:gd name="T20" fmla="*/ 88 w 369"/>
                      <a:gd name="T21" fmla="*/ 246 h 825"/>
                      <a:gd name="T22" fmla="*/ 65 w 369"/>
                      <a:gd name="T23" fmla="*/ 247 h 825"/>
                      <a:gd name="T24" fmla="*/ 36 w 369"/>
                      <a:gd name="T25" fmla="*/ 248 h 825"/>
                      <a:gd name="T26" fmla="*/ 0 w 369"/>
                      <a:gd name="T27" fmla="*/ 249 h 825"/>
                      <a:gd name="T28" fmla="*/ 0 w 369"/>
                      <a:gd name="T29" fmla="*/ 123 h 825"/>
                      <a:gd name="T30" fmla="*/ 28 w 369"/>
                      <a:gd name="T31" fmla="*/ 121 h 825"/>
                      <a:gd name="T32" fmla="*/ 55 w 369"/>
                      <a:gd name="T33" fmla="*/ 117 h 825"/>
                      <a:gd name="T34" fmla="*/ 81 w 369"/>
                      <a:gd name="T35" fmla="*/ 112 h 825"/>
                      <a:gd name="T36" fmla="*/ 108 w 369"/>
                      <a:gd name="T37" fmla="*/ 104 h 825"/>
                      <a:gd name="T38" fmla="*/ 137 w 369"/>
                      <a:gd name="T39" fmla="*/ 92 h 825"/>
                      <a:gd name="T40" fmla="*/ 161 w 369"/>
                      <a:gd name="T41" fmla="*/ 78 h 825"/>
                      <a:gd name="T42" fmla="*/ 180 w 369"/>
                      <a:gd name="T43" fmla="*/ 64 h 825"/>
                      <a:gd name="T44" fmla="*/ 194 w 369"/>
                      <a:gd name="T45" fmla="*/ 48 h 825"/>
                      <a:gd name="T46" fmla="*/ 205 w 369"/>
                      <a:gd name="T47" fmla="*/ 32 h 825"/>
                      <a:gd name="T48" fmla="*/ 214 w 369"/>
                      <a:gd name="T49" fmla="*/ 16 h 825"/>
                      <a:gd name="T50" fmla="*/ 222 w 369"/>
                      <a:gd name="T51" fmla="*/ 0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9" h="825">
                        <a:moveTo>
                          <a:pt x="222" y="0"/>
                        </a:moveTo>
                        <a:lnTo>
                          <a:pt x="369" y="0"/>
                        </a:lnTo>
                        <a:lnTo>
                          <a:pt x="369" y="825"/>
                        </a:lnTo>
                        <a:lnTo>
                          <a:pt x="175" y="825"/>
                        </a:lnTo>
                        <a:lnTo>
                          <a:pt x="175" y="223"/>
                        </a:lnTo>
                        <a:lnTo>
                          <a:pt x="161" y="229"/>
                        </a:lnTo>
                        <a:lnTo>
                          <a:pt x="148" y="234"/>
                        </a:lnTo>
                        <a:lnTo>
                          <a:pt x="136" y="237"/>
                        </a:lnTo>
                        <a:lnTo>
                          <a:pt x="123" y="241"/>
                        </a:lnTo>
                        <a:lnTo>
                          <a:pt x="107" y="243"/>
                        </a:lnTo>
                        <a:lnTo>
                          <a:pt x="88" y="246"/>
                        </a:lnTo>
                        <a:lnTo>
                          <a:pt x="65" y="247"/>
                        </a:lnTo>
                        <a:lnTo>
                          <a:pt x="36" y="248"/>
                        </a:lnTo>
                        <a:lnTo>
                          <a:pt x="0" y="249"/>
                        </a:lnTo>
                        <a:lnTo>
                          <a:pt x="0" y="123"/>
                        </a:lnTo>
                        <a:lnTo>
                          <a:pt x="28" y="121"/>
                        </a:lnTo>
                        <a:lnTo>
                          <a:pt x="55" y="117"/>
                        </a:lnTo>
                        <a:lnTo>
                          <a:pt x="81" y="112"/>
                        </a:lnTo>
                        <a:lnTo>
                          <a:pt x="108" y="104"/>
                        </a:lnTo>
                        <a:lnTo>
                          <a:pt x="137" y="92"/>
                        </a:lnTo>
                        <a:lnTo>
                          <a:pt x="161" y="78"/>
                        </a:lnTo>
                        <a:lnTo>
                          <a:pt x="180" y="64"/>
                        </a:lnTo>
                        <a:lnTo>
                          <a:pt x="194" y="48"/>
                        </a:lnTo>
                        <a:lnTo>
                          <a:pt x="205" y="32"/>
                        </a:lnTo>
                        <a:lnTo>
                          <a:pt x="214" y="16"/>
                        </a:lnTo>
                        <a:lnTo>
                          <a:pt x="22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20" name="Freeform 31"/>
                  <p:cNvSpPr>
                    <a:spLocks/>
                  </p:cNvSpPr>
                  <p:nvPr/>
                </p:nvSpPr>
                <p:spPr bwMode="auto">
                  <a:xfrm>
                    <a:off x="4954588" y="4133851"/>
                    <a:ext cx="471488" cy="679450"/>
                  </a:xfrm>
                  <a:custGeom>
                    <a:avLst/>
                    <a:gdLst>
                      <a:gd name="T0" fmla="*/ 382 w 593"/>
                      <a:gd name="T1" fmla="*/ 6 h 855"/>
                      <a:gd name="T2" fmla="*/ 463 w 593"/>
                      <a:gd name="T3" fmla="*/ 34 h 855"/>
                      <a:gd name="T4" fmla="*/ 521 w 593"/>
                      <a:gd name="T5" fmla="*/ 79 h 855"/>
                      <a:gd name="T6" fmla="*/ 564 w 593"/>
                      <a:gd name="T7" fmla="*/ 161 h 855"/>
                      <a:gd name="T8" fmla="*/ 570 w 593"/>
                      <a:gd name="T9" fmla="*/ 257 h 855"/>
                      <a:gd name="T10" fmla="*/ 531 w 593"/>
                      <a:gd name="T11" fmla="*/ 345 h 855"/>
                      <a:gd name="T12" fmla="*/ 463 w 593"/>
                      <a:gd name="T13" fmla="*/ 394 h 855"/>
                      <a:gd name="T14" fmla="*/ 483 w 593"/>
                      <a:gd name="T15" fmla="*/ 419 h 855"/>
                      <a:gd name="T16" fmla="*/ 551 w 593"/>
                      <a:gd name="T17" fmla="*/ 468 h 855"/>
                      <a:gd name="T18" fmla="*/ 586 w 593"/>
                      <a:gd name="T19" fmla="*/ 540 h 855"/>
                      <a:gd name="T20" fmla="*/ 591 w 593"/>
                      <a:gd name="T21" fmla="*/ 628 h 855"/>
                      <a:gd name="T22" fmla="*/ 556 w 593"/>
                      <a:gd name="T23" fmla="*/ 724 h 855"/>
                      <a:gd name="T24" fmla="*/ 482 w 593"/>
                      <a:gd name="T25" fmla="*/ 802 h 855"/>
                      <a:gd name="T26" fmla="*/ 385 w 593"/>
                      <a:gd name="T27" fmla="*/ 843 h 855"/>
                      <a:gd name="T28" fmla="*/ 280 w 593"/>
                      <a:gd name="T29" fmla="*/ 855 h 855"/>
                      <a:gd name="T30" fmla="*/ 176 w 593"/>
                      <a:gd name="T31" fmla="*/ 840 h 855"/>
                      <a:gd name="T32" fmla="*/ 83 w 593"/>
                      <a:gd name="T33" fmla="*/ 790 h 855"/>
                      <a:gd name="T34" fmla="*/ 22 w 593"/>
                      <a:gd name="T35" fmla="*/ 703 h 855"/>
                      <a:gd name="T36" fmla="*/ 1 w 593"/>
                      <a:gd name="T37" fmla="*/ 611 h 855"/>
                      <a:gd name="T38" fmla="*/ 190 w 593"/>
                      <a:gd name="T39" fmla="*/ 547 h 855"/>
                      <a:gd name="T40" fmla="*/ 191 w 593"/>
                      <a:gd name="T41" fmla="*/ 613 h 855"/>
                      <a:gd name="T42" fmla="*/ 226 w 593"/>
                      <a:gd name="T43" fmla="*/ 680 h 855"/>
                      <a:gd name="T44" fmla="*/ 290 w 593"/>
                      <a:gd name="T45" fmla="*/ 704 h 855"/>
                      <a:gd name="T46" fmla="*/ 359 w 593"/>
                      <a:gd name="T47" fmla="*/ 680 h 855"/>
                      <a:gd name="T48" fmla="*/ 395 w 593"/>
                      <a:gd name="T49" fmla="*/ 613 h 855"/>
                      <a:gd name="T50" fmla="*/ 389 w 593"/>
                      <a:gd name="T51" fmla="*/ 535 h 855"/>
                      <a:gd name="T52" fmla="*/ 356 w 593"/>
                      <a:gd name="T53" fmla="*/ 495 h 855"/>
                      <a:gd name="T54" fmla="*/ 309 w 593"/>
                      <a:gd name="T55" fmla="*/ 478 h 855"/>
                      <a:gd name="T56" fmla="*/ 262 w 593"/>
                      <a:gd name="T57" fmla="*/ 477 h 855"/>
                      <a:gd name="T58" fmla="*/ 270 w 593"/>
                      <a:gd name="T59" fmla="*/ 338 h 855"/>
                      <a:gd name="T60" fmla="*/ 331 w 593"/>
                      <a:gd name="T61" fmla="*/ 327 h 855"/>
                      <a:gd name="T62" fmla="*/ 368 w 593"/>
                      <a:gd name="T63" fmla="*/ 292 h 855"/>
                      <a:gd name="T64" fmla="*/ 380 w 593"/>
                      <a:gd name="T65" fmla="*/ 255 h 855"/>
                      <a:gd name="T66" fmla="*/ 379 w 593"/>
                      <a:gd name="T67" fmla="*/ 218 h 855"/>
                      <a:gd name="T68" fmla="*/ 351 w 593"/>
                      <a:gd name="T69" fmla="*/ 169 h 855"/>
                      <a:gd name="T70" fmla="*/ 308 w 593"/>
                      <a:gd name="T71" fmla="*/ 149 h 855"/>
                      <a:gd name="T72" fmla="*/ 254 w 593"/>
                      <a:gd name="T73" fmla="*/ 155 h 855"/>
                      <a:gd name="T74" fmla="*/ 222 w 593"/>
                      <a:gd name="T75" fmla="*/ 187 h 855"/>
                      <a:gd name="T76" fmla="*/ 209 w 593"/>
                      <a:gd name="T77" fmla="*/ 230 h 855"/>
                      <a:gd name="T78" fmla="*/ 208 w 593"/>
                      <a:gd name="T79" fmla="*/ 267 h 855"/>
                      <a:gd name="T80" fmla="*/ 30 w 593"/>
                      <a:gd name="T81" fmla="*/ 177 h 855"/>
                      <a:gd name="T82" fmla="*/ 80 w 593"/>
                      <a:gd name="T83" fmla="*/ 85 h 855"/>
                      <a:gd name="T84" fmla="*/ 163 w 593"/>
                      <a:gd name="T85" fmla="*/ 25 h 855"/>
                      <a:gd name="T86" fmla="*/ 246 w 593"/>
                      <a:gd name="T87" fmla="*/ 4 h 855"/>
                      <a:gd name="T88" fmla="*/ 304 w 593"/>
                      <a:gd name="T89" fmla="*/ 0 h 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3" h="855">
                        <a:moveTo>
                          <a:pt x="304" y="0"/>
                        </a:moveTo>
                        <a:lnTo>
                          <a:pt x="346" y="1"/>
                        </a:lnTo>
                        <a:lnTo>
                          <a:pt x="382" y="6"/>
                        </a:lnTo>
                        <a:lnTo>
                          <a:pt x="413" y="15"/>
                        </a:lnTo>
                        <a:lnTo>
                          <a:pt x="440" y="23"/>
                        </a:lnTo>
                        <a:lnTo>
                          <a:pt x="463" y="34"/>
                        </a:lnTo>
                        <a:lnTo>
                          <a:pt x="483" y="45"/>
                        </a:lnTo>
                        <a:lnTo>
                          <a:pt x="499" y="57"/>
                        </a:lnTo>
                        <a:lnTo>
                          <a:pt x="521" y="79"/>
                        </a:lnTo>
                        <a:lnTo>
                          <a:pt x="539" y="104"/>
                        </a:lnTo>
                        <a:lnTo>
                          <a:pt x="553" y="131"/>
                        </a:lnTo>
                        <a:lnTo>
                          <a:pt x="564" y="161"/>
                        </a:lnTo>
                        <a:lnTo>
                          <a:pt x="570" y="191"/>
                        </a:lnTo>
                        <a:lnTo>
                          <a:pt x="572" y="221"/>
                        </a:lnTo>
                        <a:lnTo>
                          <a:pt x="570" y="257"/>
                        </a:lnTo>
                        <a:lnTo>
                          <a:pt x="561" y="290"/>
                        </a:lnTo>
                        <a:lnTo>
                          <a:pt x="548" y="320"/>
                        </a:lnTo>
                        <a:lnTo>
                          <a:pt x="531" y="345"/>
                        </a:lnTo>
                        <a:lnTo>
                          <a:pt x="510" y="365"/>
                        </a:lnTo>
                        <a:lnTo>
                          <a:pt x="488" y="382"/>
                        </a:lnTo>
                        <a:lnTo>
                          <a:pt x="463" y="394"/>
                        </a:lnTo>
                        <a:lnTo>
                          <a:pt x="437" y="406"/>
                        </a:lnTo>
                        <a:lnTo>
                          <a:pt x="459" y="412"/>
                        </a:lnTo>
                        <a:lnTo>
                          <a:pt x="483" y="419"/>
                        </a:lnTo>
                        <a:lnTo>
                          <a:pt x="509" y="432"/>
                        </a:lnTo>
                        <a:lnTo>
                          <a:pt x="532" y="449"/>
                        </a:lnTo>
                        <a:lnTo>
                          <a:pt x="551" y="468"/>
                        </a:lnTo>
                        <a:lnTo>
                          <a:pt x="566" y="490"/>
                        </a:lnTo>
                        <a:lnTo>
                          <a:pt x="578" y="514"/>
                        </a:lnTo>
                        <a:lnTo>
                          <a:pt x="586" y="540"/>
                        </a:lnTo>
                        <a:lnTo>
                          <a:pt x="591" y="566"/>
                        </a:lnTo>
                        <a:lnTo>
                          <a:pt x="593" y="595"/>
                        </a:lnTo>
                        <a:lnTo>
                          <a:pt x="591" y="628"/>
                        </a:lnTo>
                        <a:lnTo>
                          <a:pt x="583" y="661"/>
                        </a:lnTo>
                        <a:lnTo>
                          <a:pt x="572" y="693"/>
                        </a:lnTo>
                        <a:lnTo>
                          <a:pt x="556" y="724"/>
                        </a:lnTo>
                        <a:lnTo>
                          <a:pt x="535" y="753"/>
                        </a:lnTo>
                        <a:lnTo>
                          <a:pt x="510" y="779"/>
                        </a:lnTo>
                        <a:lnTo>
                          <a:pt x="482" y="802"/>
                        </a:lnTo>
                        <a:lnTo>
                          <a:pt x="451" y="820"/>
                        </a:lnTo>
                        <a:lnTo>
                          <a:pt x="418" y="834"/>
                        </a:lnTo>
                        <a:lnTo>
                          <a:pt x="385" y="843"/>
                        </a:lnTo>
                        <a:lnTo>
                          <a:pt x="350" y="850"/>
                        </a:lnTo>
                        <a:lnTo>
                          <a:pt x="316" y="854"/>
                        </a:lnTo>
                        <a:lnTo>
                          <a:pt x="280" y="855"/>
                        </a:lnTo>
                        <a:lnTo>
                          <a:pt x="245" y="853"/>
                        </a:lnTo>
                        <a:lnTo>
                          <a:pt x="209" y="848"/>
                        </a:lnTo>
                        <a:lnTo>
                          <a:pt x="176" y="840"/>
                        </a:lnTo>
                        <a:lnTo>
                          <a:pt x="143" y="827"/>
                        </a:lnTo>
                        <a:lnTo>
                          <a:pt x="112" y="811"/>
                        </a:lnTo>
                        <a:lnTo>
                          <a:pt x="83" y="790"/>
                        </a:lnTo>
                        <a:lnTo>
                          <a:pt x="58" y="765"/>
                        </a:lnTo>
                        <a:lnTo>
                          <a:pt x="37" y="734"/>
                        </a:lnTo>
                        <a:lnTo>
                          <a:pt x="22" y="703"/>
                        </a:lnTo>
                        <a:lnTo>
                          <a:pt x="11" y="671"/>
                        </a:lnTo>
                        <a:lnTo>
                          <a:pt x="5" y="641"/>
                        </a:lnTo>
                        <a:lnTo>
                          <a:pt x="1" y="611"/>
                        </a:lnTo>
                        <a:lnTo>
                          <a:pt x="0" y="585"/>
                        </a:lnTo>
                        <a:lnTo>
                          <a:pt x="0" y="563"/>
                        </a:lnTo>
                        <a:lnTo>
                          <a:pt x="190" y="547"/>
                        </a:lnTo>
                        <a:lnTo>
                          <a:pt x="189" y="564"/>
                        </a:lnTo>
                        <a:lnTo>
                          <a:pt x="189" y="582"/>
                        </a:lnTo>
                        <a:lnTo>
                          <a:pt x="191" y="613"/>
                        </a:lnTo>
                        <a:lnTo>
                          <a:pt x="198" y="640"/>
                        </a:lnTo>
                        <a:lnTo>
                          <a:pt x="210" y="663"/>
                        </a:lnTo>
                        <a:lnTo>
                          <a:pt x="226" y="680"/>
                        </a:lnTo>
                        <a:lnTo>
                          <a:pt x="245" y="693"/>
                        </a:lnTo>
                        <a:lnTo>
                          <a:pt x="266" y="701"/>
                        </a:lnTo>
                        <a:lnTo>
                          <a:pt x="290" y="704"/>
                        </a:lnTo>
                        <a:lnTo>
                          <a:pt x="316" y="701"/>
                        </a:lnTo>
                        <a:lnTo>
                          <a:pt x="338" y="693"/>
                        </a:lnTo>
                        <a:lnTo>
                          <a:pt x="359" y="680"/>
                        </a:lnTo>
                        <a:lnTo>
                          <a:pt x="375" y="663"/>
                        </a:lnTo>
                        <a:lnTo>
                          <a:pt x="387" y="640"/>
                        </a:lnTo>
                        <a:lnTo>
                          <a:pt x="395" y="613"/>
                        </a:lnTo>
                        <a:lnTo>
                          <a:pt x="398" y="582"/>
                        </a:lnTo>
                        <a:lnTo>
                          <a:pt x="395" y="557"/>
                        </a:lnTo>
                        <a:lnTo>
                          <a:pt x="389" y="535"/>
                        </a:lnTo>
                        <a:lnTo>
                          <a:pt x="381" y="519"/>
                        </a:lnTo>
                        <a:lnTo>
                          <a:pt x="369" y="504"/>
                        </a:lnTo>
                        <a:lnTo>
                          <a:pt x="356" y="495"/>
                        </a:lnTo>
                        <a:lnTo>
                          <a:pt x="341" y="487"/>
                        </a:lnTo>
                        <a:lnTo>
                          <a:pt x="325" y="482"/>
                        </a:lnTo>
                        <a:lnTo>
                          <a:pt x="309" y="478"/>
                        </a:lnTo>
                        <a:lnTo>
                          <a:pt x="292" y="477"/>
                        </a:lnTo>
                        <a:lnTo>
                          <a:pt x="277" y="477"/>
                        </a:lnTo>
                        <a:lnTo>
                          <a:pt x="262" y="477"/>
                        </a:lnTo>
                        <a:lnTo>
                          <a:pt x="249" y="477"/>
                        </a:lnTo>
                        <a:lnTo>
                          <a:pt x="249" y="338"/>
                        </a:lnTo>
                        <a:lnTo>
                          <a:pt x="270" y="338"/>
                        </a:lnTo>
                        <a:lnTo>
                          <a:pt x="290" y="338"/>
                        </a:lnTo>
                        <a:lnTo>
                          <a:pt x="310" y="334"/>
                        </a:lnTo>
                        <a:lnTo>
                          <a:pt x="331" y="327"/>
                        </a:lnTo>
                        <a:lnTo>
                          <a:pt x="347" y="318"/>
                        </a:lnTo>
                        <a:lnTo>
                          <a:pt x="360" y="305"/>
                        </a:lnTo>
                        <a:lnTo>
                          <a:pt x="368" y="292"/>
                        </a:lnTo>
                        <a:lnTo>
                          <a:pt x="374" y="278"/>
                        </a:lnTo>
                        <a:lnTo>
                          <a:pt x="378" y="265"/>
                        </a:lnTo>
                        <a:lnTo>
                          <a:pt x="380" y="255"/>
                        </a:lnTo>
                        <a:lnTo>
                          <a:pt x="380" y="246"/>
                        </a:lnTo>
                        <a:lnTo>
                          <a:pt x="380" y="242"/>
                        </a:lnTo>
                        <a:lnTo>
                          <a:pt x="379" y="218"/>
                        </a:lnTo>
                        <a:lnTo>
                          <a:pt x="372" y="199"/>
                        </a:lnTo>
                        <a:lnTo>
                          <a:pt x="363" y="182"/>
                        </a:lnTo>
                        <a:lnTo>
                          <a:pt x="351" y="169"/>
                        </a:lnTo>
                        <a:lnTo>
                          <a:pt x="337" y="160"/>
                        </a:lnTo>
                        <a:lnTo>
                          <a:pt x="323" y="152"/>
                        </a:lnTo>
                        <a:lnTo>
                          <a:pt x="308" y="149"/>
                        </a:lnTo>
                        <a:lnTo>
                          <a:pt x="292" y="148"/>
                        </a:lnTo>
                        <a:lnTo>
                          <a:pt x="271" y="150"/>
                        </a:lnTo>
                        <a:lnTo>
                          <a:pt x="254" y="155"/>
                        </a:lnTo>
                        <a:lnTo>
                          <a:pt x="240" y="163"/>
                        </a:lnTo>
                        <a:lnTo>
                          <a:pt x="229" y="175"/>
                        </a:lnTo>
                        <a:lnTo>
                          <a:pt x="222" y="187"/>
                        </a:lnTo>
                        <a:lnTo>
                          <a:pt x="216" y="201"/>
                        </a:lnTo>
                        <a:lnTo>
                          <a:pt x="211" y="215"/>
                        </a:lnTo>
                        <a:lnTo>
                          <a:pt x="209" y="230"/>
                        </a:lnTo>
                        <a:lnTo>
                          <a:pt x="208" y="244"/>
                        </a:lnTo>
                        <a:lnTo>
                          <a:pt x="208" y="256"/>
                        </a:lnTo>
                        <a:lnTo>
                          <a:pt x="208" y="267"/>
                        </a:lnTo>
                        <a:lnTo>
                          <a:pt x="16" y="250"/>
                        </a:lnTo>
                        <a:lnTo>
                          <a:pt x="22" y="212"/>
                        </a:lnTo>
                        <a:lnTo>
                          <a:pt x="30" y="177"/>
                        </a:lnTo>
                        <a:lnTo>
                          <a:pt x="43" y="144"/>
                        </a:lnTo>
                        <a:lnTo>
                          <a:pt x="58" y="113"/>
                        </a:lnTo>
                        <a:lnTo>
                          <a:pt x="80" y="85"/>
                        </a:lnTo>
                        <a:lnTo>
                          <a:pt x="107" y="59"/>
                        </a:lnTo>
                        <a:lnTo>
                          <a:pt x="134" y="39"/>
                        </a:lnTo>
                        <a:lnTo>
                          <a:pt x="163" y="25"/>
                        </a:lnTo>
                        <a:lnTo>
                          <a:pt x="191" y="15"/>
                        </a:lnTo>
                        <a:lnTo>
                          <a:pt x="220" y="9"/>
                        </a:lnTo>
                        <a:lnTo>
                          <a:pt x="246" y="4"/>
                        </a:lnTo>
                        <a:lnTo>
                          <a:pt x="270" y="1"/>
                        </a:lnTo>
                        <a:lnTo>
                          <a:pt x="289" y="0"/>
                        </a:lnTo>
                        <a:lnTo>
                          <a:pt x="30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21" name="Rectangle 32"/>
                  <p:cNvSpPr>
                    <a:spLocks noChangeArrowheads="1"/>
                  </p:cNvSpPr>
                  <p:nvPr/>
                </p:nvSpPr>
                <p:spPr bwMode="auto">
                  <a:xfrm>
                    <a:off x="3651251" y="4859338"/>
                    <a:ext cx="1751013" cy="50800"/>
                  </a:xfrm>
                  <a:prstGeom prst="rect">
                    <a:avLst/>
                  </a:prstGeom>
                  <a:solidFill>
                    <a:srgbClr val="000000"/>
                  </a:solidFill>
                  <a:ln w="0">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grpSp>
          </p:grpSp>
        </p:grpSp>
      </p:grpSp>
      <p:pic>
        <p:nvPicPr>
          <p:cNvPr id="122" name="Picture 2" descr="http://www.fvfpartners.com/sites/default/files/styles/medium/public/client/esg_lockup_rgb.jpg?itok=w3Ax3ez1"/>
          <p:cNvPicPr>
            <a:picLocks noChangeAspect="1" noChangeArrowheads="1"/>
          </p:cNvPicPr>
          <p:nvPr/>
        </p:nvPicPr>
        <p:blipFill>
          <a:blip r:embed="rId46" cstate="print">
            <a:extLst>
              <a:ext uri="{28A0092B-C50C-407E-A947-70E740481C1C}">
                <a14:useLocalDpi xmlns:a14="http://schemas.microsoft.com/office/drawing/2010/main" val="0"/>
              </a:ext>
            </a:extLst>
          </a:blip>
          <a:srcRect/>
          <a:stretch>
            <a:fillRect/>
          </a:stretch>
        </p:blipFill>
        <p:spPr bwMode="auto">
          <a:xfrm>
            <a:off x="6777142" y="5433385"/>
            <a:ext cx="790552" cy="564454"/>
          </a:xfrm>
          <a:prstGeom prst="rect">
            <a:avLst/>
          </a:prstGeom>
          <a:noFill/>
          <a:extLst>
            <a:ext uri="{909E8E84-426E-40DD-AFC4-6F175D3DCCD1}">
              <a14:hiddenFill xmlns:a14="http://schemas.microsoft.com/office/drawing/2010/main">
                <a:solidFill>
                  <a:srgbClr val="FFFFFF"/>
                </a:solidFill>
              </a14:hiddenFill>
            </a:ext>
          </a:extLst>
        </p:spPr>
      </p:pic>
      <p:pic>
        <p:nvPicPr>
          <p:cNvPr id="123" name="Picture 13"/>
          <p:cNvPicPr>
            <a:picLocks noChangeAspect="1"/>
          </p:cNvPicPr>
          <p:nvPr/>
        </p:nvPicPr>
        <p:blipFill>
          <a:blip r:embed="rId47" cstate="print">
            <a:extLst>
              <a:ext uri="{28A0092B-C50C-407E-A947-70E740481C1C}">
                <a14:useLocalDpi xmlns:a14="http://schemas.microsoft.com/office/drawing/2010/main" val="0"/>
              </a:ext>
            </a:extLst>
          </a:blip>
          <a:stretch>
            <a:fillRect/>
          </a:stretch>
        </p:blipFill>
        <p:spPr>
          <a:xfrm>
            <a:off x="5416262" y="4834238"/>
            <a:ext cx="868930" cy="353902"/>
          </a:xfrm>
          <a:prstGeom prst="rect">
            <a:avLst/>
          </a:prstGeom>
        </p:spPr>
      </p:pic>
      <p:pic>
        <p:nvPicPr>
          <p:cNvPr id="124" name="Picture 6" descr="http://www.google.com/url?source=imglanding&amp;ct=img&amp;q=http://businessintelligence.com/wp-content/uploads/2013/01/gartner-logo.jpg&amp;sa=X&amp;ei=IMB3UvmFGaHJygGy9YHgCw&amp;ved=0CAkQ8wc&amp;usg=AFQjCNHvA77p2s7Cp5XwuUiWRGE4pWv1Tg"/>
          <p:cNvPicPr>
            <a:picLocks noChangeAspect="1" noChangeArrowheads="1"/>
          </p:cNvPicPr>
          <p:nvPr/>
        </p:nvPicPr>
        <p:blipFill>
          <a:blip r:embed="rId48"/>
          <a:srcRect/>
          <a:stretch>
            <a:fillRect/>
          </a:stretch>
        </p:blipFill>
        <p:spPr bwMode="auto">
          <a:xfrm>
            <a:off x="6616110" y="4631674"/>
            <a:ext cx="764906" cy="686026"/>
          </a:xfrm>
          <a:prstGeom prst="rect">
            <a:avLst/>
          </a:prstGeom>
          <a:noFill/>
        </p:spPr>
      </p:pic>
      <p:pic>
        <p:nvPicPr>
          <p:cNvPr id="125" name="Picture 3"/>
          <p:cNvPicPr>
            <a:picLocks noChangeAspect="1" noChangeArrowheads="1"/>
          </p:cNvPicPr>
          <p:nvPr/>
        </p:nvPicPr>
        <p:blipFill>
          <a:blip r:embed="rId49" cstate="print"/>
          <a:srcRect t="12800" r="1967"/>
          <a:stretch>
            <a:fillRect/>
          </a:stretch>
        </p:blipFill>
        <p:spPr bwMode="auto">
          <a:xfrm>
            <a:off x="5280290" y="5502438"/>
            <a:ext cx="1234718" cy="426348"/>
          </a:xfrm>
          <a:prstGeom prst="rect">
            <a:avLst/>
          </a:prstGeom>
          <a:noFill/>
          <a:ln w="9525">
            <a:noFill/>
            <a:miter lim="800000"/>
            <a:headEnd/>
            <a:tailEnd/>
          </a:ln>
        </p:spPr>
      </p:pic>
      <p:pic>
        <p:nvPicPr>
          <p:cNvPr id="8" name="그림 7"/>
          <p:cNvPicPr>
            <a:picLocks noChangeAspect="1"/>
          </p:cNvPicPr>
          <p:nvPr/>
        </p:nvPicPr>
        <p:blipFill>
          <a:blip r:embed="rId50">
            <a:extLst>
              <a:ext uri="{28A0092B-C50C-407E-A947-70E740481C1C}">
                <a14:useLocalDpi xmlns:a14="http://schemas.microsoft.com/office/drawing/2010/main" val="0"/>
              </a:ext>
            </a:extLst>
          </a:blip>
          <a:stretch>
            <a:fillRect/>
          </a:stretch>
        </p:blipFill>
        <p:spPr>
          <a:xfrm>
            <a:off x="8020155" y="4478056"/>
            <a:ext cx="1019008" cy="1852742"/>
          </a:xfrm>
          <a:prstGeom prst="rect">
            <a:avLst/>
          </a:prstGeom>
        </p:spPr>
      </p:pic>
    </p:spTree>
    <p:extLst>
      <p:ext uri="{BB962C8B-B14F-4D97-AF65-F5344CB8AC3E}">
        <p14:creationId xmlns:p14="http://schemas.microsoft.com/office/powerpoint/2010/main" val="77156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10</a:t>
            </a:fld>
            <a:endParaRPr lang="en-US"/>
          </a:p>
        </p:txBody>
      </p:sp>
      <p:sp>
        <p:nvSpPr>
          <p:cNvPr id="42" name="내용 개체 틀 41"/>
          <p:cNvSpPr>
            <a:spLocks noGrp="1"/>
          </p:cNvSpPr>
          <p:nvPr>
            <p:ph sz="half" idx="13"/>
          </p:nvPr>
        </p:nvSpPr>
        <p:spPr/>
        <p:txBody>
          <a:bodyPr/>
          <a:lstStyle/>
          <a:p>
            <a:r>
              <a:rPr lang="en-US" altLang="ko-KR" sz="1200" dirty="0"/>
              <a:t>Symantec</a:t>
            </a:r>
            <a:r>
              <a:rPr lang="ko-KR" altLang="en-US" sz="1200"/>
              <a:t>은 백업 시장의 </a:t>
            </a:r>
            <a:r>
              <a:rPr lang="en-US" altLang="ko-KR" sz="1200" dirty="0"/>
              <a:t>28%</a:t>
            </a:r>
            <a:r>
              <a:rPr lang="ko-KR" altLang="en-US" sz="1200"/>
              <a:t>를 점유하고 있는 백업</a:t>
            </a:r>
            <a:r>
              <a:rPr lang="en-US" altLang="ko-KR" sz="1200" dirty="0"/>
              <a:t>/</a:t>
            </a:r>
            <a:r>
              <a:rPr lang="ko-KR" altLang="en-US" sz="1200"/>
              <a:t>복구 분야의 글로벌 리더로써</a:t>
            </a:r>
            <a:r>
              <a:rPr lang="en-US" altLang="ko-KR" sz="1200" dirty="0"/>
              <a:t> Symantec </a:t>
            </a:r>
            <a:r>
              <a:rPr lang="ko-KR" altLang="en-US" sz="1200"/>
              <a:t>백업 솔루션은 전세계 다양한 사용자들을 통해 제품에 대한 안정성과 우수성이 검증된 제품입니다</a:t>
            </a:r>
            <a:r>
              <a:rPr lang="en-US" altLang="ko-KR" sz="1200" dirty="0"/>
              <a:t>.</a:t>
            </a:r>
            <a:endParaRPr lang="ko-KR" altLang="en-US" sz="1200" dirty="0"/>
          </a:p>
        </p:txBody>
      </p:sp>
      <p:sp>
        <p:nvSpPr>
          <p:cNvPr id="5" name="텍스트 개체 틀 4"/>
          <p:cNvSpPr>
            <a:spLocks noGrp="1"/>
          </p:cNvSpPr>
          <p:nvPr>
            <p:ph type="body" idx="1"/>
          </p:nvPr>
        </p:nvSpPr>
        <p:spPr>
          <a:xfrm>
            <a:off x="523872" y="1804238"/>
            <a:ext cx="1020078" cy="193899"/>
          </a:xfrm>
        </p:spPr>
        <p:txBody>
          <a:bodyPr/>
          <a:lstStyle/>
          <a:p>
            <a:r>
              <a:rPr lang="ko-KR" altLang="en-US" dirty="0"/>
              <a:t>시장 점유율</a:t>
            </a:r>
          </a:p>
        </p:txBody>
      </p:sp>
      <p:sp>
        <p:nvSpPr>
          <p:cNvPr id="8" name="텍스트 개체 틀 7"/>
          <p:cNvSpPr>
            <a:spLocks noGrp="1"/>
          </p:cNvSpPr>
          <p:nvPr>
            <p:ph type="body" idx="14"/>
          </p:nvPr>
        </p:nvSpPr>
        <p:spPr>
          <a:xfrm>
            <a:off x="8556910" y="762901"/>
            <a:ext cx="1018475" cy="153888"/>
          </a:xfrm>
        </p:spPr>
        <p:txBody>
          <a:bodyPr/>
          <a:lstStyle/>
          <a:p>
            <a:r>
              <a:rPr lang="en-US" altLang="ko-KR" dirty="0"/>
              <a:t>2. </a:t>
            </a:r>
            <a:r>
              <a:rPr lang="ko-KR" altLang="en-US"/>
              <a:t>제안제품 소개</a:t>
            </a:r>
          </a:p>
        </p:txBody>
      </p:sp>
      <p:sp>
        <p:nvSpPr>
          <p:cNvPr id="2" name="제목 1"/>
          <p:cNvSpPr>
            <a:spLocks noGrp="1"/>
          </p:cNvSpPr>
          <p:nvPr>
            <p:ph type="title"/>
          </p:nvPr>
        </p:nvSpPr>
        <p:spPr/>
        <p:txBody>
          <a:bodyPr/>
          <a:lstStyle/>
          <a:p>
            <a:r>
              <a:rPr lang="en-US" altLang="ko-KR" dirty="0"/>
              <a:t>2.2 </a:t>
            </a:r>
            <a:r>
              <a:rPr lang="ko-KR" altLang="en-US"/>
              <a:t>시장 점유율</a:t>
            </a:r>
          </a:p>
        </p:txBody>
      </p:sp>
      <p:graphicFrame>
        <p:nvGraphicFramePr>
          <p:cNvPr id="51" name="Table 127"/>
          <p:cNvGraphicFramePr>
            <a:graphicFrameLocks noGrp="1"/>
          </p:cNvGraphicFramePr>
          <p:nvPr>
            <p:extLst>
              <p:ext uri="{D42A27DB-BD31-4B8C-83A1-F6EECF244321}">
                <p14:modId xmlns:p14="http://schemas.microsoft.com/office/powerpoint/2010/main" val="2618276914"/>
              </p:ext>
            </p:extLst>
          </p:nvPr>
        </p:nvGraphicFramePr>
        <p:xfrm>
          <a:off x="8338864" y="5150746"/>
          <a:ext cx="1038638" cy="807720"/>
        </p:xfrm>
        <a:graphic>
          <a:graphicData uri="http://schemas.openxmlformats.org/drawingml/2006/table">
            <a:tbl>
              <a:tblPr bandRow="1"/>
              <a:tblGrid>
                <a:gridCol w="640753">
                  <a:extLst>
                    <a:ext uri="{9D8B030D-6E8A-4147-A177-3AD203B41FA5}">
                      <a16:colId xmlns:a16="http://schemas.microsoft.com/office/drawing/2014/main" val="20000"/>
                    </a:ext>
                  </a:extLst>
                </a:gridCol>
                <a:gridCol w="397885">
                  <a:extLst>
                    <a:ext uri="{9D8B030D-6E8A-4147-A177-3AD203B41FA5}">
                      <a16:colId xmlns:a16="http://schemas.microsoft.com/office/drawing/2014/main" val="20001"/>
                    </a:ext>
                  </a:extLst>
                </a:gridCol>
              </a:tblGrid>
              <a:tr h="149787">
                <a:tc>
                  <a:txBody>
                    <a:bodyPr/>
                    <a:lstStyle>
                      <a:lvl1pPr marL="0" algn="l" defTabSz="914400" rtl="0" eaLnBrk="1" latinLnBrk="1" hangingPunct="1">
                        <a:defRPr sz="1800" kern="1200">
                          <a:solidFill>
                            <a:schemeClr val="tx1"/>
                          </a:solidFill>
                          <a:latin typeface="Calibri"/>
                        </a:defRPr>
                      </a:lvl1pPr>
                      <a:lvl2pPr marL="457200" algn="l" defTabSz="914400" rtl="0" eaLnBrk="1" latinLnBrk="1" hangingPunct="1">
                        <a:defRPr sz="1800" kern="1200">
                          <a:solidFill>
                            <a:schemeClr val="tx1"/>
                          </a:solidFill>
                          <a:latin typeface="Calibri"/>
                        </a:defRPr>
                      </a:lvl2pPr>
                      <a:lvl3pPr marL="914400" algn="l" defTabSz="914400" rtl="0" eaLnBrk="1" latinLnBrk="1" hangingPunct="1">
                        <a:defRPr sz="1800" kern="1200">
                          <a:solidFill>
                            <a:schemeClr val="tx1"/>
                          </a:solidFill>
                          <a:latin typeface="Calibri"/>
                        </a:defRPr>
                      </a:lvl3pPr>
                      <a:lvl4pPr marL="1371600" algn="l" defTabSz="914400" rtl="0" eaLnBrk="1" latinLnBrk="1" hangingPunct="1">
                        <a:defRPr sz="1800" kern="1200">
                          <a:solidFill>
                            <a:schemeClr val="tx1"/>
                          </a:solidFill>
                          <a:latin typeface="Calibri"/>
                        </a:defRPr>
                      </a:lvl4pPr>
                      <a:lvl5pPr marL="1828800" algn="l" defTabSz="914400" rtl="0" eaLnBrk="1" latinLnBrk="1" hangingPunct="1">
                        <a:defRPr sz="1800" kern="1200">
                          <a:solidFill>
                            <a:schemeClr val="tx1"/>
                          </a:solidFill>
                          <a:latin typeface="Calibri"/>
                        </a:defRPr>
                      </a:lvl5pPr>
                      <a:lvl6pPr marL="2286000" algn="l" defTabSz="914400" rtl="0" eaLnBrk="1" latinLnBrk="1" hangingPunct="1">
                        <a:defRPr sz="1800" kern="1200">
                          <a:solidFill>
                            <a:schemeClr val="tx1"/>
                          </a:solidFill>
                          <a:latin typeface="Calibri"/>
                        </a:defRPr>
                      </a:lvl6pPr>
                      <a:lvl7pPr marL="2743200" algn="l" defTabSz="914400" rtl="0" eaLnBrk="1" latinLnBrk="1" hangingPunct="1">
                        <a:defRPr sz="1800" kern="1200">
                          <a:solidFill>
                            <a:schemeClr val="tx1"/>
                          </a:solidFill>
                          <a:latin typeface="Calibri"/>
                        </a:defRPr>
                      </a:lvl7pPr>
                      <a:lvl8pPr marL="3200400" algn="l" defTabSz="914400" rtl="0" eaLnBrk="1" latinLnBrk="1" hangingPunct="1">
                        <a:defRPr sz="1800" kern="1200">
                          <a:solidFill>
                            <a:schemeClr val="tx1"/>
                          </a:solidFill>
                          <a:latin typeface="Calibri"/>
                        </a:defRPr>
                      </a:lvl8pPr>
                      <a:lvl9pPr marL="3657600" algn="l" defTabSz="914400" rtl="0" eaLnBrk="1" latinLnBrk="1" hangingPunct="1">
                        <a:defRPr sz="1800" kern="1200">
                          <a:solidFill>
                            <a:schemeClr val="tx1"/>
                          </a:solidFill>
                          <a:latin typeface="Calibri"/>
                        </a:defRPr>
                      </a:lvl9pPr>
                    </a:lstStyle>
                    <a:p>
                      <a:pPr algn="l"/>
                      <a:r>
                        <a:rPr lang="en-US" sz="1000" b="1" dirty="0">
                          <a:solidFill>
                            <a:srgbClr val="F6AB1F"/>
                          </a:solidFill>
                        </a:rPr>
                        <a:t>NBU</a:t>
                      </a:r>
                    </a:p>
                  </a:txBody>
                  <a:tcPr marL="36000" marR="36000" marT="0" marB="9144">
                    <a:lnL>
                      <a:noFill/>
                    </a:lnL>
                    <a:lnR>
                      <a:noFill/>
                    </a:lnR>
                    <a:lnT>
                      <a:noFill/>
                    </a:lnT>
                    <a:lnB>
                      <a:noFill/>
                    </a:lnB>
                    <a:lnTlToBr w="12700" cmpd="sng">
                      <a:noFill/>
                      <a:prstDash val="solid"/>
                    </a:lnTlToBr>
                    <a:lnBlToTr w="12700" cmpd="sng">
                      <a:noFill/>
                      <a:prstDash val="solid"/>
                    </a:lnBlToTr>
                    <a:noFill/>
                  </a:tcPr>
                </a:tc>
                <a:tc>
                  <a:txBody>
                    <a:bodyPr/>
                    <a:lstStyle>
                      <a:lvl1pPr marL="0" algn="l" defTabSz="914400" rtl="0" eaLnBrk="1" latinLnBrk="1" hangingPunct="1">
                        <a:defRPr sz="1800" kern="1200">
                          <a:solidFill>
                            <a:schemeClr val="tx1"/>
                          </a:solidFill>
                          <a:latin typeface="Calibri"/>
                        </a:defRPr>
                      </a:lvl1pPr>
                      <a:lvl2pPr marL="457200" algn="l" defTabSz="914400" rtl="0" eaLnBrk="1" latinLnBrk="1" hangingPunct="1">
                        <a:defRPr sz="1800" kern="1200">
                          <a:solidFill>
                            <a:schemeClr val="tx1"/>
                          </a:solidFill>
                          <a:latin typeface="Calibri"/>
                        </a:defRPr>
                      </a:lvl2pPr>
                      <a:lvl3pPr marL="914400" algn="l" defTabSz="914400" rtl="0" eaLnBrk="1" latinLnBrk="1" hangingPunct="1">
                        <a:defRPr sz="1800" kern="1200">
                          <a:solidFill>
                            <a:schemeClr val="tx1"/>
                          </a:solidFill>
                          <a:latin typeface="Calibri"/>
                        </a:defRPr>
                      </a:lvl3pPr>
                      <a:lvl4pPr marL="1371600" algn="l" defTabSz="914400" rtl="0" eaLnBrk="1" latinLnBrk="1" hangingPunct="1">
                        <a:defRPr sz="1800" kern="1200">
                          <a:solidFill>
                            <a:schemeClr val="tx1"/>
                          </a:solidFill>
                          <a:latin typeface="Calibri"/>
                        </a:defRPr>
                      </a:lvl4pPr>
                      <a:lvl5pPr marL="1828800" algn="l" defTabSz="914400" rtl="0" eaLnBrk="1" latinLnBrk="1" hangingPunct="1">
                        <a:defRPr sz="1800" kern="1200">
                          <a:solidFill>
                            <a:schemeClr val="tx1"/>
                          </a:solidFill>
                          <a:latin typeface="Calibri"/>
                        </a:defRPr>
                      </a:lvl5pPr>
                      <a:lvl6pPr marL="2286000" algn="l" defTabSz="914400" rtl="0" eaLnBrk="1" latinLnBrk="1" hangingPunct="1">
                        <a:defRPr sz="1800" kern="1200">
                          <a:solidFill>
                            <a:schemeClr val="tx1"/>
                          </a:solidFill>
                          <a:latin typeface="Calibri"/>
                        </a:defRPr>
                      </a:lvl6pPr>
                      <a:lvl7pPr marL="2743200" algn="l" defTabSz="914400" rtl="0" eaLnBrk="1" latinLnBrk="1" hangingPunct="1">
                        <a:defRPr sz="1800" kern="1200">
                          <a:solidFill>
                            <a:schemeClr val="tx1"/>
                          </a:solidFill>
                          <a:latin typeface="Calibri"/>
                        </a:defRPr>
                      </a:lvl7pPr>
                      <a:lvl8pPr marL="3200400" algn="l" defTabSz="914400" rtl="0" eaLnBrk="1" latinLnBrk="1" hangingPunct="1">
                        <a:defRPr sz="1800" kern="1200">
                          <a:solidFill>
                            <a:schemeClr val="tx1"/>
                          </a:solidFill>
                          <a:latin typeface="Calibri"/>
                        </a:defRPr>
                      </a:lvl8pPr>
                      <a:lvl9pPr marL="3657600" algn="l" defTabSz="914400" rtl="0" eaLnBrk="1" latinLnBrk="1" hangingPunct="1">
                        <a:defRPr sz="1800" kern="1200">
                          <a:solidFill>
                            <a:schemeClr val="tx1"/>
                          </a:solidFill>
                          <a:latin typeface="Calibri"/>
                        </a:defRPr>
                      </a:lvl9pPr>
                    </a:lstStyle>
                    <a:p>
                      <a:pPr algn="l"/>
                      <a:r>
                        <a:rPr lang="en-US" sz="1000" b="1" dirty="0">
                          <a:solidFill>
                            <a:srgbClr val="F6AB1F"/>
                          </a:solidFill>
                        </a:rPr>
                        <a:t>= 4</a:t>
                      </a:r>
                    </a:p>
                  </a:txBody>
                  <a:tcPr marL="36000" marR="36000" marT="0" marB="9144">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149787">
                <a:tc>
                  <a:txBody>
                    <a:bodyPr/>
                    <a:lstStyle>
                      <a:lvl1pPr marL="0" algn="l" defTabSz="914400" rtl="0" eaLnBrk="1" latinLnBrk="1" hangingPunct="1">
                        <a:defRPr sz="1800" kern="1200">
                          <a:solidFill>
                            <a:schemeClr val="tx1"/>
                          </a:solidFill>
                          <a:latin typeface="Calibri"/>
                        </a:defRPr>
                      </a:lvl1pPr>
                      <a:lvl2pPr marL="457200" algn="l" defTabSz="914400" rtl="0" eaLnBrk="1" latinLnBrk="1" hangingPunct="1">
                        <a:defRPr sz="1800" kern="1200">
                          <a:solidFill>
                            <a:schemeClr val="tx1"/>
                          </a:solidFill>
                          <a:latin typeface="Calibri"/>
                        </a:defRPr>
                      </a:lvl2pPr>
                      <a:lvl3pPr marL="914400" algn="l" defTabSz="914400" rtl="0" eaLnBrk="1" latinLnBrk="1" hangingPunct="1">
                        <a:defRPr sz="1800" kern="1200">
                          <a:solidFill>
                            <a:schemeClr val="tx1"/>
                          </a:solidFill>
                          <a:latin typeface="Calibri"/>
                        </a:defRPr>
                      </a:lvl3pPr>
                      <a:lvl4pPr marL="1371600" algn="l" defTabSz="914400" rtl="0" eaLnBrk="1" latinLnBrk="1" hangingPunct="1">
                        <a:defRPr sz="1800" kern="1200">
                          <a:solidFill>
                            <a:schemeClr val="tx1"/>
                          </a:solidFill>
                          <a:latin typeface="Calibri"/>
                        </a:defRPr>
                      </a:lvl4pPr>
                      <a:lvl5pPr marL="1828800" algn="l" defTabSz="914400" rtl="0" eaLnBrk="1" latinLnBrk="1" hangingPunct="1">
                        <a:defRPr sz="1800" kern="1200">
                          <a:solidFill>
                            <a:schemeClr val="tx1"/>
                          </a:solidFill>
                          <a:latin typeface="Calibri"/>
                        </a:defRPr>
                      </a:lvl5pPr>
                      <a:lvl6pPr marL="2286000" algn="l" defTabSz="914400" rtl="0" eaLnBrk="1" latinLnBrk="1" hangingPunct="1">
                        <a:defRPr sz="1800" kern="1200">
                          <a:solidFill>
                            <a:schemeClr val="tx1"/>
                          </a:solidFill>
                          <a:latin typeface="Calibri"/>
                        </a:defRPr>
                      </a:lvl6pPr>
                      <a:lvl7pPr marL="2743200" algn="l" defTabSz="914400" rtl="0" eaLnBrk="1" latinLnBrk="1" hangingPunct="1">
                        <a:defRPr sz="1800" kern="1200">
                          <a:solidFill>
                            <a:schemeClr val="tx1"/>
                          </a:solidFill>
                          <a:latin typeface="Calibri"/>
                        </a:defRPr>
                      </a:lvl7pPr>
                      <a:lvl8pPr marL="3200400" algn="l" defTabSz="914400" rtl="0" eaLnBrk="1" latinLnBrk="1" hangingPunct="1">
                        <a:defRPr sz="1800" kern="1200">
                          <a:solidFill>
                            <a:schemeClr val="tx1"/>
                          </a:solidFill>
                          <a:latin typeface="Calibri"/>
                        </a:defRPr>
                      </a:lvl8pPr>
                      <a:lvl9pPr marL="3657600" algn="l" defTabSz="914400" rtl="0" eaLnBrk="1" latinLnBrk="1" hangingPunct="1">
                        <a:defRPr sz="1800" kern="1200">
                          <a:solidFill>
                            <a:schemeClr val="tx1"/>
                          </a:solidFill>
                          <a:latin typeface="Calibri"/>
                        </a:defRPr>
                      </a:lvl9pPr>
                    </a:lstStyle>
                    <a:p>
                      <a:pPr algn="l"/>
                      <a:r>
                        <a:rPr lang="en-US" sz="1000" b="1" dirty="0">
                          <a:solidFill>
                            <a:srgbClr val="AF000D"/>
                          </a:solidFill>
                        </a:rPr>
                        <a:t>CVLT</a:t>
                      </a:r>
                    </a:p>
                  </a:txBody>
                  <a:tcPr marL="36000" marR="36000" marT="0" marB="9144">
                    <a:lnL>
                      <a:noFill/>
                    </a:lnL>
                    <a:lnR>
                      <a:noFill/>
                    </a:lnR>
                    <a:lnT>
                      <a:noFill/>
                    </a:lnT>
                    <a:lnB>
                      <a:noFill/>
                    </a:lnB>
                    <a:lnTlToBr w="12700" cmpd="sng">
                      <a:noFill/>
                      <a:prstDash val="solid"/>
                    </a:lnTlToBr>
                    <a:lnBlToTr w="12700" cmpd="sng">
                      <a:noFill/>
                      <a:prstDash val="solid"/>
                    </a:lnBlToTr>
                    <a:noFill/>
                  </a:tcPr>
                </a:tc>
                <a:tc>
                  <a:txBody>
                    <a:bodyPr/>
                    <a:lstStyle>
                      <a:lvl1pPr marL="0" algn="l" defTabSz="914400" rtl="0" eaLnBrk="1" latinLnBrk="1" hangingPunct="1">
                        <a:defRPr sz="1800" kern="1200">
                          <a:solidFill>
                            <a:schemeClr val="tx1"/>
                          </a:solidFill>
                          <a:latin typeface="Calibri"/>
                        </a:defRPr>
                      </a:lvl1pPr>
                      <a:lvl2pPr marL="457200" algn="l" defTabSz="914400" rtl="0" eaLnBrk="1" latinLnBrk="1" hangingPunct="1">
                        <a:defRPr sz="1800" kern="1200">
                          <a:solidFill>
                            <a:schemeClr val="tx1"/>
                          </a:solidFill>
                          <a:latin typeface="Calibri"/>
                        </a:defRPr>
                      </a:lvl2pPr>
                      <a:lvl3pPr marL="914400" algn="l" defTabSz="914400" rtl="0" eaLnBrk="1" latinLnBrk="1" hangingPunct="1">
                        <a:defRPr sz="1800" kern="1200">
                          <a:solidFill>
                            <a:schemeClr val="tx1"/>
                          </a:solidFill>
                          <a:latin typeface="Calibri"/>
                        </a:defRPr>
                      </a:lvl3pPr>
                      <a:lvl4pPr marL="1371600" algn="l" defTabSz="914400" rtl="0" eaLnBrk="1" latinLnBrk="1" hangingPunct="1">
                        <a:defRPr sz="1800" kern="1200">
                          <a:solidFill>
                            <a:schemeClr val="tx1"/>
                          </a:solidFill>
                          <a:latin typeface="Calibri"/>
                        </a:defRPr>
                      </a:lvl4pPr>
                      <a:lvl5pPr marL="1828800" algn="l" defTabSz="914400" rtl="0" eaLnBrk="1" latinLnBrk="1" hangingPunct="1">
                        <a:defRPr sz="1800" kern="1200">
                          <a:solidFill>
                            <a:schemeClr val="tx1"/>
                          </a:solidFill>
                          <a:latin typeface="Calibri"/>
                        </a:defRPr>
                      </a:lvl5pPr>
                      <a:lvl6pPr marL="2286000" algn="l" defTabSz="914400" rtl="0" eaLnBrk="1" latinLnBrk="1" hangingPunct="1">
                        <a:defRPr sz="1800" kern="1200">
                          <a:solidFill>
                            <a:schemeClr val="tx1"/>
                          </a:solidFill>
                          <a:latin typeface="Calibri"/>
                        </a:defRPr>
                      </a:lvl6pPr>
                      <a:lvl7pPr marL="2743200" algn="l" defTabSz="914400" rtl="0" eaLnBrk="1" latinLnBrk="1" hangingPunct="1">
                        <a:defRPr sz="1800" kern="1200">
                          <a:solidFill>
                            <a:schemeClr val="tx1"/>
                          </a:solidFill>
                          <a:latin typeface="Calibri"/>
                        </a:defRPr>
                      </a:lvl7pPr>
                      <a:lvl8pPr marL="3200400" algn="l" defTabSz="914400" rtl="0" eaLnBrk="1" latinLnBrk="1" hangingPunct="1">
                        <a:defRPr sz="1800" kern="1200">
                          <a:solidFill>
                            <a:schemeClr val="tx1"/>
                          </a:solidFill>
                          <a:latin typeface="Calibri"/>
                        </a:defRPr>
                      </a:lvl8pPr>
                      <a:lvl9pPr marL="3657600" algn="l" defTabSz="914400" rtl="0" eaLnBrk="1" latinLnBrk="1" hangingPunct="1">
                        <a:defRPr sz="1800" kern="1200">
                          <a:solidFill>
                            <a:schemeClr val="tx1"/>
                          </a:solidFill>
                          <a:latin typeface="Calibri"/>
                        </a:defRPr>
                      </a:lvl9pPr>
                    </a:lstStyle>
                    <a:p>
                      <a:pPr algn="l"/>
                      <a:r>
                        <a:rPr lang="en-US" sz="1000" b="1" dirty="0">
                          <a:solidFill>
                            <a:srgbClr val="AF000D"/>
                          </a:solidFill>
                        </a:rPr>
                        <a:t>= 1</a:t>
                      </a:r>
                    </a:p>
                  </a:txBody>
                  <a:tcPr marL="36000" marR="36000" marT="0" marB="9144">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49787">
                <a:tc>
                  <a:txBody>
                    <a:bodyPr/>
                    <a:lstStyle>
                      <a:lvl1pPr marL="0" algn="l" defTabSz="914400" rtl="0" eaLnBrk="1" latinLnBrk="1" hangingPunct="1">
                        <a:defRPr sz="1800" kern="1200">
                          <a:solidFill>
                            <a:schemeClr val="tx1"/>
                          </a:solidFill>
                          <a:latin typeface="Calibri"/>
                        </a:defRPr>
                      </a:lvl1pPr>
                      <a:lvl2pPr marL="457200" algn="l" defTabSz="914400" rtl="0" eaLnBrk="1" latinLnBrk="1" hangingPunct="1">
                        <a:defRPr sz="1800" kern="1200">
                          <a:solidFill>
                            <a:schemeClr val="tx1"/>
                          </a:solidFill>
                          <a:latin typeface="Calibri"/>
                        </a:defRPr>
                      </a:lvl2pPr>
                      <a:lvl3pPr marL="914400" algn="l" defTabSz="914400" rtl="0" eaLnBrk="1" latinLnBrk="1" hangingPunct="1">
                        <a:defRPr sz="1800" kern="1200">
                          <a:solidFill>
                            <a:schemeClr val="tx1"/>
                          </a:solidFill>
                          <a:latin typeface="Calibri"/>
                        </a:defRPr>
                      </a:lvl3pPr>
                      <a:lvl4pPr marL="1371600" algn="l" defTabSz="914400" rtl="0" eaLnBrk="1" latinLnBrk="1" hangingPunct="1">
                        <a:defRPr sz="1800" kern="1200">
                          <a:solidFill>
                            <a:schemeClr val="tx1"/>
                          </a:solidFill>
                          <a:latin typeface="Calibri"/>
                        </a:defRPr>
                      </a:lvl4pPr>
                      <a:lvl5pPr marL="1828800" algn="l" defTabSz="914400" rtl="0" eaLnBrk="1" latinLnBrk="1" hangingPunct="1">
                        <a:defRPr sz="1800" kern="1200">
                          <a:solidFill>
                            <a:schemeClr val="tx1"/>
                          </a:solidFill>
                          <a:latin typeface="Calibri"/>
                        </a:defRPr>
                      </a:lvl5pPr>
                      <a:lvl6pPr marL="2286000" algn="l" defTabSz="914400" rtl="0" eaLnBrk="1" latinLnBrk="1" hangingPunct="1">
                        <a:defRPr sz="1800" kern="1200">
                          <a:solidFill>
                            <a:schemeClr val="tx1"/>
                          </a:solidFill>
                          <a:latin typeface="Calibri"/>
                        </a:defRPr>
                      </a:lvl6pPr>
                      <a:lvl7pPr marL="2743200" algn="l" defTabSz="914400" rtl="0" eaLnBrk="1" latinLnBrk="1" hangingPunct="1">
                        <a:defRPr sz="1800" kern="1200">
                          <a:solidFill>
                            <a:schemeClr val="tx1"/>
                          </a:solidFill>
                          <a:latin typeface="Calibri"/>
                        </a:defRPr>
                      </a:lvl7pPr>
                      <a:lvl8pPr marL="3200400" algn="l" defTabSz="914400" rtl="0" eaLnBrk="1" latinLnBrk="1" hangingPunct="1">
                        <a:defRPr sz="1800" kern="1200">
                          <a:solidFill>
                            <a:schemeClr val="tx1"/>
                          </a:solidFill>
                          <a:latin typeface="Calibri"/>
                        </a:defRPr>
                      </a:lvl8pPr>
                      <a:lvl9pPr marL="3657600" algn="l" defTabSz="914400" rtl="0" eaLnBrk="1" latinLnBrk="1" hangingPunct="1">
                        <a:defRPr sz="1800" kern="1200">
                          <a:solidFill>
                            <a:schemeClr val="tx1"/>
                          </a:solidFill>
                          <a:latin typeface="Calibri"/>
                        </a:defRPr>
                      </a:lvl9pPr>
                    </a:lstStyle>
                    <a:p>
                      <a:pPr algn="l"/>
                      <a:r>
                        <a:rPr lang="en-US" sz="1000" b="1" dirty="0">
                          <a:solidFill>
                            <a:srgbClr val="15367C"/>
                          </a:solidFill>
                        </a:rPr>
                        <a:t>EMC</a:t>
                      </a:r>
                    </a:p>
                  </a:txBody>
                  <a:tcPr marL="36000" marR="36000" marT="0" marB="9144">
                    <a:lnL>
                      <a:noFill/>
                    </a:lnL>
                    <a:lnR>
                      <a:noFill/>
                    </a:lnR>
                    <a:lnT>
                      <a:noFill/>
                    </a:lnT>
                    <a:lnB>
                      <a:noFill/>
                    </a:lnB>
                    <a:lnTlToBr w="12700" cmpd="sng">
                      <a:noFill/>
                      <a:prstDash val="solid"/>
                    </a:lnTlToBr>
                    <a:lnBlToTr w="12700" cmpd="sng">
                      <a:noFill/>
                      <a:prstDash val="solid"/>
                    </a:lnBlToTr>
                    <a:noFill/>
                  </a:tcPr>
                </a:tc>
                <a:tc>
                  <a:txBody>
                    <a:bodyPr/>
                    <a:lstStyle>
                      <a:lvl1pPr marL="0" algn="l" defTabSz="914400" rtl="0" eaLnBrk="1" latinLnBrk="1" hangingPunct="1">
                        <a:defRPr sz="1800" kern="1200">
                          <a:solidFill>
                            <a:schemeClr val="tx1"/>
                          </a:solidFill>
                          <a:latin typeface="Calibri"/>
                        </a:defRPr>
                      </a:lvl1pPr>
                      <a:lvl2pPr marL="457200" algn="l" defTabSz="914400" rtl="0" eaLnBrk="1" latinLnBrk="1" hangingPunct="1">
                        <a:defRPr sz="1800" kern="1200">
                          <a:solidFill>
                            <a:schemeClr val="tx1"/>
                          </a:solidFill>
                          <a:latin typeface="Calibri"/>
                        </a:defRPr>
                      </a:lvl2pPr>
                      <a:lvl3pPr marL="914400" algn="l" defTabSz="914400" rtl="0" eaLnBrk="1" latinLnBrk="1" hangingPunct="1">
                        <a:defRPr sz="1800" kern="1200">
                          <a:solidFill>
                            <a:schemeClr val="tx1"/>
                          </a:solidFill>
                          <a:latin typeface="Calibri"/>
                        </a:defRPr>
                      </a:lvl3pPr>
                      <a:lvl4pPr marL="1371600" algn="l" defTabSz="914400" rtl="0" eaLnBrk="1" latinLnBrk="1" hangingPunct="1">
                        <a:defRPr sz="1800" kern="1200">
                          <a:solidFill>
                            <a:schemeClr val="tx1"/>
                          </a:solidFill>
                          <a:latin typeface="Calibri"/>
                        </a:defRPr>
                      </a:lvl4pPr>
                      <a:lvl5pPr marL="1828800" algn="l" defTabSz="914400" rtl="0" eaLnBrk="1" latinLnBrk="1" hangingPunct="1">
                        <a:defRPr sz="1800" kern="1200">
                          <a:solidFill>
                            <a:schemeClr val="tx1"/>
                          </a:solidFill>
                          <a:latin typeface="Calibri"/>
                        </a:defRPr>
                      </a:lvl5pPr>
                      <a:lvl6pPr marL="2286000" algn="l" defTabSz="914400" rtl="0" eaLnBrk="1" latinLnBrk="1" hangingPunct="1">
                        <a:defRPr sz="1800" kern="1200">
                          <a:solidFill>
                            <a:schemeClr val="tx1"/>
                          </a:solidFill>
                          <a:latin typeface="Calibri"/>
                        </a:defRPr>
                      </a:lvl6pPr>
                      <a:lvl7pPr marL="2743200" algn="l" defTabSz="914400" rtl="0" eaLnBrk="1" latinLnBrk="1" hangingPunct="1">
                        <a:defRPr sz="1800" kern="1200">
                          <a:solidFill>
                            <a:schemeClr val="tx1"/>
                          </a:solidFill>
                          <a:latin typeface="Calibri"/>
                        </a:defRPr>
                      </a:lvl7pPr>
                      <a:lvl8pPr marL="3200400" algn="l" defTabSz="914400" rtl="0" eaLnBrk="1" latinLnBrk="1" hangingPunct="1">
                        <a:defRPr sz="1800" kern="1200">
                          <a:solidFill>
                            <a:schemeClr val="tx1"/>
                          </a:solidFill>
                          <a:latin typeface="Calibri"/>
                        </a:defRPr>
                      </a:lvl8pPr>
                      <a:lvl9pPr marL="3657600" algn="l" defTabSz="914400" rtl="0" eaLnBrk="1" latinLnBrk="1" hangingPunct="1">
                        <a:defRPr sz="1800" kern="1200">
                          <a:solidFill>
                            <a:schemeClr val="tx1"/>
                          </a:solidFill>
                          <a:latin typeface="Calibri"/>
                        </a:defRPr>
                      </a:lvl9pPr>
                    </a:lstStyle>
                    <a:p>
                      <a:pPr algn="l"/>
                      <a:r>
                        <a:rPr lang="en-US" sz="1000" b="1" dirty="0">
                          <a:solidFill>
                            <a:srgbClr val="15367C"/>
                          </a:solidFill>
                        </a:rPr>
                        <a:t>= 1</a:t>
                      </a:r>
                    </a:p>
                  </a:txBody>
                  <a:tcPr marL="36000" marR="36000" marT="0" marB="9144">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49787">
                <a:tc>
                  <a:txBody>
                    <a:bodyPr/>
                    <a:lstStyle>
                      <a:lvl1pPr marL="0" algn="l" defTabSz="914400" rtl="0" eaLnBrk="1" latinLnBrk="1" hangingPunct="1">
                        <a:defRPr sz="1800" kern="1200">
                          <a:solidFill>
                            <a:schemeClr val="tx1"/>
                          </a:solidFill>
                          <a:latin typeface="Calibri"/>
                        </a:defRPr>
                      </a:lvl1pPr>
                      <a:lvl2pPr marL="457200" algn="l" defTabSz="914400" rtl="0" eaLnBrk="1" latinLnBrk="1" hangingPunct="1">
                        <a:defRPr sz="1800" kern="1200">
                          <a:solidFill>
                            <a:schemeClr val="tx1"/>
                          </a:solidFill>
                          <a:latin typeface="Calibri"/>
                        </a:defRPr>
                      </a:lvl2pPr>
                      <a:lvl3pPr marL="914400" algn="l" defTabSz="914400" rtl="0" eaLnBrk="1" latinLnBrk="1" hangingPunct="1">
                        <a:defRPr sz="1800" kern="1200">
                          <a:solidFill>
                            <a:schemeClr val="tx1"/>
                          </a:solidFill>
                          <a:latin typeface="Calibri"/>
                        </a:defRPr>
                      </a:lvl3pPr>
                      <a:lvl4pPr marL="1371600" algn="l" defTabSz="914400" rtl="0" eaLnBrk="1" latinLnBrk="1" hangingPunct="1">
                        <a:defRPr sz="1800" kern="1200">
                          <a:solidFill>
                            <a:schemeClr val="tx1"/>
                          </a:solidFill>
                          <a:latin typeface="Calibri"/>
                        </a:defRPr>
                      </a:lvl4pPr>
                      <a:lvl5pPr marL="1828800" algn="l" defTabSz="914400" rtl="0" eaLnBrk="1" latinLnBrk="1" hangingPunct="1">
                        <a:defRPr sz="1800" kern="1200">
                          <a:solidFill>
                            <a:schemeClr val="tx1"/>
                          </a:solidFill>
                          <a:latin typeface="Calibri"/>
                        </a:defRPr>
                      </a:lvl5pPr>
                      <a:lvl6pPr marL="2286000" algn="l" defTabSz="914400" rtl="0" eaLnBrk="1" latinLnBrk="1" hangingPunct="1">
                        <a:defRPr sz="1800" kern="1200">
                          <a:solidFill>
                            <a:schemeClr val="tx1"/>
                          </a:solidFill>
                          <a:latin typeface="Calibri"/>
                        </a:defRPr>
                      </a:lvl6pPr>
                      <a:lvl7pPr marL="2743200" algn="l" defTabSz="914400" rtl="0" eaLnBrk="1" latinLnBrk="1" hangingPunct="1">
                        <a:defRPr sz="1800" kern="1200">
                          <a:solidFill>
                            <a:schemeClr val="tx1"/>
                          </a:solidFill>
                          <a:latin typeface="Calibri"/>
                        </a:defRPr>
                      </a:lvl7pPr>
                      <a:lvl8pPr marL="3200400" algn="l" defTabSz="914400" rtl="0" eaLnBrk="1" latinLnBrk="1" hangingPunct="1">
                        <a:defRPr sz="1800" kern="1200">
                          <a:solidFill>
                            <a:schemeClr val="tx1"/>
                          </a:solidFill>
                          <a:latin typeface="Calibri"/>
                        </a:defRPr>
                      </a:lvl8pPr>
                      <a:lvl9pPr marL="3657600" algn="l" defTabSz="914400" rtl="0" eaLnBrk="1" latinLnBrk="1" hangingPunct="1">
                        <a:defRPr sz="1800" kern="1200">
                          <a:solidFill>
                            <a:schemeClr val="tx1"/>
                          </a:solidFill>
                          <a:latin typeface="Calibri"/>
                        </a:defRPr>
                      </a:lvl9pPr>
                    </a:lstStyle>
                    <a:p>
                      <a:pPr algn="l"/>
                      <a:r>
                        <a:rPr lang="en-US" sz="1000" b="1" dirty="0">
                          <a:solidFill>
                            <a:srgbClr val="6CBB51"/>
                          </a:solidFill>
                        </a:rPr>
                        <a:t>VEEAM</a:t>
                      </a:r>
                    </a:p>
                  </a:txBody>
                  <a:tcPr marL="36000" marR="36000" marT="0" marB="9144">
                    <a:lnL>
                      <a:noFill/>
                    </a:lnL>
                    <a:lnR>
                      <a:noFill/>
                    </a:lnR>
                    <a:lnT>
                      <a:noFill/>
                    </a:lnT>
                    <a:lnB>
                      <a:noFill/>
                    </a:lnB>
                    <a:lnTlToBr w="12700" cmpd="sng">
                      <a:noFill/>
                      <a:prstDash val="solid"/>
                    </a:lnTlToBr>
                    <a:lnBlToTr w="12700" cmpd="sng">
                      <a:noFill/>
                      <a:prstDash val="solid"/>
                    </a:lnBlToTr>
                    <a:noFill/>
                  </a:tcPr>
                </a:tc>
                <a:tc>
                  <a:txBody>
                    <a:bodyPr/>
                    <a:lstStyle>
                      <a:lvl1pPr marL="0" algn="l" defTabSz="914400" rtl="0" eaLnBrk="1" latinLnBrk="1" hangingPunct="1">
                        <a:defRPr sz="1800" kern="1200">
                          <a:solidFill>
                            <a:schemeClr val="tx1"/>
                          </a:solidFill>
                          <a:latin typeface="Calibri"/>
                        </a:defRPr>
                      </a:lvl1pPr>
                      <a:lvl2pPr marL="457200" algn="l" defTabSz="914400" rtl="0" eaLnBrk="1" latinLnBrk="1" hangingPunct="1">
                        <a:defRPr sz="1800" kern="1200">
                          <a:solidFill>
                            <a:schemeClr val="tx1"/>
                          </a:solidFill>
                          <a:latin typeface="Calibri"/>
                        </a:defRPr>
                      </a:lvl2pPr>
                      <a:lvl3pPr marL="914400" algn="l" defTabSz="914400" rtl="0" eaLnBrk="1" latinLnBrk="1" hangingPunct="1">
                        <a:defRPr sz="1800" kern="1200">
                          <a:solidFill>
                            <a:schemeClr val="tx1"/>
                          </a:solidFill>
                          <a:latin typeface="Calibri"/>
                        </a:defRPr>
                      </a:lvl3pPr>
                      <a:lvl4pPr marL="1371600" algn="l" defTabSz="914400" rtl="0" eaLnBrk="1" latinLnBrk="1" hangingPunct="1">
                        <a:defRPr sz="1800" kern="1200">
                          <a:solidFill>
                            <a:schemeClr val="tx1"/>
                          </a:solidFill>
                          <a:latin typeface="Calibri"/>
                        </a:defRPr>
                      </a:lvl4pPr>
                      <a:lvl5pPr marL="1828800" algn="l" defTabSz="914400" rtl="0" eaLnBrk="1" latinLnBrk="1" hangingPunct="1">
                        <a:defRPr sz="1800" kern="1200">
                          <a:solidFill>
                            <a:schemeClr val="tx1"/>
                          </a:solidFill>
                          <a:latin typeface="Calibri"/>
                        </a:defRPr>
                      </a:lvl5pPr>
                      <a:lvl6pPr marL="2286000" algn="l" defTabSz="914400" rtl="0" eaLnBrk="1" latinLnBrk="1" hangingPunct="1">
                        <a:defRPr sz="1800" kern="1200">
                          <a:solidFill>
                            <a:schemeClr val="tx1"/>
                          </a:solidFill>
                          <a:latin typeface="Calibri"/>
                        </a:defRPr>
                      </a:lvl6pPr>
                      <a:lvl7pPr marL="2743200" algn="l" defTabSz="914400" rtl="0" eaLnBrk="1" latinLnBrk="1" hangingPunct="1">
                        <a:defRPr sz="1800" kern="1200">
                          <a:solidFill>
                            <a:schemeClr val="tx1"/>
                          </a:solidFill>
                          <a:latin typeface="Calibri"/>
                        </a:defRPr>
                      </a:lvl7pPr>
                      <a:lvl8pPr marL="3200400" algn="l" defTabSz="914400" rtl="0" eaLnBrk="1" latinLnBrk="1" hangingPunct="1">
                        <a:defRPr sz="1800" kern="1200">
                          <a:solidFill>
                            <a:schemeClr val="tx1"/>
                          </a:solidFill>
                          <a:latin typeface="Calibri"/>
                        </a:defRPr>
                      </a:lvl8pPr>
                      <a:lvl9pPr marL="3657600" algn="l" defTabSz="914400" rtl="0" eaLnBrk="1" latinLnBrk="1" hangingPunct="1">
                        <a:defRPr sz="1800" kern="1200">
                          <a:solidFill>
                            <a:schemeClr val="tx1"/>
                          </a:solidFill>
                          <a:latin typeface="Calibri"/>
                        </a:defRPr>
                      </a:lvl9pPr>
                    </a:lstStyle>
                    <a:p>
                      <a:pPr algn="l"/>
                      <a:r>
                        <a:rPr lang="en-US" sz="1000" b="1" dirty="0">
                          <a:solidFill>
                            <a:srgbClr val="6CBB51"/>
                          </a:solidFill>
                        </a:rPr>
                        <a:t>= 2</a:t>
                      </a:r>
                    </a:p>
                  </a:txBody>
                  <a:tcPr marL="36000" marR="36000" marT="0" marB="9144">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49787">
                <a:tc>
                  <a:txBody>
                    <a:bodyPr/>
                    <a:lstStyle>
                      <a:lvl1pPr marL="0" algn="l" defTabSz="914400" rtl="0" eaLnBrk="1" latinLnBrk="1" hangingPunct="1">
                        <a:defRPr sz="1800" kern="1200">
                          <a:solidFill>
                            <a:schemeClr val="tx1"/>
                          </a:solidFill>
                          <a:latin typeface="Calibri"/>
                        </a:defRPr>
                      </a:lvl1pPr>
                      <a:lvl2pPr marL="457200" algn="l" defTabSz="914400" rtl="0" eaLnBrk="1" latinLnBrk="1" hangingPunct="1">
                        <a:defRPr sz="1800" kern="1200">
                          <a:solidFill>
                            <a:schemeClr val="tx1"/>
                          </a:solidFill>
                          <a:latin typeface="Calibri"/>
                        </a:defRPr>
                      </a:lvl2pPr>
                      <a:lvl3pPr marL="914400" algn="l" defTabSz="914400" rtl="0" eaLnBrk="1" latinLnBrk="1" hangingPunct="1">
                        <a:defRPr sz="1800" kern="1200">
                          <a:solidFill>
                            <a:schemeClr val="tx1"/>
                          </a:solidFill>
                          <a:latin typeface="Calibri"/>
                        </a:defRPr>
                      </a:lvl3pPr>
                      <a:lvl4pPr marL="1371600" algn="l" defTabSz="914400" rtl="0" eaLnBrk="1" latinLnBrk="1" hangingPunct="1">
                        <a:defRPr sz="1800" kern="1200">
                          <a:solidFill>
                            <a:schemeClr val="tx1"/>
                          </a:solidFill>
                          <a:latin typeface="Calibri"/>
                        </a:defRPr>
                      </a:lvl4pPr>
                      <a:lvl5pPr marL="1828800" algn="l" defTabSz="914400" rtl="0" eaLnBrk="1" latinLnBrk="1" hangingPunct="1">
                        <a:defRPr sz="1800" kern="1200">
                          <a:solidFill>
                            <a:schemeClr val="tx1"/>
                          </a:solidFill>
                          <a:latin typeface="Calibri"/>
                        </a:defRPr>
                      </a:lvl5pPr>
                      <a:lvl6pPr marL="2286000" algn="l" defTabSz="914400" rtl="0" eaLnBrk="1" latinLnBrk="1" hangingPunct="1">
                        <a:defRPr sz="1800" kern="1200">
                          <a:solidFill>
                            <a:schemeClr val="tx1"/>
                          </a:solidFill>
                          <a:latin typeface="Calibri"/>
                        </a:defRPr>
                      </a:lvl6pPr>
                      <a:lvl7pPr marL="2743200" algn="l" defTabSz="914400" rtl="0" eaLnBrk="1" latinLnBrk="1" hangingPunct="1">
                        <a:defRPr sz="1800" kern="1200">
                          <a:solidFill>
                            <a:schemeClr val="tx1"/>
                          </a:solidFill>
                          <a:latin typeface="Calibri"/>
                        </a:defRPr>
                      </a:lvl7pPr>
                      <a:lvl8pPr marL="3200400" algn="l" defTabSz="914400" rtl="0" eaLnBrk="1" latinLnBrk="1" hangingPunct="1">
                        <a:defRPr sz="1800" kern="1200">
                          <a:solidFill>
                            <a:schemeClr val="tx1"/>
                          </a:solidFill>
                          <a:latin typeface="Calibri"/>
                        </a:defRPr>
                      </a:lvl8pPr>
                      <a:lvl9pPr marL="3657600" algn="l" defTabSz="914400" rtl="0" eaLnBrk="1" latinLnBrk="1" hangingPunct="1">
                        <a:defRPr sz="1800" kern="1200">
                          <a:solidFill>
                            <a:schemeClr val="tx1"/>
                          </a:solidFill>
                          <a:latin typeface="Calibri"/>
                        </a:defRPr>
                      </a:lvl9pPr>
                    </a:lstStyle>
                    <a:p>
                      <a:pPr algn="l"/>
                      <a:r>
                        <a:rPr lang="en-US" sz="1000" b="1" dirty="0">
                          <a:solidFill>
                            <a:srgbClr val="497AC7"/>
                          </a:solidFill>
                        </a:rPr>
                        <a:t>IBM</a:t>
                      </a:r>
                    </a:p>
                  </a:txBody>
                  <a:tcPr marL="36000" marR="36000" marT="0" marB="9144">
                    <a:lnL>
                      <a:noFill/>
                    </a:lnL>
                    <a:lnR>
                      <a:noFill/>
                    </a:lnR>
                    <a:lnT>
                      <a:noFill/>
                    </a:lnT>
                    <a:lnB>
                      <a:noFill/>
                    </a:lnB>
                    <a:lnTlToBr w="12700" cmpd="sng">
                      <a:noFill/>
                      <a:prstDash val="solid"/>
                    </a:lnTlToBr>
                    <a:lnBlToTr w="12700" cmpd="sng">
                      <a:noFill/>
                      <a:prstDash val="solid"/>
                    </a:lnBlToTr>
                    <a:noFill/>
                  </a:tcPr>
                </a:tc>
                <a:tc>
                  <a:txBody>
                    <a:bodyPr/>
                    <a:lstStyle>
                      <a:lvl1pPr marL="0" algn="l" defTabSz="914400" rtl="0" eaLnBrk="1" latinLnBrk="1" hangingPunct="1">
                        <a:defRPr sz="1800" kern="1200">
                          <a:solidFill>
                            <a:schemeClr val="tx1"/>
                          </a:solidFill>
                          <a:latin typeface="Calibri"/>
                        </a:defRPr>
                      </a:lvl1pPr>
                      <a:lvl2pPr marL="457200" algn="l" defTabSz="914400" rtl="0" eaLnBrk="1" latinLnBrk="1" hangingPunct="1">
                        <a:defRPr sz="1800" kern="1200">
                          <a:solidFill>
                            <a:schemeClr val="tx1"/>
                          </a:solidFill>
                          <a:latin typeface="Calibri"/>
                        </a:defRPr>
                      </a:lvl2pPr>
                      <a:lvl3pPr marL="914400" algn="l" defTabSz="914400" rtl="0" eaLnBrk="1" latinLnBrk="1" hangingPunct="1">
                        <a:defRPr sz="1800" kern="1200">
                          <a:solidFill>
                            <a:schemeClr val="tx1"/>
                          </a:solidFill>
                          <a:latin typeface="Calibri"/>
                        </a:defRPr>
                      </a:lvl3pPr>
                      <a:lvl4pPr marL="1371600" algn="l" defTabSz="914400" rtl="0" eaLnBrk="1" latinLnBrk="1" hangingPunct="1">
                        <a:defRPr sz="1800" kern="1200">
                          <a:solidFill>
                            <a:schemeClr val="tx1"/>
                          </a:solidFill>
                          <a:latin typeface="Calibri"/>
                        </a:defRPr>
                      </a:lvl4pPr>
                      <a:lvl5pPr marL="1828800" algn="l" defTabSz="914400" rtl="0" eaLnBrk="1" latinLnBrk="1" hangingPunct="1">
                        <a:defRPr sz="1800" kern="1200">
                          <a:solidFill>
                            <a:schemeClr val="tx1"/>
                          </a:solidFill>
                          <a:latin typeface="Calibri"/>
                        </a:defRPr>
                      </a:lvl5pPr>
                      <a:lvl6pPr marL="2286000" algn="l" defTabSz="914400" rtl="0" eaLnBrk="1" latinLnBrk="1" hangingPunct="1">
                        <a:defRPr sz="1800" kern="1200">
                          <a:solidFill>
                            <a:schemeClr val="tx1"/>
                          </a:solidFill>
                          <a:latin typeface="Calibri"/>
                        </a:defRPr>
                      </a:lvl6pPr>
                      <a:lvl7pPr marL="2743200" algn="l" defTabSz="914400" rtl="0" eaLnBrk="1" latinLnBrk="1" hangingPunct="1">
                        <a:defRPr sz="1800" kern="1200">
                          <a:solidFill>
                            <a:schemeClr val="tx1"/>
                          </a:solidFill>
                          <a:latin typeface="Calibri"/>
                        </a:defRPr>
                      </a:lvl7pPr>
                      <a:lvl8pPr marL="3200400" algn="l" defTabSz="914400" rtl="0" eaLnBrk="1" latinLnBrk="1" hangingPunct="1">
                        <a:defRPr sz="1800" kern="1200">
                          <a:solidFill>
                            <a:schemeClr val="tx1"/>
                          </a:solidFill>
                          <a:latin typeface="Calibri"/>
                        </a:defRPr>
                      </a:lvl8pPr>
                      <a:lvl9pPr marL="3657600" algn="l" defTabSz="914400" rtl="0" eaLnBrk="1" latinLnBrk="1" hangingPunct="1">
                        <a:defRPr sz="1800" kern="1200">
                          <a:solidFill>
                            <a:schemeClr val="tx1"/>
                          </a:solidFill>
                          <a:latin typeface="Calibri"/>
                        </a:defRPr>
                      </a:lvl9pPr>
                    </a:lstStyle>
                    <a:p>
                      <a:pPr algn="l"/>
                      <a:r>
                        <a:rPr lang="en-US" sz="1000" b="1" dirty="0">
                          <a:solidFill>
                            <a:srgbClr val="497AC7"/>
                          </a:solidFill>
                        </a:rPr>
                        <a:t>= 0</a:t>
                      </a:r>
                    </a:p>
                  </a:txBody>
                  <a:tcPr marL="36000" marR="36000" marT="0" marB="9144">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grpSp>
        <p:nvGrpSpPr>
          <p:cNvPr id="10" name="그룹 9"/>
          <p:cNvGrpSpPr/>
          <p:nvPr/>
        </p:nvGrpSpPr>
        <p:grpSpPr>
          <a:xfrm>
            <a:off x="517891" y="2065830"/>
            <a:ext cx="8920975" cy="4134945"/>
            <a:chOff x="517891" y="2103930"/>
            <a:chExt cx="8920975" cy="4134945"/>
          </a:xfrm>
        </p:grpSpPr>
        <p:pic>
          <p:nvPicPr>
            <p:cNvPr id="53" name="Picture 96"/>
            <p:cNvPicPr>
              <a:picLocks noChangeAspect="1"/>
            </p:cNvPicPr>
            <p:nvPr/>
          </p:nvPicPr>
          <p:blipFill>
            <a:blip r:embed="rId2" cstate="print"/>
            <a:stretch>
              <a:fillRect/>
            </a:stretch>
          </p:blipFill>
          <p:spPr>
            <a:xfrm>
              <a:off x="5841900" y="2254209"/>
              <a:ext cx="1454901" cy="260007"/>
            </a:xfrm>
            <a:prstGeom prst="rect">
              <a:avLst/>
            </a:prstGeom>
          </p:spPr>
        </p:pic>
        <p:sp>
          <p:nvSpPr>
            <p:cNvPr id="55" name="TextBox 54"/>
            <p:cNvSpPr txBox="1"/>
            <p:nvPr/>
          </p:nvSpPr>
          <p:spPr bwMode="ltGray">
            <a:xfrm>
              <a:off x="3858093" y="2800131"/>
              <a:ext cx="1814284" cy="923309"/>
            </a:xfrm>
            <a:prstGeom prst="rect">
              <a:avLst/>
            </a:prstGeom>
            <a:noFill/>
            <a:ln w="9525">
              <a:noFill/>
              <a:miter lim="800000"/>
              <a:headEnd/>
              <a:tailEnd/>
            </a:ln>
          </p:spPr>
          <p:txBody>
            <a:bodyPr wrap="square" lIns="91419" tIns="45710" rIns="91419" bIns="45710" rtlCol="0" anchor="t" anchorCtr="0">
              <a:spAutoFit/>
            </a:bodyPr>
            <a:lstStyle/>
            <a:p>
              <a:pPr marL="0" marR="0" lvl="0" indent="0" algn="ctr" defTabSz="914400" eaLnBrk="1" fontAlgn="base" latinLnBrk="0" hangingPunct="1">
                <a:lnSpc>
                  <a:spcPct val="90000"/>
                </a:lnSpc>
                <a:spcBef>
                  <a:spcPts val="0"/>
                </a:spcBef>
                <a:spcAft>
                  <a:spcPts val="800"/>
                </a:spcAft>
                <a:buClrTx/>
                <a:buSzTx/>
                <a:buFontTx/>
                <a:buNone/>
                <a:tabLst/>
                <a:defRPr/>
              </a:pPr>
              <a:r>
                <a:rPr kumimoji="0" lang="en-US" sz="6000" b="1" i="0" u="none" strike="noStrike" kern="0" cap="none" spc="0" normalizeH="0" baseline="0" noProof="0" dirty="0">
                  <a:ln>
                    <a:noFill/>
                  </a:ln>
                  <a:solidFill>
                    <a:prstClr val="black"/>
                  </a:solidFill>
                  <a:effectLst/>
                  <a:uLnTx/>
                  <a:uFillTx/>
                  <a:cs typeface="Calibri"/>
                </a:rPr>
                <a:t>28%</a:t>
              </a:r>
            </a:p>
          </p:txBody>
        </p:sp>
        <p:sp>
          <p:nvSpPr>
            <p:cNvPr id="56" name="Rectangle 102"/>
            <p:cNvSpPr/>
            <p:nvPr/>
          </p:nvSpPr>
          <p:spPr>
            <a:xfrm>
              <a:off x="640452" y="5928343"/>
              <a:ext cx="2950904" cy="307777"/>
            </a:xfrm>
            <a:prstGeom prst="rect">
              <a:avLst/>
            </a:prstGeom>
          </p:spPr>
          <p:txBody>
            <a:bodyPr wrap="square">
              <a:spAutoFit/>
            </a:bodyPr>
            <a:lstStyle/>
            <a:p>
              <a:r>
                <a:rPr lang="en-US" altLang="ko-KR" sz="700" dirty="0">
                  <a:solidFill>
                    <a:srgbClr val="000000"/>
                  </a:solidFill>
                  <a:ea typeface="Times New Roman"/>
                </a:rPr>
                <a:t>*Source: Market Share Analysis: Enterprise Distributed System Backup/Recovery Software Market, Worldwide, 2014, Gartner</a:t>
              </a:r>
            </a:p>
          </p:txBody>
        </p:sp>
        <p:sp>
          <p:nvSpPr>
            <p:cNvPr id="57" name="Rectangle 105"/>
            <p:cNvSpPr/>
            <p:nvPr/>
          </p:nvSpPr>
          <p:spPr>
            <a:xfrm>
              <a:off x="3948631" y="3569220"/>
              <a:ext cx="1633208" cy="307777"/>
            </a:xfrm>
            <a:prstGeom prst="rect">
              <a:avLst/>
            </a:prstGeom>
          </p:spPr>
          <p:txBody>
            <a:bodyPr wrap="square">
              <a:spAutoFit/>
            </a:bodyPr>
            <a:lstStyle/>
            <a:p>
              <a:pPr marL="0" marR="0" lvl="0" indent="0" defTabSz="914400" eaLnBrk="1" fontAlgn="base" latinLnBrk="0" hangingPunct="1">
                <a:lnSpc>
                  <a:spcPct val="100000"/>
                </a:lnSpc>
                <a:spcBef>
                  <a:spcPts val="0"/>
                </a:spcBef>
                <a:spcAft>
                  <a:spcPts val="0"/>
                </a:spcAft>
                <a:buClrTx/>
                <a:buSzTx/>
                <a:buFontTx/>
                <a:buNone/>
                <a:tabLst/>
                <a:defRPr/>
              </a:pPr>
              <a:r>
                <a:rPr kumimoji="0" lang="en-US" sz="700" b="0" i="0" u="none" strike="noStrike" kern="0" cap="none" spc="0" normalizeH="0" baseline="0" noProof="0" dirty="0">
                  <a:ln>
                    <a:noFill/>
                  </a:ln>
                  <a:solidFill>
                    <a:srgbClr val="000000"/>
                  </a:solidFill>
                  <a:effectLst/>
                  <a:uLnTx/>
                  <a:uFillTx/>
                </a:rPr>
                <a:t>Combined market share between NetBackup and Backup Exec</a:t>
              </a:r>
            </a:p>
          </p:txBody>
        </p:sp>
        <p:sp>
          <p:nvSpPr>
            <p:cNvPr id="58" name="TextBox 57"/>
            <p:cNvSpPr txBox="1"/>
            <p:nvPr/>
          </p:nvSpPr>
          <p:spPr bwMode="ltGray">
            <a:xfrm>
              <a:off x="5743682" y="2882854"/>
              <a:ext cx="3347358" cy="437023"/>
            </a:xfrm>
            <a:prstGeom prst="rect">
              <a:avLst/>
            </a:prstGeom>
            <a:noFill/>
            <a:ln w="9525">
              <a:noFill/>
              <a:miter lim="800000"/>
              <a:headEnd/>
              <a:tailEnd/>
            </a:ln>
          </p:spPr>
          <p:txBody>
            <a:bodyPr wrap="square" lIns="91419" tIns="45710" rIns="91419" bIns="45710" rtlCol="0" anchor="t" anchorCtr="0">
              <a:spAutoFit/>
            </a:bodyPr>
            <a:lstStyle/>
            <a:p>
              <a:pPr marL="0" marR="0" lvl="0" indent="0" defTabSz="914400" eaLnBrk="1" fontAlgn="base" latinLnBrk="0" hangingPunct="1">
                <a:lnSpc>
                  <a:spcPct val="80000"/>
                </a:lnSpc>
                <a:spcBef>
                  <a:spcPct val="0"/>
                </a:spcBef>
                <a:spcAft>
                  <a:spcPct val="0"/>
                </a:spcAft>
                <a:buClrTx/>
                <a:buSzTx/>
                <a:buFontTx/>
                <a:buNone/>
                <a:tabLst/>
                <a:defRPr sz="2160" b="1" i="0" u="none" strike="noStrike" kern="1200" baseline="0">
                  <a:solidFill>
                    <a:prstClr val="white"/>
                  </a:solidFill>
                  <a:latin typeface="+mn-lt"/>
                  <a:ea typeface="+mn-ea"/>
                  <a:cs typeface="+mn-cs"/>
                </a:defRPr>
              </a:pPr>
              <a:r>
                <a:rPr kumimoji="0" lang="en-US" sz="1400" b="1" i="0" u="none" strike="noStrike" kern="1200" cap="none" spc="0" normalizeH="0" baseline="0" noProof="0" dirty="0">
                  <a:ln>
                    <a:noFill/>
                  </a:ln>
                  <a:solidFill>
                    <a:prstClr val="black">
                      <a:lumMod val="75000"/>
                      <a:lumOff val="25000"/>
                    </a:prstClr>
                  </a:solidFill>
                  <a:effectLst/>
                  <a:uLnTx/>
                  <a:uFillTx/>
                </a:rPr>
                <a:t>Purpose-Built Backup Appliance Market Share in IDC, 2015</a:t>
              </a:r>
              <a:r>
                <a:rPr kumimoji="0" lang="en-US" sz="1400" b="1" i="0" u="none" strike="noStrike" kern="1200" cap="none" spc="0" normalizeH="0" noProof="0" dirty="0">
                  <a:ln>
                    <a:noFill/>
                  </a:ln>
                  <a:solidFill>
                    <a:prstClr val="black">
                      <a:lumMod val="75000"/>
                      <a:lumOff val="25000"/>
                    </a:prstClr>
                  </a:solidFill>
                  <a:effectLst/>
                  <a:uLnTx/>
                  <a:uFillTx/>
                </a:rPr>
                <a:t> Q1</a:t>
              </a:r>
              <a:endParaRPr kumimoji="0" lang="en-US" sz="1400" b="1" i="0" u="none" strike="noStrike" kern="1200" cap="none" spc="0" normalizeH="0" baseline="0" noProof="0" dirty="0">
                <a:ln>
                  <a:noFill/>
                </a:ln>
                <a:solidFill>
                  <a:prstClr val="black">
                    <a:lumMod val="75000"/>
                    <a:lumOff val="25000"/>
                  </a:prstClr>
                </a:solidFill>
                <a:effectLst/>
                <a:uLnTx/>
                <a:uFillTx/>
              </a:endParaRPr>
            </a:p>
          </p:txBody>
        </p:sp>
        <p:sp>
          <p:nvSpPr>
            <p:cNvPr id="59" name="Rectangle 107"/>
            <p:cNvSpPr/>
            <p:nvPr/>
          </p:nvSpPr>
          <p:spPr>
            <a:xfrm>
              <a:off x="5785590" y="3234888"/>
              <a:ext cx="1047284" cy="707886"/>
            </a:xfrm>
            <a:prstGeom prst="rect">
              <a:avLst/>
            </a:prstGeom>
          </p:spPr>
          <p:txBody>
            <a:bodyPr wrap="square">
              <a:spAutoFit/>
            </a:bodyPr>
            <a:lstStyle/>
            <a:p>
              <a:pPr marL="0" marR="0" lvl="0" indent="0" algn="ctr" defTabSz="914400" eaLnBrk="1" fontAlgn="base" latinLnBrk="0" hangingPunct="1">
                <a:lnSpc>
                  <a:spcPct val="100000"/>
                </a:lnSpc>
                <a:spcBef>
                  <a:spcPts val="0"/>
                </a:spcBef>
                <a:spcAft>
                  <a:spcPts val="0"/>
                </a:spcAft>
                <a:buClrTx/>
                <a:buSzPct val="50000"/>
                <a:buFontTx/>
                <a:buNone/>
                <a:tabLst/>
                <a:defRPr/>
              </a:pPr>
              <a:r>
                <a:rPr kumimoji="0" lang="en-US" sz="4000" b="1" i="0" u="none" strike="noStrike" kern="0" cap="none" spc="0" normalizeH="0" baseline="0" noProof="0" dirty="0">
                  <a:ln>
                    <a:noFill/>
                  </a:ln>
                  <a:solidFill>
                    <a:schemeClr val="accent1"/>
                  </a:solidFill>
                  <a:effectLst/>
                  <a:uLnTx/>
                  <a:uFillTx/>
                  <a:cs typeface="Calibri"/>
                </a:rPr>
                <a:t>#1</a:t>
              </a:r>
            </a:p>
          </p:txBody>
        </p:sp>
        <p:sp>
          <p:nvSpPr>
            <p:cNvPr id="60" name="Rectangle 108"/>
            <p:cNvSpPr/>
            <p:nvPr/>
          </p:nvSpPr>
          <p:spPr>
            <a:xfrm>
              <a:off x="5934654" y="3861888"/>
              <a:ext cx="972000" cy="769441"/>
            </a:xfrm>
            <a:prstGeom prst="rect">
              <a:avLst/>
            </a:prstGeom>
          </p:spPr>
          <p:txBody>
            <a:bodyPr wrap="square">
              <a:spAutoFit/>
            </a:bodyPr>
            <a:lstStyle/>
            <a:p>
              <a:pPr lvl="0" fontAlgn="base">
                <a:buSzPct val="50000"/>
                <a:defRPr/>
              </a:pPr>
              <a:r>
                <a:rPr lang="en-US" altLang="ko-KR" sz="1100" kern="0" dirty="0">
                  <a:solidFill>
                    <a:srgbClr val="000000"/>
                  </a:solidFill>
                  <a:cs typeface="Calibri"/>
                </a:rPr>
                <a:t>Share in “Integrated Appliances” sub-market</a:t>
              </a:r>
            </a:p>
          </p:txBody>
        </p:sp>
        <p:sp>
          <p:nvSpPr>
            <p:cNvPr id="61" name="Rectangle 109"/>
            <p:cNvSpPr/>
            <p:nvPr/>
          </p:nvSpPr>
          <p:spPr>
            <a:xfrm>
              <a:off x="6918952" y="3234888"/>
              <a:ext cx="1257750" cy="707886"/>
            </a:xfrm>
            <a:prstGeom prst="rect">
              <a:avLst/>
            </a:prstGeom>
          </p:spPr>
          <p:txBody>
            <a:bodyPr wrap="square">
              <a:spAutoFit/>
            </a:bodyPr>
            <a:lstStyle/>
            <a:p>
              <a:pPr marL="0" marR="0" lvl="0" indent="0" algn="ctr" defTabSz="914400" eaLnBrk="1" fontAlgn="base" latinLnBrk="0" hangingPunct="1">
                <a:lnSpc>
                  <a:spcPct val="100000"/>
                </a:lnSpc>
                <a:spcBef>
                  <a:spcPts val="0"/>
                </a:spcBef>
                <a:spcAft>
                  <a:spcPts val="0"/>
                </a:spcAft>
                <a:buClrTx/>
                <a:buSzPct val="50000"/>
                <a:buFontTx/>
                <a:buNone/>
                <a:tabLst/>
                <a:defRPr/>
              </a:pPr>
              <a:r>
                <a:rPr kumimoji="0" lang="en-US" sz="4000" b="1" i="0" u="none" strike="noStrike" kern="0" cap="none" spc="0" normalizeH="0" baseline="0" noProof="0" dirty="0">
                  <a:ln>
                    <a:noFill/>
                  </a:ln>
                  <a:solidFill>
                    <a:srgbClr val="000000"/>
                  </a:solidFill>
                  <a:effectLst/>
                  <a:uLnTx/>
                  <a:uFillTx/>
                  <a:cs typeface="Calibri"/>
                </a:rPr>
                <a:t>46%</a:t>
              </a:r>
            </a:p>
          </p:txBody>
        </p:sp>
        <p:sp>
          <p:nvSpPr>
            <p:cNvPr id="62" name="Rectangle 110"/>
            <p:cNvSpPr/>
            <p:nvPr/>
          </p:nvSpPr>
          <p:spPr>
            <a:xfrm>
              <a:off x="8211904" y="3234888"/>
              <a:ext cx="1222810" cy="707886"/>
            </a:xfrm>
            <a:prstGeom prst="rect">
              <a:avLst/>
            </a:prstGeom>
          </p:spPr>
          <p:txBody>
            <a:bodyPr wrap="square">
              <a:spAutoFit/>
            </a:bodyPr>
            <a:lstStyle/>
            <a:p>
              <a:pPr marL="0" marR="0" lvl="0" indent="0" algn="ctr" defTabSz="914400" eaLnBrk="1" fontAlgn="base" latinLnBrk="0" hangingPunct="1">
                <a:lnSpc>
                  <a:spcPct val="100000"/>
                </a:lnSpc>
                <a:spcBef>
                  <a:spcPts val="0"/>
                </a:spcBef>
                <a:spcAft>
                  <a:spcPts val="0"/>
                </a:spcAft>
                <a:buClrTx/>
                <a:buSzPct val="50000"/>
                <a:buFontTx/>
                <a:buNone/>
                <a:tabLst/>
                <a:defRPr/>
              </a:pPr>
              <a:r>
                <a:rPr kumimoji="0" lang="en-US" sz="4000" b="1" i="0" u="none" strike="noStrike" kern="0" cap="none" spc="0" normalizeH="0" baseline="0" noProof="0" dirty="0">
                  <a:ln>
                    <a:noFill/>
                  </a:ln>
                  <a:solidFill>
                    <a:srgbClr val="000000"/>
                  </a:solidFill>
                  <a:effectLst/>
                  <a:uLnTx/>
                  <a:uFillTx/>
                  <a:cs typeface="Calibri"/>
                </a:rPr>
                <a:t>19%</a:t>
              </a:r>
            </a:p>
          </p:txBody>
        </p:sp>
        <p:sp>
          <p:nvSpPr>
            <p:cNvPr id="63" name="Rectangle 111"/>
            <p:cNvSpPr/>
            <p:nvPr/>
          </p:nvSpPr>
          <p:spPr>
            <a:xfrm>
              <a:off x="7019634" y="3861888"/>
              <a:ext cx="972000" cy="769441"/>
            </a:xfrm>
            <a:prstGeom prst="rect">
              <a:avLst/>
            </a:prstGeom>
          </p:spPr>
          <p:txBody>
            <a:bodyPr wrap="square">
              <a:spAutoFit/>
            </a:bodyPr>
            <a:lstStyle/>
            <a:p>
              <a:pPr marL="0" marR="0" lvl="0" indent="0" defTabSz="914400" eaLnBrk="1" fontAlgn="base" latinLnBrk="0" hangingPunct="1">
                <a:lnSpc>
                  <a:spcPct val="100000"/>
                </a:lnSpc>
                <a:spcBef>
                  <a:spcPts val="0"/>
                </a:spcBef>
                <a:spcAft>
                  <a:spcPts val="0"/>
                </a:spcAft>
                <a:buClrTx/>
                <a:buSzPct val="50000"/>
                <a:buFontTx/>
                <a:buNone/>
                <a:tabLst/>
                <a:defRPr/>
              </a:pPr>
              <a:r>
                <a:rPr kumimoji="0" lang="en-US" altLang="ko-KR" sz="1100" b="0" i="0" u="none" strike="noStrike" kern="0" cap="none" spc="0" normalizeH="0" baseline="0" noProof="0" dirty="0" err="1">
                  <a:ln>
                    <a:noFill/>
                  </a:ln>
                  <a:solidFill>
                    <a:srgbClr val="000000"/>
                  </a:solidFill>
                  <a:effectLst/>
                  <a:uLnTx/>
                  <a:uFillTx/>
                  <a:cs typeface="Calibri"/>
                </a:rPr>
                <a:t>YoY</a:t>
              </a:r>
              <a:r>
                <a:rPr kumimoji="0" lang="en-US" altLang="ko-KR" sz="1100" b="0" i="0" u="none" strike="noStrike" kern="0" cap="none" spc="0" normalizeH="0" baseline="0" noProof="0" dirty="0">
                  <a:ln>
                    <a:noFill/>
                  </a:ln>
                  <a:solidFill>
                    <a:srgbClr val="000000"/>
                  </a:solidFill>
                  <a:effectLst/>
                  <a:uLnTx/>
                  <a:uFillTx/>
                  <a:cs typeface="Calibri"/>
                </a:rPr>
                <a:t> growth is fastest </a:t>
              </a:r>
            </a:p>
            <a:p>
              <a:pPr marL="0" marR="0" lvl="0" indent="0" defTabSz="914400" eaLnBrk="1" fontAlgn="base" latinLnBrk="0" hangingPunct="1">
                <a:lnSpc>
                  <a:spcPct val="100000"/>
                </a:lnSpc>
                <a:spcBef>
                  <a:spcPts val="0"/>
                </a:spcBef>
                <a:spcAft>
                  <a:spcPts val="0"/>
                </a:spcAft>
                <a:buClrTx/>
                <a:buSzPct val="50000"/>
                <a:buFontTx/>
                <a:buNone/>
                <a:tabLst/>
                <a:defRPr/>
              </a:pPr>
              <a:r>
                <a:rPr kumimoji="0" lang="en-US" altLang="ko-KR" sz="1100" b="0" i="0" u="none" strike="noStrike" kern="0" cap="none" spc="0" normalizeH="0" baseline="0" noProof="0" dirty="0">
                  <a:ln>
                    <a:noFill/>
                  </a:ln>
                  <a:solidFill>
                    <a:srgbClr val="000000"/>
                  </a:solidFill>
                  <a:effectLst/>
                  <a:uLnTx/>
                  <a:uFillTx/>
                  <a:cs typeface="Calibri"/>
                </a:rPr>
                <a:t>in the market</a:t>
              </a:r>
            </a:p>
          </p:txBody>
        </p:sp>
        <p:sp>
          <p:nvSpPr>
            <p:cNvPr id="64" name="Rectangle 112"/>
            <p:cNvSpPr/>
            <p:nvPr/>
          </p:nvSpPr>
          <p:spPr>
            <a:xfrm>
              <a:off x="8266332" y="3861888"/>
              <a:ext cx="972000" cy="769441"/>
            </a:xfrm>
            <a:prstGeom prst="rect">
              <a:avLst/>
            </a:prstGeom>
          </p:spPr>
          <p:txBody>
            <a:bodyPr wrap="square">
              <a:spAutoFit/>
            </a:bodyPr>
            <a:lstStyle/>
            <a:p>
              <a:pPr>
                <a:buSzPct val="50000"/>
              </a:pPr>
              <a:r>
                <a:rPr lang="en-US" altLang="ko-KR" sz="1100" dirty="0">
                  <a:solidFill>
                    <a:srgbClr val="000000"/>
                  </a:solidFill>
                  <a:ea typeface="Times New Roman"/>
                  <a:cs typeface="Arial" panose="020B0604020202020204" pitchFamily="34" charset="0"/>
                </a:rPr>
                <a:t>in overall all PBBA market share</a:t>
              </a:r>
              <a:endParaRPr lang="en-US" altLang="ko-KR" sz="1100" dirty="0">
                <a:ea typeface="Times New Roman"/>
                <a:cs typeface="Arial" panose="020B0604020202020204" pitchFamily="34" charset="0"/>
              </a:endParaRPr>
            </a:p>
          </p:txBody>
        </p:sp>
        <p:sp>
          <p:nvSpPr>
            <p:cNvPr id="65" name="Rectangle 113"/>
            <p:cNvSpPr/>
            <p:nvPr/>
          </p:nvSpPr>
          <p:spPr>
            <a:xfrm>
              <a:off x="5851363" y="2484383"/>
              <a:ext cx="1460336" cy="284693"/>
            </a:xfrm>
            <a:prstGeom prst="rect">
              <a:avLst/>
            </a:prstGeom>
          </p:spPr>
          <p:txBody>
            <a:bodyPr wrap="none" lIns="0" tIns="0" rIns="0" bIns="0">
              <a:spAutoFit/>
            </a:bodyPr>
            <a:lstStyle/>
            <a:p>
              <a:pPr marL="0" marR="0" lvl="0" indent="0" algn="ctr" defTabSz="914400" eaLnBrk="1" fontAlgn="base" latinLnBrk="0" hangingPunct="1">
                <a:lnSpc>
                  <a:spcPct val="100000"/>
                </a:lnSpc>
                <a:spcBef>
                  <a:spcPts val="0"/>
                </a:spcBef>
                <a:spcAft>
                  <a:spcPts val="0"/>
                </a:spcAft>
                <a:buClrTx/>
                <a:buSzPct val="50000"/>
                <a:buFontTx/>
                <a:buNone/>
                <a:tabLst/>
                <a:defRPr/>
              </a:pPr>
              <a:r>
                <a:rPr kumimoji="0" lang="en-US" sz="1850" b="1" i="0" u="none" strike="noStrike" kern="0" cap="none" spc="0" normalizeH="0" baseline="0" noProof="0" dirty="0">
                  <a:ln>
                    <a:noFill/>
                  </a:ln>
                  <a:solidFill>
                    <a:srgbClr val="AF000D"/>
                  </a:solidFill>
                  <a:effectLst/>
                  <a:uLnTx/>
                  <a:uFillTx/>
                  <a:cs typeface="Calibri"/>
                </a:rPr>
                <a:t>GLOBAL 100</a:t>
              </a:r>
            </a:p>
          </p:txBody>
        </p:sp>
        <p:sp>
          <p:nvSpPr>
            <p:cNvPr id="66" name="Rectangle 114"/>
            <p:cNvSpPr/>
            <p:nvPr/>
          </p:nvSpPr>
          <p:spPr>
            <a:xfrm>
              <a:off x="7445422" y="2239760"/>
              <a:ext cx="493725" cy="498598"/>
            </a:xfrm>
            <a:prstGeom prst="rect">
              <a:avLst/>
            </a:prstGeom>
          </p:spPr>
          <p:txBody>
            <a:bodyPr wrap="none" lIns="0" tIns="0" rIns="0" bIns="0">
              <a:spAutoFit/>
            </a:bodyPr>
            <a:lstStyle/>
            <a:p>
              <a:pPr marL="0" marR="0" lvl="0" indent="0" algn="ctr" defTabSz="914400" eaLnBrk="1" fontAlgn="base" latinLnBrk="0" hangingPunct="1">
                <a:lnSpc>
                  <a:spcPct val="90000"/>
                </a:lnSpc>
                <a:spcBef>
                  <a:spcPts val="0"/>
                </a:spcBef>
                <a:spcAft>
                  <a:spcPts val="0"/>
                </a:spcAft>
                <a:buClrTx/>
                <a:buSzPct val="50000"/>
                <a:buFontTx/>
                <a:buNone/>
                <a:tabLst/>
                <a:defRPr/>
              </a:pPr>
              <a:r>
                <a:rPr kumimoji="0" lang="en-US" sz="900" b="1" i="0" u="none" strike="noStrike" kern="0" cap="none" spc="0" normalizeH="0" baseline="0" noProof="0" dirty="0">
                  <a:ln>
                    <a:noFill/>
                  </a:ln>
                  <a:solidFill>
                    <a:srgbClr val="000000"/>
                  </a:solidFill>
                  <a:effectLst/>
                  <a:uLnTx/>
                  <a:uFillTx/>
                  <a:cs typeface="Calibri"/>
                </a:rPr>
                <a:t>10 of 10</a:t>
              </a:r>
            </a:p>
            <a:p>
              <a:pPr marL="0" marR="0" lvl="0" indent="0" algn="ctr" defTabSz="914400" eaLnBrk="1" fontAlgn="base" latinLnBrk="0" hangingPunct="1">
                <a:lnSpc>
                  <a:spcPct val="90000"/>
                </a:lnSpc>
                <a:spcBef>
                  <a:spcPts val="0"/>
                </a:spcBef>
                <a:spcAft>
                  <a:spcPts val="0"/>
                </a:spcAft>
                <a:buClrTx/>
                <a:buSzPct val="50000"/>
                <a:buFontTx/>
                <a:buNone/>
                <a:tabLst/>
                <a:defRPr/>
              </a:pPr>
              <a:r>
                <a:rPr kumimoji="0" lang="en-US" sz="900" b="1" i="0" u="none" strike="noStrike" kern="0" cap="none" spc="0" normalizeH="0" baseline="0" noProof="0" dirty="0">
                  <a:ln>
                    <a:noFill/>
                  </a:ln>
                  <a:solidFill>
                    <a:srgbClr val="000000"/>
                  </a:solidFill>
                  <a:effectLst/>
                  <a:uLnTx/>
                  <a:uFillTx/>
                  <a:cs typeface="Calibri"/>
                </a:rPr>
                <a:t>18 of 20</a:t>
              </a:r>
            </a:p>
            <a:p>
              <a:pPr marL="0" marR="0" lvl="0" indent="0" algn="ctr" defTabSz="914400" eaLnBrk="1" fontAlgn="base" latinLnBrk="0" hangingPunct="1">
                <a:lnSpc>
                  <a:spcPct val="90000"/>
                </a:lnSpc>
                <a:spcBef>
                  <a:spcPts val="0"/>
                </a:spcBef>
                <a:spcAft>
                  <a:spcPts val="0"/>
                </a:spcAft>
                <a:buClrTx/>
                <a:buSzPct val="50000"/>
                <a:buFontTx/>
                <a:buNone/>
                <a:tabLst/>
                <a:defRPr/>
              </a:pPr>
              <a:r>
                <a:rPr kumimoji="0" lang="en-US" sz="900" b="1" i="0" u="none" strike="noStrike" kern="0" cap="none" spc="0" normalizeH="0" baseline="0" noProof="0" dirty="0">
                  <a:ln>
                    <a:noFill/>
                  </a:ln>
                  <a:solidFill>
                    <a:srgbClr val="000000"/>
                  </a:solidFill>
                  <a:effectLst/>
                  <a:uLnTx/>
                  <a:uFillTx/>
                  <a:cs typeface="Calibri"/>
                </a:rPr>
                <a:t>42 of 50</a:t>
              </a:r>
            </a:p>
            <a:p>
              <a:pPr marL="0" marR="0" lvl="0" indent="0" algn="ctr" defTabSz="914400" eaLnBrk="1" fontAlgn="base" latinLnBrk="0" hangingPunct="1">
                <a:lnSpc>
                  <a:spcPct val="90000"/>
                </a:lnSpc>
                <a:spcBef>
                  <a:spcPts val="0"/>
                </a:spcBef>
                <a:spcAft>
                  <a:spcPts val="0"/>
                </a:spcAft>
                <a:buClrTx/>
                <a:buSzPct val="50000"/>
                <a:buFontTx/>
                <a:buNone/>
                <a:tabLst/>
                <a:defRPr/>
              </a:pPr>
              <a:r>
                <a:rPr kumimoji="0" lang="en-US" sz="900" b="1" i="0" u="none" strike="noStrike" kern="0" cap="none" spc="0" normalizeH="0" baseline="0" noProof="0" dirty="0">
                  <a:ln>
                    <a:noFill/>
                  </a:ln>
                  <a:solidFill>
                    <a:srgbClr val="000000"/>
                  </a:solidFill>
                  <a:effectLst/>
                  <a:uLnTx/>
                  <a:uFillTx/>
                  <a:cs typeface="Calibri"/>
                </a:rPr>
                <a:t>80 of 100</a:t>
              </a:r>
              <a:endParaRPr kumimoji="0" lang="en-US" sz="900" b="1" i="0" u="none" strike="noStrike" kern="0" cap="none" spc="0" normalizeH="0" baseline="0" noProof="0" dirty="0">
                <a:ln>
                  <a:noFill/>
                </a:ln>
                <a:solidFill>
                  <a:prstClr val="black"/>
                </a:solidFill>
                <a:effectLst/>
                <a:uLnTx/>
                <a:uFillTx/>
                <a:cs typeface="Calibri"/>
              </a:endParaRPr>
            </a:p>
          </p:txBody>
        </p:sp>
        <p:sp>
          <p:nvSpPr>
            <p:cNvPr id="67" name="Rectangle 115"/>
            <p:cNvSpPr/>
            <p:nvPr/>
          </p:nvSpPr>
          <p:spPr>
            <a:xfrm>
              <a:off x="8089900" y="2142115"/>
              <a:ext cx="1348966" cy="369332"/>
            </a:xfrm>
            <a:prstGeom prst="rect">
              <a:avLst/>
            </a:prstGeom>
          </p:spPr>
          <p:txBody>
            <a:bodyPr wrap="square" lIns="0" tIns="0" rIns="0" bIns="0">
              <a:spAutoFit/>
            </a:bodyPr>
            <a:lstStyle/>
            <a:p>
              <a:pPr marL="0" marR="0" lvl="0" indent="0" defTabSz="914400" eaLnBrk="1" fontAlgn="base" latinLnBrk="0" hangingPunct="1">
                <a:lnSpc>
                  <a:spcPct val="100000"/>
                </a:lnSpc>
                <a:spcBef>
                  <a:spcPts val="0"/>
                </a:spcBef>
                <a:spcAft>
                  <a:spcPts val="0"/>
                </a:spcAft>
                <a:buClrTx/>
                <a:buSzPct val="50000"/>
                <a:buFontTx/>
                <a:buNone/>
                <a:tabLst/>
                <a:defRPr/>
              </a:pPr>
              <a:r>
                <a:rPr kumimoji="0" lang="en-US" sz="2400" b="1" i="0" u="none" strike="noStrike" kern="0" cap="none" spc="-60" normalizeH="0" noProof="0" dirty="0">
                  <a:ln>
                    <a:noFill/>
                  </a:ln>
                  <a:solidFill>
                    <a:schemeClr val="accent1"/>
                  </a:solidFill>
                  <a:effectLst/>
                  <a:uLnTx/>
                  <a:uFillTx/>
                  <a:cs typeface="Calibri"/>
                </a:rPr>
                <a:t>CHOOSE</a:t>
              </a:r>
            </a:p>
          </p:txBody>
        </p:sp>
        <p:sp>
          <p:nvSpPr>
            <p:cNvPr id="68" name="Rectangle 116"/>
            <p:cNvSpPr/>
            <p:nvPr/>
          </p:nvSpPr>
          <p:spPr>
            <a:xfrm>
              <a:off x="8105168" y="2604203"/>
              <a:ext cx="1290418" cy="161583"/>
            </a:xfrm>
            <a:prstGeom prst="rect">
              <a:avLst/>
            </a:prstGeom>
          </p:spPr>
          <p:txBody>
            <a:bodyPr wrap="none" lIns="0" tIns="0" rIns="0" bIns="0">
              <a:spAutoFit/>
            </a:bodyPr>
            <a:lstStyle/>
            <a:p>
              <a:pPr marL="0" marR="0" lvl="0" indent="0" defTabSz="914400" eaLnBrk="1" fontAlgn="base" latinLnBrk="0" hangingPunct="1">
                <a:lnSpc>
                  <a:spcPct val="100000"/>
                </a:lnSpc>
                <a:spcBef>
                  <a:spcPts val="0"/>
                </a:spcBef>
                <a:spcAft>
                  <a:spcPct val="0"/>
                </a:spcAft>
                <a:buClrTx/>
                <a:buSzPct val="50000"/>
                <a:buFontTx/>
                <a:buNone/>
                <a:tabLst/>
                <a:defRPr/>
              </a:pPr>
              <a:r>
                <a:rPr kumimoji="0" lang="en-US" sz="1050" b="1" i="0" u="none" strike="noStrike" kern="0" cap="none" spc="-10" normalizeH="0" noProof="0" dirty="0">
                  <a:ln>
                    <a:noFill/>
                  </a:ln>
                  <a:solidFill>
                    <a:schemeClr val="accent1"/>
                  </a:solidFill>
                  <a:effectLst/>
                  <a:uLnTx/>
                  <a:uFillTx/>
                  <a:cs typeface="Calibri"/>
                </a:rPr>
                <a:t>BACKUP SOLUTION</a:t>
              </a:r>
            </a:p>
          </p:txBody>
        </p:sp>
        <p:sp>
          <p:nvSpPr>
            <p:cNvPr id="69" name="Rectangle 117"/>
            <p:cNvSpPr/>
            <p:nvPr/>
          </p:nvSpPr>
          <p:spPr>
            <a:xfrm>
              <a:off x="8105168" y="2396629"/>
              <a:ext cx="1295226" cy="276999"/>
            </a:xfrm>
            <a:prstGeom prst="rect">
              <a:avLst/>
            </a:prstGeom>
          </p:spPr>
          <p:txBody>
            <a:bodyPr wrap="none" lIns="0" tIns="0" rIns="0" bIns="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b="1" i="0" u="none" strike="noStrike" kern="0" cap="none" spc="0" normalizeH="0" baseline="0" noProof="0" dirty="0">
                  <a:ln>
                    <a:noFill/>
                  </a:ln>
                  <a:solidFill>
                    <a:srgbClr val="000000"/>
                  </a:solidFill>
                  <a:effectLst/>
                  <a:uLnTx/>
                  <a:uFillTx/>
                  <a:cs typeface="Calibri"/>
                </a:rPr>
                <a:t>SYMANTEC</a:t>
              </a:r>
              <a:endParaRPr kumimoji="0" lang="en-US" b="0" i="0" u="none" strike="noStrike" kern="0" cap="none" spc="0" normalizeH="0" baseline="0" noProof="0" dirty="0">
                <a:ln>
                  <a:noFill/>
                </a:ln>
                <a:solidFill>
                  <a:prstClr val="black"/>
                </a:solidFill>
                <a:effectLst/>
                <a:uLnTx/>
                <a:uFillTx/>
              </a:endParaRPr>
            </a:p>
          </p:txBody>
        </p:sp>
        <p:sp>
          <p:nvSpPr>
            <p:cNvPr id="70" name="Rectangle 118"/>
            <p:cNvSpPr/>
            <p:nvPr/>
          </p:nvSpPr>
          <p:spPr bwMode="auto">
            <a:xfrm>
              <a:off x="7114916" y="5345944"/>
              <a:ext cx="1070428" cy="685801"/>
            </a:xfrm>
            <a:prstGeom prst="rect">
              <a:avLst/>
            </a:prstGeom>
            <a:solidFill>
              <a:sysClr val="window" lastClr="FFFFFF"/>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US" sz="2000" b="0" i="0" u="none" strike="noStrike" kern="0" cap="none" spc="0" normalizeH="0" baseline="0" noProof="0" dirty="0" err="1">
                <a:ln>
                  <a:noFill/>
                </a:ln>
                <a:solidFill>
                  <a:prstClr val="white"/>
                </a:solidFill>
                <a:effectLst/>
                <a:uLnTx/>
                <a:uFillTx/>
              </a:endParaRPr>
            </a:p>
          </p:txBody>
        </p:sp>
        <p:grpSp>
          <p:nvGrpSpPr>
            <p:cNvPr id="71" name="Group 4"/>
            <p:cNvGrpSpPr/>
            <p:nvPr/>
          </p:nvGrpSpPr>
          <p:grpSpPr>
            <a:xfrm>
              <a:off x="3973061" y="4769513"/>
              <a:ext cx="4357357" cy="1357665"/>
              <a:chOff x="3513105" y="4806887"/>
              <a:chExt cx="4648520" cy="1448386"/>
            </a:xfrm>
          </p:grpSpPr>
          <p:pic>
            <p:nvPicPr>
              <p:cNvPr id="86" name="Picture 120"/>
              <p:cNvPicPr>
                <a:picLocks noChangeAspect="1"/>
              </p:cNvPicPr>
              <p:nvPr/>
            </p:nvPicPr>
            <p:blipFill>
              <a:blip r:embed="rId3" cstate="print"/>
              <a:stretch>
                <a:fillRect/>
              </a:stretch>
            </p:blipFill>
            <p:spPr>
              <a:xfrm>
                <a:off x="3513105" y="4806887"/>
                <a:ext cx="4577223" cy="1448386"/>
              </a:xfrm>
              <a:prstGeom prst="rect">
                <a:avLst/>
              </a:prstGeom>
              <a:solidFill>
                <a:sysClr val="window" lastClr="FFFFFF"/>
              </a:solidFill>
            </p:spPr>
          </p:pic>
          <p:sp>
            <p:nvSpPr>
              <p:cNvPr id="87" name="Rectangle 121"/>
              <p:cNvSpPr/>
              <p:nvPr/>
            </p:nvSpPr>
            <p:spPr>
              <a:xfrm>
                <a:off x="6701125" y="5316678"/>
                <a:ext cx="1460500" cy="820856"/>
              </a:xfrm>
              <a:prstGeom prst="rect">
                <a:avLst/>
              </a:prstGeom>
              <a:solidFill>
                <a:sysClr val="window" lastClr="FFFFFF"/>
              </a:solidFill>
            </p:spPr>
            <p:txBody>
              <a:bodyPr wrap="squar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1100" b="1" i="0" u="none" strike="noStrike" kern="0" cap="none" spc="0" normalizeH="0" baseline="0" noProof="0" dirty="0">
                    <a:ln>
                      <a:noFill/>
                    </a:ln>
                    <a:solidFill>
                      <a:prstClr val="black"/>
                    </a:solidFill>
                    <a:effectLst>
                      <a:outerShdw blurRad="50800" dist="12700" dir="2700000" algn="tl" rotWithShape="0">
                        <a:srgbClr val="000000">
                          <a:alpha val="43000"/>
                        </a:srgbClr>
                      </a:outerShdw>
                    </a:effectLst>
                    <a:uLnTx/>
                    <a:uFillTx/>
                  </a:rPr>
                  <a:t>2012 FINALIST</a:t>
                </a:r>
                <a:endParaRPr kumimoji="0" lang="en-US" sz="1100" b="1" i="0" u="none" strike="noStrike" kern="0" cap="none" spc="0" normalizeH="0" baseline="0" noProof="0" dirty="0">
                  <a:ln>
                    <a:noFill/>
                  </a:ln>
                  <a:solidFill>
                    <a:srgbClr val="FDBB30">
                      <a:lumMod val="75000"/>
                    </a:srgbClr>
                  </a:solidFill>
                  <a:effectLst>
                    <a:outerShdw blurRad="50800" dist="12700" dir="2700000" algn="tl" rotWithShape="0">
                      <a:srgbClr val="000000">
                        <a:alpha val="43000"/>
                      </a:srgbClr>
                    </a:outerShdw>
                  </a:effectLst>
                  <a:uLnTx/>
                  <a:uFillTx/>
                </a:endParaRPr>
              </a:p>
              <a:p>
                <a:pPr marL="0" marR="0" lvl="0" indent="0" defTabSz="914400" eaLnBrk="1" fontAlgn="base" latinLnBrk="0" hangingPunct="1">
                  <a:lnSpc>
                    <a:spcPct val="100000"/>
                  </a:lnSpc>
                  <a:spcBef>
                    <a:spcPct val="0"/>
                  </a:spcBef>
                  <a:spcAft>
                    <a:spcPct val="0"/>
                  </a:spcAft>
                  <a:buClrTx/>
                  <a:buSzTx/>
                  <a:buFontTx/>
                  <a:buNone/>
                  <a:tabLst/>
                  <a:defRPr/>
                </a:pPr>
                <a:r>
                  <a:rPr kumimoji="0" lang="en-US" sz="1100" b="1" i="0" u="none" strike="noStrike" kern="0" cap="none" spc="0" normalizeH="0" baseline="0" noProof="0" dirty="0">
                    <a:ln>
                      <a:noFill/>
                    </a:ln>
                    <a:solidFill>
                      <a:srgbClr val="E09802"/>
                    </a:solidFill>
                    <a:effectLst>
                      <a:outerShdw blurRad="50800" dist="12700" dir="2700000" algn="tl" rotWithShape="0">
                        <a:srgbClr val="000000">
                          <a:alpha val="43000"/>
                        </a:srgbClr>
                      </a:outerShdw>
                    </a:effectLst>
                    <a:uLnTx/>
                    <a:uFillTx/>
                  </a:rPr>
                  <a:t>2010 GOLD</a:t>
                </a:r>
                <a:endParaRPr kumimoji="0" lang="en-US" sz="1100" b="1" i="0" u="none" strike="noStrike" kern="0" cap="none" spc="0" normalizeH="0" baseline="0" noProof="0" dirty="0">
                  <a:ln>
                    <a:noFill/>
                  </a:ln>
                  <a:solidFill>
                    <a:srgbClr val="FDBB30">
                      <a:lumMod val="75000"/>
                    </a:srgbClr>
                  </a:solidFill>
                  <a:effectLst>
                    <a:outerShdw blurRad="50800" dist="12700" dir="2700000" algn="tl" rotWithShape="0">
                      <a:srgbClr val="000000">
                        <a:alpha val="43000"/>
                      </a:srgbClr>
                    </a:outerShdw>
                  </a:effectLst>
                  <a:uLnTx/>
                  <a:uFillTx/>
                </a:endParaRPr>
              </a:p>
              <a:p>
                <a:pPr marL="0" marR="0" lvl="0" indent="0" defTabSz="914400" eaLnBrk="1" fontAlgn="base" latinLnBrk="0" hangingPunct="1">
                  <a:lnSpc>
                    <a:spcPct val="100000"/>
                  </a:lnSpc>
                  <a:spcBef>
                    <a:spcPct val="0"/>
                  </a:spcBef>
                  <a:spcAft>
                    <a:spcPct val="0"/>
                  </a:spcAft>
                  <a:buClrTx/>
                  <a:buSzTx/>
                  <a:buFontTx/>
                  <a:buNone/>
                  <a:tabLst/>
                  <a:defRPr/>
                </a:pPr>
                <a:r>
                  <a:rPr kumimoji="0" lang="en-US" sz="1100" b="1" i="0" u="none" strike="noStrike" kern="0" cap="none" spc="0" normalizeH="0" baseline="0" noProof="0" dirty="0">
                    <a:ln>
                      <a:noFill/>
                    </a:ln>
                    <a:solidFill>
                      <a:prstClr val="black"/>
                    </a:solidFill>
                    <a:effectLst>
                      <a:outerShdw blurRad="50800" dist="12700" dir="2700000" algn="tl" rotWithShape="0">
                        <a:srgbClr val="000000">
                          <a:alpha val="43000"/>
                        </a:srgbClr>
                      </a:outerShdw>
                    </a:effectLst>
                    <a:uLnTx/>
                    <a:uFillTx/>
                  </a:rPr>
                  <a:t>2008 FINALIST</a:t>
                </a:r>
              </a:p>
              <a:p>
                <a:pPr marL="0" marR="0" lvl="0" indent="0" defTabSz="914400" eaLnBrk="1" fontAlgn="base" latinLnBrk="0" hangingPunct="1">
                  <a:lnSpc>
                    <a:spcPct val="100000"/>
                  </a:lnSpc>
                  <a:spcBef>
                    <a:spcPct val="0"/>
                  </a:spcBef>
                  <a:spcAft>
                    <a:spcPct val="0"/>
                  </a:spcAft>
                  <a:buClrTx/>
                  <a:buSzTx/>
                  <a:buFontTx/>
                  <a:buNone/>
                  <a:tabLst/>
                  <a:defRPr/>
                </a:pPr>
                <a:r>
                  <a:rPr kumimoji="0" lang="en-US" sz="1100" b="1" i="0" u="none" strike="noStrike" kern="0" cap="none" spc="0" normalizeH="0" baseline="0" noProof="0" dirty="0">
                    <a:ln>
                      <a:noFill/>
                    </a:ln>
                    <a:solidFill>
                      <a:srgbClr val="FDBB30">
                        <a:lumMod val="75000"/>
                      </a:srgbClr>
                    </a:solidFill>
                    <a:effectLst>
                      <a:outerShdw blurRad="50800" dist="12700" dir="2700000" algn="tl" rotWithShape="0">
                        <a:srgbClr val="000000">
                          <a:alpha val="43000"/>
                        </a:srgbClr>
                      </a:outerShdw>
                    </a:effectLst>
                    <a:uLnTx/>
                    <a:uFillTx/>
                  </a:rPr>
                  <a:t>2007 GOLD</a:t>
                </a:r>
              </a:p>
            </p:txBody>
          </p:sp>
        </p:grpSp>
        <p:grpSp>
          <p:nvGrpSpPr>
            <p:cNvPr id="73" name="Group 9"/>
            <p:cNvGrpSpPr/>
            <p:nvPr/>
          </p:nvGrpSpPr>
          <p:grpSpPr>
            <a:xfrm>
              <a:off x="517891" y="2103930"/>
              <a:ext cx="8883284" cy="4134945"/>
              <a:chOff x="563382" y="1872528"/>
              <a:chExt cx="8395623" cy="4464511"/>
            </a:xfrm>
          </p:grpSpPr>
          <p:cxnSp>
            <p:nvCxnSpPr>
              <p:cNvPr id="79" name="Straight Connector 95"/>
              <p:cNvCxnSpPr/>
              <p:nvPr/>
            </p:nvCxnSpPr>
            <p:spPr bwMode="auto">
              <a:xfrm>
                <a:off x="563382" y="1872528"/>
                <a:ext cx="8382000" cy="0"/>
              </a:xfrm>
              <a:prstGeom prst="line">
                <a:avLst/>
              </a:prstGeom>
              <a:solidFill>
                <a:srgbClr val="5482AB"/>
              </a:solidFill>
              <a:ln w="12700" cap="flat" cmpd="sng" algn="ctr">
                <a:solidFill>
                  <a:sysClr val="windowText" lastClr="000000">
                    <a:lumMod val="50000"/>
                    <a:lumOff val="50000"/>
                  </a:sysClr>
                </a:solidFill>
                <a:prstDash val="solid"/>
                <a:round/>
                <a:headEnd type="none" w="med" len="med"/>
                <a:tailEnd type="none" w="med" len="med"/>
              </a:ln>
              <a:effectLst/>
            </p:spPr>
          </p:cxnSp>
          <p:cxnSp>
            <p:nvCxnSpPr>
              <p:cNvPr id="80" name="Straight Connector 98"/>
              <p:cNvCxnSpPr/>
              <p:nvPr/>
            </p:nvCxnSpPr>
            <p:spPr bwMode="auto">
              <a:xfrm>
                <a:off x="563382" y="2687619"/>
                <a:ext cx="8382000" cy="0"/>
              </a:xfrm>
              <a:prstGeom prst="line">
                <a:avLst/>
              </a:prstGeom>
              <a:solidFill>
                <a:srgbClr val="5482AB"/>
              </a:solidFill>
              <a:ln w="12700" cap="flat" cmpd="sng" algn="ctr">
                <a:solidFill>
                  <a:sysClr val="windowText" lastClr="000000">
                    <a:lumMod val="50000"/>
                    <a:lumOff val="50000"/>
                  </a:sysClr>
                </a:solidFill>
                <a:prstDash val="solid"/>
                <a:round/>
                <a:headEnd type="none" w="med" len="med"/>
                <a:tailEnd type="none" w="med" len="med"/>
              </a:ln>
              <a:effectLst/>
            </p:spPr>
          </p:cxnSp>
          <p:cxnSp>
            <p:nvCxnSpPr>
              <p:cNvPr id="81" name="Straight Connector 99"/>
              <p:cNvCxnSpPr/>
              <p:nvPr/>
            </p:nvCxnSpPr>
            <p:spPr bwMode="auto">
              <a:xfrm>
                <a:off x="3629532" y="2687619"/>
                <a:ext cx="0" cy="3649420"/>
              </a:xfrm>
              <a:prstGeom prst="line">
                <a:avLst/>
              </a:prstGeom>
              <a:solidFill>
                <a:srgbClr val="5482AB"/>
              </a:solidFill>
              <a:ln w="12700" cap="flat" cmpd="sng" algn="ctr">
                <a:solidFill>
                  <a:sysClr val="windowText" lastClr="000000">
                    <a:lumMod val="50000"/>
                    <a:lumOff val="50000"/>
                  </a:sysClr>
                </a:solidFill>
                <a:prstDash val="solid"/>
                <a:round/>
                <a:headEnd type="none" w="med" len="med"/>
                <a:tailEnd type="none" w="med" len="med"/>
              </a:ln>
              <a:effectLst/>
            </p:spPr>
          </p:cxnSp>
          <p:cxnSp>
            <p:nvCxnSpPr>
              <p:cNvPr id="82" name="Straight Connector 100"/>
              <p:cNvCxnSpPr/>
              <p:nvPr/>
            </p:nvCxnSpPr>
            <p:spPr bwMode="auto">
              <a:xfrm>
                <a:off x="5498242" y="1872528"/>
                <a:ext cx="1" cy="2825101"/>
              </a:xfrm>
              <a:prstGeom prst="line">
                <a:avLst/>
              </a:prstGeom>
              <a:solidFill>
                <a:srgbClr val="5482AB"/>
              </a:solidFill>
              <a:ln w="12700" cap="flat" cmpd="sng" algn="ctr">
                <a:solidFill>
                  <a:sysClr val="windowText" lastClr="000000">
                    <a:lumMod val="50000"/>
                    <a:lumOff val="50000"/>
                  </a:sysClr>
                </a:solidFill>
                <a:prstDash val="solid"/>
                <a:round/>
                <a:headEnd type="none" w="med" len="med"/>
                <a:tailEnd type="none" w="med" len="med"/>
              </a:ln>
              <a:effectLst/>
            </p:spPr>
          </p:cxnSp>
          <p:cxnSp>
            <p:nvCxnSpPr>
              <p:cNvPr id="83" name="Straight Connector 103"/>
              <p:cNvCxnSpPr/>
              <p:nvPr/>
            </p:nvCxnSpPr>
            <p:spPr bwMode="auto">
              <a:xfrm>
                <a:off x="563382" y="6335551"/>
                <a:ext cx="8395623" cy="0"/>
              </a:xfrm>
              <a:prstGeom prst="line">
                <a:avLst/>
              </a:prstGeom>
              <a:solidFill>
                <a:srgbClr val="5482AB"/>
              </a:solidFill>
              <a:ln w="12700" cap="flat" cmpd="sng" algn="ctr">
                <a:solidFill>
                  <a:sysClr val="windowText" lastClr="000000">
                    <a:lumMod val="50000"/>
                    <a:lumOff val="50000"/>
                  </a:sysClr>
                </a:solidFill>
                <a:prstDash val="solid"/>
                <a:round/>
                <a:headEnd type="none" w="med" len="med"/>
                <a:tailEnd type="none" w="med" len="med"/>
              </a:ln>
              <a:effectLst/>
            </p:spPr>
          </p:cxnSp>
          <p:cxnSp>
            <p:nvCxnSpPr>
              <p:cNvPr id="84" name="Straight Connector 123"/>
              <p:cNvCxnSpPr/>
              <p:nvPr/>
            </p:nvCxnSpPr>
            <p:spPr bwMode="auto">
              <a:xfrm>
                <a:off x="6603139" y="3223579"/>
                <a:ext cx="1" cy="1474050"/>
              </a:xfrm>
              <a:prstGeom prst="line">
                <a:avLst/>
              </a:prstGeom>
              <a:solidFill>
                <a:srgbClr val="5482AB"/>
              </a:solidFill>
              <a:ln w="12700" cap="flat" cmpd="sng" algn="ctr">
                <a:solidFill>
                  <a:sysClr val="windowText" lastClr="000000">
                    <a:lumMod val="50000"/>
                    <a:lumOff val="50000"/>
                  </a:sysClr>
                </a:solidFill>
                <a:prstDash val="solid"/>
                <a:round/>
                <a:headEnd type="none" w="med" len="med"/>
                <a:tailEnd type="none" w="med" len="med"/>
              </a:ln>
              <a:effectLst/>
            </p:spPr>
          </p:cxnSp>
          <p:cxnSp>
            <p:nvCxnSpPr>
              <p:cNvPr id="85" name="Straight Connector 124"/>
              <p:cNvCxnSpPr/>
              <p:nvPr/>
            </p:nvCxnSpPr>
            <p:spPr bwMode="auto">
              <a:xfrm>
                <a:off x="7876786" y="3223579"/>
                <a:ext cx="1" cy="1474050"/>
              </a:xfrm>
              <a:prstGeom prst="line">
                <a:avLst/>
              </a:prstGeom>
              <a:solidFill>
                <a:srgbClr val="5482AB"/>
              </a:solidFill>
              <a:ln w="12700" cap="flat" cmpd="sng" algn="ctr">
                <a:solidFill>
                  <a:sysClr val="windowText" lastClr="000000">
                    <a:lumMod val="50000"/>
                    <a:lumOff val="50000"/>
                  </a:sysClr>
                </a:solidFill>
                <a:prstDash val="solid"/>
                <a:round/>
                <a:headEnd type="none" w="med" len="med"/>
                <a:tailEnd type="none" w="med" len="med"/>
              </a:ln>
              <a:effectLst/>
            </p:spPr>
          </p:cxnSp>
        </p:grpSp>
        <p:sp>
          <p:nvSpPr>
            <p:cNvPr id="74" name="Rectangle 125"/>
            <p:cNvSpPr/>
            <p:nvPr/>
          </p:nvSpPr>
          <p:spPr>
            <a:xfrm>
              <a:off x="3934292" y="3901372"/>
              <a:ext cx="1661886" cy="338554"/>
            </a:xfrm>
            <a:prstGeom prst="rect">
              <a:avLst/>
            </a:prstGeom>
          </p:spPr>
          <p:txBody>
            <a:bodyPr wrap="square">
              <a:spAutoFit/>
            </a:bodyPr>
            <a:lstStyle/>
            <a:p>
              <a:pPr marL="0" marR="0" lvl="0" indent="0" defTabSz="914400" eaLnBrk="1" fontAlgn="base" latinLnBrk="0" hangingPunct="1">
                <a:lnSpc>
                  <a:spcPct val="100000"/>
                </a:lnSpc>
                <a:spcBef>
                  <a:spcPts val="0"/>
                </a:spcBef>
                <a:spcAft>
                  <a:spcPts val="0"/>
                </a:spcAft>
                <a:buClrTx/>
                <a:buSzTx/>
                <a:buFontTx/>
                <a:buNone/>
                <a:tabLst/>
                <a:defRPr/>
              </a:pPr>
              <a:r>
                <a:rPr kumimoji="0" lang="en-US" sz="800" b="1" i="0" u="none" strike="noStrike" kern="0" cap="none" spc="0" normalizeH="0" baseline="0" noProof="0" dirty="0">
                  <a:ln>
                    <a:noFill/>
                  </a:ln>
                  <a:solidFill>
                    <a:srgbClr val="000000"/>
                  </a:solidFill>
                  <a:effectLst/>
                  <a:uLnTx/>
                  <a:uFillTx/>
                </a:rPr>
                <a:t>GARTNER MQ, FORRESTER WAVE:</a:t>
              </a:r>
              <a:endParaRPr kumimoji="0" lang="en-US" sz="1200" b="1" i="0" u="none" strike="noStrike" kern="0" cap="none" spc="0" normalizeH="0" baseline="0" noProof="0" dirty="0">
                <a:ln>
                  <a:noFill/>
                </a:ln>
                <a:solidFill>
                  <a:prstClr val="black"/>
                </a:solidFill>
                <a:effectLst/>
                <a:uLnTx/>
                <a:uFillTx/>
              </a:endParaRPr>
            </a:p>
          </p:txBody>
        </p:sp>
        <p:sp>
          <p:nvSpPr>
            <p:cNvPr id="75" name="Rectangle 126"/>
            <p:cNvSpPr/>
            <p:nvPr/>
          </p:nvSpPr>
          <p:spPr>
            <a:xfrm>
              <a:off x="3806406" y="4155981"/>
              <a:ext cx="1857404" cy="523220"/>
            </a:xfrm>
            <a:prstGeom prst="rect">
              <a:avLst/>
            </a:prstGeom>
          </p:spPr>
          <p:txBody>
            <a:bodyPr wrap="square">
              <a:spAutoFit/>
            </a:bodyPr>
            <a:lstStyle/>
            <a:p>
              <a:pPr marL="0" marR="0" lvl="0" indent="0" algn="ctr" defTabSz="914400" eaLnBrk="1" fontAlgn="base"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chemeClr val="accent1"/>
                  </a:solidFill>
                  <a:effectLst/>
                  <a:uLnTx/>
                  <a:uFillTx/>
                </a:rPr>
                <a:t>LEADER</a:t>
              </a:r>
              <a:endParaRPr kumimoji="0" lang="en-US" sz="4800" b="1" i="0" u="none" strike="noStrike" kern="0" cap="none" spc="0" normalizeH="0" baseline="0" noProof="0" dirty="0">
                <a:ln>
                  <a:noFill/>
                </a:ln>
                <a:solidFill>
                  <a:schemeClr val="accent1"/>
                </a:solidFill>
                <a:effectLst/>
                <a:uLnTx/>
                <a:uFillTx/>
              </a:endParaRPr>
            </a:p>
          </p:txBody>
        </p:sp>
        <p:sp>
          <p:nvSpPr>
            <p:cNvPr id="76" name="Rectangle 129"/>
            <p:cNvSpPr/>
            <p:nvPr/>
          </p:nvSpPr>
          <p:spPr>
            <a:xfrm>
              <a:off x="4057555" y="5982464"/>
              <a:ext cx="5023590" cy="215444"/>
            </a:xfrm>
            <a:prstGeom prst="rect">
              <a:avLst/>
            </a:prstGeom>
          </p:spPr>
          <p:txBody>
            <a:bodyPr wrap="squar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ko-KR" sz="800" b="0" i="1" u="none" strike="noStrike" kern="0" cap="none" spc="0" normalizeH="0" baseline="0" noProof="0" dirty="0">
                  <a:ln>
                    <a:noFill/>
                  </a:ln>
                  <a:solidFill>
                    <a:srgbClr val="000000"/>
                  </a:solidFill>
                  <a:effectLst/>
                  <a:uLnTx/>
                  <a:uFillTx/>
                  <a:cs typeface="Calibri"/>
                </a:rPr>
                <a:t>More awards in “Business Continuity and Data Protection” than any other vendor</a:t>
              </a:r>
            </a:p>
          </p:txBody>
        </p:sp>
        <p:cxnSp>
          <p:nvCxnSpPr>
            <p:cNvPr id="77" name="Straight Connector 104"/>
            <p:cNvCxnSpPr/>
            <p:nvPr/>
          </p:nvCxnSpPr>
          <p:spPr bwMode="auto">
            <a:xfrm>
              <a:off x="3771348" y="4720485"/>
              <a:ext cx="5623505" cy="0"/>
            </a:xfrm>
            <a:prstGeom prst="line">
              <a:avLst/>
            </a:prstGeom>
            <a:solidFill>
              <a:srgbClr val="5482AB"/>
            </a:solidFill>
            <a:ln w="12700" cap="flat" cmpd="sng" algn="ctr">
              <a:solidFill>
                <a:sysClr val="windowText" lastClr="000000">
                  <a:lumMod val="50000"/>
                  <a:lumOff val="50000"/>
                </a:sysClr>
              </a:solidFill>
              <a:prstDash val="solid"/>
              <a:round/>
              <a:headEnd type="none" w="med" len="med"/>
              <a:tailEnd type="none" w="med" len="med"/>
            </a:ln>
            <a:effectLst/>
          </p:spPr>
        </p:cxnSp>
        <p:sp>
          <p:nvSpPr>
            <p:cNvPr id="72" name="Rectangle 122"/>
            <p:cNvSpPr/>
            <p:nvPr/>
          </p:nvSpPr>
          <p:spPr>
            <a:xfrm>
              <a:off x="519343" y="2702500"/>
              <a:ext cx="1040671" cy="1015663"/>
            </a:xfrm>
            <a:prstGeom prst="rect">
              <a:avLst/>
            </a:prstGeom>
          </p:spPr>
          <p:txBody>
            <a:bodyPr wrap="none">
              <a:spAutoFit/>
            </a:bodyPr>
            <a:lstStyle/>
            <a:p>
              <a:pPr marL="0" marR="0" lvl="0" indent="0" algn="ctr" defTabSz="914400" eaLnBrk="1" fontAlgn="base" latinLnBrk="0" hangingPunct="1">
                <a:lnSpc>
                  <a:spcPct val="100000"/>
                </a:lnSpc>
                <a:spcBef>
                  <a:spcPct val="0"/>
                </a:spcBef>
                <a:spcAft>
                  <a:spcPct val="0"/>
                </a:spcAft>
                <a:buClrTx/>
                <a:buSzPct val="50000"/>
                <a:buFontTx/>
                <a:buNone/>
                <a:tabLst/>
                <a:defRPr/>
              </a:pPr>
              <a:r>
                <a:rPr kumimoji="0" lang="en-US" sz="6000" b="1" i="0" u="none" strike="noStrike" kern="0" cap="none" spc="0" normalizeH="0" baseline="0" noProof="0" dirty="0">
                  <a:ln>
                    <a:noFill/>
                  </a:ln>
                  <a:solidFill>
                    <a:schemeClr val="accent1"/>
                  </a:solidFill>
                  <a:effectLst>
                    <a:outerShdw blurRad="50800" dist="38100" dir="2700000" algn="tl" rotWithShape="0">
                      <a:srgbClr val="000000">
                        <a:alpha val="43000"/>
                      </a:srgbClr>
                    </a:outerShdw>
                  </a:effectLst>
                  <a:uLnTx/>
                  <a:uFillTx/>
                  <a:cs typeface="Calibri"/>
                </a:rPr>
                <a:t>#1</a:t>
              </a:r>
            </a:p>
          </p:txBody>
        </p:sp>
      </p:grpSp>
      <p:sp>
        <p:nvSpPr>
          <p:cNvPr id="88" name="TextBox 87"/>
          <p:cNvSpPr txBox="1"/>
          <p:nvPr/>
        </p:nvSpPr>
        <p:spPr bwMode="ltGray">
          <a:xfrm>
            <a:off x="517891" y="2188116"/>
            <a:ext cx="5169069" cy="498598"/>
          </a:xfrm>
          <a:prstGeom prst="rect">
            <a:avLst/>
          </a:prstGeom>
          <a:noFill/>
          <a:ln w="9525">
            <a:noFill/>
            <a:miter lim="800000"/>
            <a:headEnd/>
            <a:tailEnd/>
          </a:ln>
        </p:spPr>
        <p:txBody>
          <a:bodyPr wrap="square" lIns="0" tIns="0" rIns="0" bIns="0" rtlCol="0" anchor="t" anchorCtr="0">
            <a:spAutoFit/>
          </a:bodyPr>
          <a:lstStyle/>
          <a:p>
            <a:pPr algn="ctr">
              <a:lnSpc>
                <a:spcPct val="90000"/>
              </a:lnSpc>
              <a:spcBef>
                <a:spcPts val="0"/>
              </a:spcBef>
            </a:pPr>
            <a:r>
              <a:rPr lang="en-US" altLang="ko-KR" b="1" dirty="0"/>
              <a:t>Backup and Recovery Software (Distributed) Market Share Revenue, Worldwide for 2014*</a:t>
            </a:r>
            <a:endParaRPr lang="ko-KR" altLang="en-US" b="1" dirty="0"/>
          </a:p>
        </p:txBody>
      </p:sp>
      <p:graphicFrame>
        <p:nvGraphicFramePr>
          <p:cNvPr id="45" name="차트 44"/>
          <p:cNvGraphicFramePr/>
          <p:nvPr>
            <p:extLst>
              <p:ext uri="{D42A27DB-BD31-4B8C-83A1-F6EECF244321}">
                <p14:modId xmlns:p14="http://schemas.microsoft.com/office/powerpoint/2010/main" val="2688453431"/>
              </p:ext>
            </p:extLst>
          </p:nvPr>
        </p:nvGraphicFramePr>
        <p:xfrm>
          <a:off x="665736" y="2970699"/>
          <a:ext cx="2970664" cy="303315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57272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7" name="Group 71"/>
          <p:cNvGrpSpPr/>
          <p:nvPr/>
        </p:nvGrpSpPr>
        <p:grpSpPr>
          <a:xfrm>
            <a:off x="7873458" y="4696244"/>
            <a:ext cx="1512790" cy="1508820"/>
            <a:chOff x="3978620" y="1628800"/>
            <a:chExt cx="4249070" cy="4237918"/>
          </a:xfrm>
        </p:grpSpPr>
        <p:pic>
          <p:nvPicPr>
            <p:cNvPr id="98" name="Picture 7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78620" y="1628800"/>
              <a:ext cx="4249070" cy="4237918"/>
            </a:xfrm>
            <a:prstGeom prst="rect">
              <a:avLst/>
            </a:prstGeom>
          </p:spPr>
        </p:pic>
        <p:sp>
          <p:nvSpPr>
            <p:cNvPr id="99" name="TextBox 98"/>
            <p:cNvSpPr txBox="1"/>
            <p:nvPr/>
          </p:nvSpPr>
          <p:spPr bwMode="ltGray">
            <a:xfrm rot="20410476">
              <a:off x="5606268" y="2280700"/>
              <a:ext cx="1055887" cy="359182"/>
            </a:xfrm>
            <a:prstGeom prst="rect">
              <a:avLst/>
            </a:prstGeom>
            <a:noFill/>
            <a:ln w="9525">
              <a:noFill/>
              <a:miter lim="800000"/>
              <a:headEnd/>
              <a:tailEnd/>
            </a:ln>
          </p:spPr>
          <p:txBody>
            <a:bodyPr wrap="none" lIns="91419" tIns="0" rIns="91419" bIns="0" rtlCol="0" anchor="ctr" anchorCtr="0">
              <a:noAutofit/>
            </a:bodyPr>
            <a:lstStyle/>
            <a:p>
              <a:pPr algn="ctr">
                <a:lnSpc>
                  <a:spcPct val="70000"/>
                </a:lnSpc>
                <a:spcBef>
                  <a:spcPts val="0"/>
                </a:spcBef>
                <a:spcAft>
                  <a:spcPts val="800"/>
                </a:spcAft>
              </a:pPr>
              <a:r>
                <a:rPr lang="en-US" altLang="ko-KR" sz="800" b="1" dirty="0">
                  <a:solidFill>
                    <a:schemeClr val="bg1"/>
                  </a:solidFill>
                  <a:latin typeface="Calibri" pitchFamily="34" charset="0"/>
                </a:rPr>
                <a:t>BACKUP</a:t>
              </a:r>
              <a:br>
                <a:rPr lang="en-US" altLang="ko-KR" sz="800" b="1" dirty="0">
                  <a:solidFill>
                    <a:schemeClr val="bg1"/>
                  </a:solidFill>
                  <a:latin typeface="Calibri" pitchFamily="34" charset="0"/>
                </a:rPr>
              </a:br>
              <a:r>
                <a:rPr lang="en-US" altLang="ko-KR" sz="800" b="1" dirty="0">
                  <a:solidFill>
                    <a:schemeClr val="bg1"/>
                  </a:solidFill>
                  <a:latin typeface="Calibri" pitchFamily="34" charset="0"/>
                </a:rPr>
                <a:t>EXEC</a:t>
              </a:r>
              <a:endParaRPr lang="ko-KR" altLang="en-US" sz="800" b="1" dirty="0" err="1">
                <a:solidFill>
                  <a:schemeClr val="bg1"/>
                </a:solidFill>
                <a:latin typeface="Calibri" pitchFamily="34" charset="0"/>
              </a:endParaRPr>
            </a:p>
          </p:txBody>
        </p:sp>
      </p:grpSp>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11</a:t>
            </a:fld>
            <a:endParaRPr lang="en-US"/>
          </a:p>
        </p:txBody>
      </p:sp>
      <p:sp>
        <p:nvSpPr>
          <p:cNvPr id="42" name="내용 개체 틀 41"/>
          <p:cNvSpPr>
            <a:spLocks noGrp="1"/>
          </p:cNvSpPr>
          <p:nvPr>
            <p:ph sz="half" idx="13"/>
          </p:nvPr>
        </p:nvSpPr>
        <p:spPr/>
        <p:txBody>
          <a:bodyPr/>
          <a:lstStyle/>
          <a:p>
            <a:r>
              <a:rPr lang="en-US" altLang="ko-KR" sz="1200" dirty="0"/>
              <a:t>Symantec Backup Exec</a:t>
            </a:r>
            <a:r>
              <a:rPr lang="ko-KR" altLang="en-US" sz="1200"/>
              <a:t>은 작은 규모의 환경부터 대규모 환경</a:t>
            </a:r>
            <a:r>
              <a:rPr lang="en-US" altLang="ko-KR" sz="1200" dirty="0"/>
              <a:t>, </a:t>
            </a:r>
            <a:r>
              <a:rPr lang="ko-KR" altLang="en-US" sz="1200"/>
              <a:t>시스템 수량 및 데이터 량이 지속적으로 증가되는 환경</a:t>
            </a:r>
            <a:r>
              <a:rPr lang="en-US" altLang="ko-KR" sz="1200" dirty="0"/>
              <a:t>, </a:t>
            </a:r>
            <a:r>
              <a:rPr lang="ko-KR" altLang="en-US" sz="1200"/>
              <a:t>그리고 원격 지사 및 부서 단위 업무 등에 모두 적용할 수 있는 다양한 에디션을 제공하고 있기 때문에</a:t>
            </a:r>
            <a:r>
              <a:rPr lang="en-US" altLang="ko-KR" sz="1200" dirty="0"/>
              <a:t>, </a:t>
            </a:r>
            <a:r>
              <a:rPr lang="ko-KR" altLang="en-US" sz="1200"/>
              <a:t>고객의 환경에 따라서 최적의 라이선스를 구매</a:t>
            </a:r>
            <a:r>
              <a:rPr lang="en-US" altLang="ko-KR" sz="1200" dirty="0"/>
              <a:t>/</a:t>
            </a:r>
            <a:r>
              <a:rPr lang="ko-KR" altLang="en-US" sz="1200"/>
              <a:t>구성 할 수 있습니다</a:t>
            </a:r>
            <a:r>
              <a:rPr lang="en-US" altLang="ko-KR" sz="1200" dirty="0"/>
              <a:t>.</a:t>
            </a:r>
          </a:p>
        </p:txBody>
      </p:sp>
      <p:sp>
        <p:nvSpPr>
          <p:cNvPr id="5" name="텍스트 개체 틀 4"/>
          <p:cNvSpPr>
            <a:spLocks noGrp="1"/>
          </p:cNvSpPr>
          <p:nvPr>
            <p:ph type="body" idx="1"/>
          </p:nvPr>
        </p:nvSpPr>
        <p:spPr>
          <a:xfrm>
            <a:off x="523872" y="1804238"/>
            <a:ext cx="840542" cy="193899"/>
          </a:xfrm>
        </p:spPr>
        <p:txBody>
          <a:bodyPr/>
          <a:lstStyle/>
          <a:p>
            <a:r>
              <a:rPr lang="ko-KR" altLang="en-US"/>
              <a:t>제품</a:t>
            </a:r>
            <a:r>
              <a:rPr lang="en-US" altLang="ko-KR" dirty="0"/>
              <a:t> </a:t>
            </a:r>
            <a:r>
              <a:rPr lang="ko-KR" altLang="en-US"/>
              <a:t>구성</a:t>
            </a:r>
            <a:endParaRPr lang="ko-KR" altLang="en-US" dirty="0"/>
          </a:p>
        </p:txBody>
      </p:sp>
      <p:sp>
        <p:nvSpPr>
          <p:cNvPr id="8" name="텍스트 개체 틀 7"/>
          <p:cNvSpPr>
            <a:spLocks noGrp="1"/>
          </p:cNvSpPr>
          <p:nvPr>
            <p:ph type="body" idx="14"/>
          </p:nvPr>
        </p:nvSpPr>
        <p:spPr>
          <a:xfrm>
            <a:off x="8556910" y="762901"/>
            <a:ext cx="1018475" cy="153888"/>
          </a:xfrm>
        </p:spPr>
        <p:txBody>
          <a:bodyPr/>
          <a:lstStyle/>
          <a:p>
            <a:r>
              <a:rPr lang="en-US" altLang="ko-KR" dirty="0"/>
              <a:t>2. </a:t>
            </a:r>
            <a:r>
              <a:rPr lang="ko-KR" altLang="en-US"/>
              <a:t>제안제품 소개</a:t>
            </a:r>
          </a:p>
        </p:txBody>
      </p:sp>
      <p:sp>
        <p:nvSpPr>
          <p:cNvPr id="2" name="제목 1"/>
          <p:cNvSpPr>
            <a:spLocks noGrp="1"/>
          </p:cNvSpPr>
          <p:nvPr>
            <p:ph type="title"/>
          </p:nvPr>
        </p:nvSpPr>
        <p:spPr/>
        <p:txBody>
          <a:bodyPr/>
          <a:lstStyle/>
          <a:p>
            <a:r>
              <a:rPr lang="en-US" altLang="ko-KR" dirty="0"/>
              <a:t>2.3 </a:t>
            </a:r>
            <a:r>
              <a:rPr lang="ko-KR" altLang="en-US"/>
              <a:t>제품 구성</a:t>
            </a:r>
          </a:p>
        </p:txBody>
      </p:sp>
      <p:sp>
        <p:nvSpPr>
          <p:cNvPr id="45" name="Rectangle 3"/>
          <p:cNvSpPr txBox="1">
            <a:spLocks noChangeArrowheads="1"/>
          </p:cNvSpPr>
          <p:nvPr/>
        </p:nvSpPr>
        <p:spPr bwMode="auto">
          <a:xfrm>
            <a:off x="4625374" y="2439946"/>
            <a:ext cx="4824089" cy="2462192"/>
          </a:xfrm>
          <a:prstGeom prst="rect">
            <a:avLst/>
          </a:prstGeom>
          <a:noFill/>
          <a:ln w="9525">
            <a:noFill/>
            <a:miter lim="800000"/>
            <a:headEnd/>
            <a:tailEnd/>
          </a:ln>
        </p:spPr>
        <p:txBody>
          <a:bodyPr vert="horz" wrap="square" lIns="91419" tIns="45710" rIns="91419" bIns="45710" numCol="1" anchor="t" anchorCtr="0" compatLnSpc="1">
            <a:prstTxWarp prst="textNoShape">
              <a:avLst/>
            </a:prstTxWarp>
            <a:spAutoFit/>
          </a:bodyPr>
          <a:lstStyle/>
          <a:p>
            <a:pPr marL="688975" marR="0" lvl="1" indent="-346075" algn="l" defTabSz="914400" rtl="0" eaLnBrk="1" fontAlgn="base" latinLnBrk="0" hangingPunct="1">
              <a:spcBef>
                <a:spcPct val="0"/>
              </a:spcBef>
              <a:spcAft>
                <a:spcPct val="50000"/>
              </a:spcAft>
              <a:buClr>
                <a:srgbClr val="FF9933"/>
              </a:buClr>
              <a:buSzTx/>
              <a:buFont typeface="Arial" charset="0"/>
              <a:buChar char="–"/>
              <a:tabLst/>
              <a:defRPr/>
            </a:pPr>
            <a:r>
              <a:rPr kumimoji="0" lang="ko-KR" altLang="en-US" sz="1400" b="1" i="0" u="none" strike="noStrike" kern="0" cap="none" spc="0" normalizeH="0" baseline="0" noProof="0" dirty="0">
                <a:ln>
                  <a:noFill/>
                </a:ln>
                <a:solidFill>
                  <a:schemeClr val="tx1"/>
                </a:solidFill>
                <a:effectLst/>
                <a:uLnTx/>
                <a:uFillTx/>
                <a:latin typeface="+mn-lt"/>
              </a:rPr>
              <a:t>비용 및 여러 제품 관리 감소</a:t>
            </a:r>
            <a:r>
              <a:rPr kumimoji="0" lang="en-US" sz="1400" b="0" i="0" u="none" strike="noStrike" kern="0" cap="none" spc="0" normalizeH="0" baseline="0" noProof="0" dirty="0">
                <a:ln>
                  <a:noFill/>
                </a:ln>
                <a:solidFill>
                  <a:schemeClr val="tx1"/>
                </a:solidFill>
                <a:effectLst/>
                <a:uLnTx/>
                <a:uFillTx/>
                <a:latin typeface="+mn-lt"/>
              </a:rPr>
              <a:t> – </a:t>
            </a:r>
            <a:r>
              <a:rPr kumimoji="0" lang="ko-KR" altLang="en-US" sz="1400" b="0" i="0" u="none" strike="noStrike" kern="0" cap="none" spc="0" normalizeH="0" baseline="0" noProof="0" dirty="0">
                <a:ln>
                  <a:noFill/>
                </a:ln>
                <a:solidFill>
                  <a:schemeClr val="tx1"/>
                </a:solidFill>
                <a:effectLst/>
                <a:uLnTx/>
                <a:uFillTx/>
                <a:latin typeface="+mn-lt"/>
              </a:rPr>
              <a:t>가상 및 물리적 환경에 대한 완전한 데이터</a:t>
            </a:r>
            <a:r>
              <a:rPr kumimoji="0" lang="en-US" altLang="ko-KR" sz="1400" b="0" i="0" u="none" strike="noStrike" kern="0" cap="none" spc="0" normalizeH="0" baseline="0" noProof="0" dirty="0">
                <a:ln>
                  <a:noFill/>
                </a:ln>
                <a:solidFill>
                  <a:schemeClr val="tx1"/>
                </a:solidFill>
                <a:effectLst/>
                <a:uLnTx/>
                <a:uFillTx/>
                <a:latin typeface="+mn-lt"/>
              </a:rPr>
              <a:t>, </a:t>
            </a:r>
            <a:r>
              <a:rPr kumimoji="0" lang="ko-KR" altLang="en-US" sz="1400" b="0" i="0" u="none" strike="noStrike" kern="0" cap="none" spc="0" normalizeH="0" baseline="0" noProof="0" dirty="0">
                <a:ln>
                  <a:noFill/>
                </a:ln>
                <a:solidFill>
                  <a:schemeClr val="tx1"/>
                </a:solidFill>
                <a:effectLst/>
                <a:uLnTx/>
                <a:uFillTx/>
                <a:latin typeface="+mn-lt"/>
              </a:rPr>
              <a:t>어플리케이션 및 시스템 보호</a:t>
            </a:r>
            <a:r>
              <a:rPr kumimoji="0" lang="en-US" sz="1400" b="0" i="0" u="none" strike="noStrike" kern="0" cap="none" spc="0" normalizeH="0" baseline="0" noProof="0" dirty="0">
                <a:ln>
                  <a:noFill/>
                </a:ln>
                <a:solidFill>
                  <a:schemeClr val="tx1"/>
                </a:solidFill>
                <a:effectLst/>
                <a:uLnTx/>
                <a:uFillTx/>
                <a:latin typeface="+mn-lt"/>
              </a:rPr>
              <a:t>. </a:t>
            </a:r>
          </a:p>
          <a:p>
            <a:pPr marL="688975" marR="0" lvl="1" indent="-346075" algn="l" defTabSz="914400" rtl="0" eaLnBrk="1" fontAlgn="base" latinLnBrk="0" hangingPunct="1">
              <a:spcBef>
                <a:spcPct val="0"/>
              </a:spcBef>
              <a:spcAft>
                <a:spcPct val="50000"/>
              </a:spcAft>
              <a:buClr>
                <a:srgbClr val="FF9933"/>
              </a:buClr>
              <a:buSzTx/>
              <a:buFont typeface="Arial" charset="0"/>
              <a:buChar char="–"/>
              <a:tabLst/>
              <a:defRPr/>
            </a:pPr>
            <a:r>
              <a:rPr kumimoji="0" lang="ko-KR" altLang="en-US" sz="1400" b="1" i="0" u="none" strike="noStrike" kern="0" cap="none" spc="0" normalizeH="0" baseline="0" noProof="0" dirty="0" err="1">
                <a:ln>
                  <a:noFill/>
                </a:ln>
                <a:solidFill>
                  <a:schemeClr val="tx1"/>
                </a:solidFill>
                <a:effectLst/>
                <a:uLnTx/>
                <a:uFillTx/>
                <a:latin typeface="+mn-lt"/>
              </a:rPr>
              <a:t>라이센싱</a:t>
            </a:r>
            <a:r>
              <a:rPr kumimoji="0" lang="ko-KR" altLang="en-US" sz="1400" b="1" i="0" u="none" strike="noStrike" kern="0" cap="none" spc="0" normalizeH="0" baseline="0" noProof="0" dirty="0">
                <a:ln>
                  <a:noFill/>
                </a:ln>
                <a:solidFill>
                  <a:schemeClr val="tx1"/>
                </a:solidFill>
                <a:effectLst/>
                <a:uLnTx/>
                <a:uFillTx/>
                <a:latin typeface="+mn-lt"/>
              </a:rPr>
              <a:t> 비용 감소</a:t>
            </a:r>
            <a:r>
              <a:rPr kumimoji="0" lang="en-US" sz="1400" b="0" i="0" u="none" strike="noStrike" kern="0" cap="none" spc="0" normalizeH="0" baseline="0" noProof="0" dirty="0">
                <a:ln>
                  <a:noFill/>
                </a:ln>
                <a:solidFill>
                  <a:schemeClr val="tx1"/>
                </a:solidFill>
                <a:effectLst/>
                <a:uLnTx/>
                <a:uFillTx/>
                <a:latin typeface="+mn-lt"/>
              </a:rPr>
              <a:t> – </a:t>
            </a:r>
            <a:r>
              <a:rPr kumimoji="0" lang="ko-KR" altLang="en-US" sz="1400" b="1" i="1" u="none" strike="noStrike" kern="0" cap="none" spc="0" normalizeH="0" baseline="0" noProof="0" dirty="0">
                <a:ln>
                  <a:noFill/>
                </a:ln>
                <a:solidFill>
                  <a:srgbClr val="FF9900"/>
                </a:solidFill>
                <a:effectLst/>
                <a:uLnTx/>
                <a:uFillTx/>
                <a:latin typeface="+mn-lt"/>
              </a:rPr>
              <a:t>무제한</a:t>
            </a:r>
            <a:r>
              <a:rPr kumimoji="0" lang="ko-KR" altLang="en-US" sz="1400" b="0" i="0" u="none" strike="noStrike" kern="0" cap="none" spc="0" normalizeH="0" baseline="0" noProof="0" dirty="0">
                <a:ln>
                  <a:noFill/>
                </a:ln>
                <a:solidFill>
                  <a:schemeClr val="tx1"/>
                </a:solidFill>
                <a:effectLst/>
                <a:uLnTx/>
                <a:uFillTx/>
                <a:latin typeface="+mn-lt"/>
              </a:rPr>
              <a:t> </a:t>
            </a:r>
            <a:r>
              <a:rPr kumimoji="0" lang="ko-KR" altLang="en-US" sz="1400" b="0" i="0" u="none" strike="noStrike" kern="0" cap="none" spc="0" normalizeH="0" baseline="0" noProof="0" dirty="0" err="1">
                <a:ln>
                  <a:noFill/>
                </a:ln>
                <a:solidFill>
                  <a:schemeClr val="tx1"/>
                </a:solidFill>
                <a:effectLst/>
                <a:uLnTx/>
                <a:uFillTx/>
                <a:latin typeface="+mn-lt"/>
              </a:rPr>
              <a:t>라이센싱의</a:t>
            </a:r>
            <a:r>
              <a:rPr kumimoji="0" lang="ko-KR" altLang="en-US" sz="1400" b="0" i="0" u="none" strike="noStrike" kern="0" cap="none" spc="0" normalizeH="0" baseline="0" noProof="0" dirty="0">
                <a:ln>
                  <a:noFill/>
                </a:ln>
                <a:solidFill>
                  <a:schemeClr val="tx1"/>
                </a:solidFill>
                <a:effectLst/>
                <a:uLnTx/>
                <a:uFillTx/>
                <a:latin typeface="+mn-lt"/>
              </a:rPr>
              <a:t> </a:t>
            </a:r>
            <a:r>
              <a:rPr kumimoji="0" lang="ko-KR" altLang="en-US" sz="1400" b="0" i="0" u="none" strike="noStrike" kern="0" cap="none" spc="0" normalizeH="0" baseline="0" noProof="0" dirty="0" err="1">
                <a:ln>
                  <a:noFill/>
                </a:ln>
                <a:solidFill>
                  <a:schemeClr val="tx1"/>
                </a:solidFill>
                <a:effectLst/>
                <a:uLnTx/>
                <a:uFillTx/>
                <a:latin typeface="+mn-lt"/>
              </a:rPr>
              <a:t>어플라이언스를</a:t>
            </a:r>
            <a:r>
              <a:rPr kumimoji="0" lang="ko-KR" altLang="en-US" sz="1400" b="0" i="0" u="none" strike="noStrike" kern="0" cap="none" spc="0" normalizeH="0" baseline="0" noProof="0" dirty="0">
                <a:ln>
                  <a:noFill/>
                </a:ln>
                <a:solidFill>
                  <a:schemeClr val="tx1"/>
                </a:solidFill>
                <a:effectLst/>
                <a:uLnTx/>
                <a:uFillTx/>
                <a:latin typeface="+mn-lt"/>
              </a:rPr>
              <a:t> 포함한 </a:t>
            </a:r>
            <a:r>
              <a:rPr kumimoji="0" lang="ko-KR" altLang="en-US" sz="1400" b="0" i="0" u="none" strike="noStrike" kern="0" cap="none" spc="0" normalizeH="0" noProof="0" dirty="0">
                <a:ln>
                  <a:noFill/>
                </a:ln>
                <a:solidFill>
                  <a:schemeClr val="tx1"/>
                </a:solidFill>
                <a:effectLst/>
                <a:uLnTx/>
                <a:uFillTx/>
                <a:latin typeface="+mn-lt"/>
              </a:rPr>
              <a:t>유연한 </a:t>
            </a:r>
            <a:r>
              <a:rPr kumimoji="0" lang="ko-KR" altLang="en-US" sz="1400" b="0" i="0" u="none" strike="noStrike" kern="0" cap="none" spc="0" normalizeH="0" noProof="0" dirty="0" err="1">
                <a:ln>
                  <a:noFill/>
                </a:ln>
                <a:solidFill>
                  <a:schemeClr val="tx1"/>
                </a:solidFill>
                <a:effectLst/>
                <a:uLnTx/>
                <a:uFillTx/>
                <a:latin typeface="+mn-lt"/>
              </a:rPr>
              <a:t>라이센싱</a:t>
            </a:r>
            <a:r>
              <a:rPr kumimoji="0" lang="ko-KR" altLang="en-US" sz="1400" b="0" i="0" u="none" strike="noStrike" kern="0" cap="none" spc="0" normalizeH="0" noProof="0" dirty="0">
                <a:ln>
                  <a:noFill/>
                </a:ln>
                <a:solidFill>
                  <a:schemeClr val="tx1"/>
                </a:solidFill>
                <a:effectLst/>
                <a:uLnTx/>
                <a:uFillTx/>
                <a:latin typeface="+mn-lt"/>
              </a:rPr>
              <a:t> 옵션</a:t>
            </a:r>
            <a:r>
              <a:rPr kumimoji="0" lang="en-US" altLang="ko-KR" sz="1400" b="0" i="0" u="none" strike="noStrike" kern="0" cap="none" spc="0" normalizeH="0" noProof="0" dirty="0">
                <a:ln>
                  <a:noFill/>
                </a:ln>
                <a:solidFill>
                  <a:schemeClr val="tx1"/>
                </a:solidFill>
                <a:effectLst/>
                <a:uLnTx/>
                <a:uFillTx/>
                <a:latin typeface="+mn-lt"/>
              </a:rPr>
              <a:t>,</a:t>
            </a:r>
            <a:r>
              <a:rPr kumimoji="0" lang="en-US" sz="1400" b="0" i="0" u="none" strike="noStrike" kern="0" cap="none" spc="0" normalizeH="0" noProof="0" dirty="0">
                <a:ln>
                  <a:noFill/>
                </a:ln>
                <a:solidFill>
                  <a:schemeClr val="tx1"/>
                </a:solidFill>
                <a:effectLst/>
                <a:uLnTx/>
                <a:uFillTx/>
                <a:latin typeface="+mn-lt"/>
              </a:rPr>
              <a:t> </a:t>
            </a:r>
            <a:r>
              <a:rPr kumimoji="0" lang="ko-KR" altLang="en-US" sz="1400" b="0" i="0" u="none" strike="noStrike" kern="0" cap="none" spc="0" normalizeH="0" noProof="0" dirty="0">
                <a:ln>
                  <a:noFill/>
                </a:ln>
                <a:solidFill>
                  <a:schemeClr val="tx1"/>
                </a:solidFill>
                <a:effectLst/>
                <a:uLnTx/>
                <a:uFillTx/>
                <a:latin typeface="+mn-lt"/>
              </a:rPr>
              <a:t>올바른 가상 보호 기능에 대한 단순하고 빠른 </a:t>
            </a:r>
            <a:r>
              <a:rPr kumimoji="0" lang="ko-KR" altLang="en-US" sz="1400" b="0" i="0" u="none" strike="noStrike" kern="0" cap="none" spc="0" normalizeH="0" noProof="0" dirty="0" err="1">
                <a:ln>
                  <a:noFill/>
                </a:ln>
                <a:solidFill>
                  <a:schemeClr val="tx1"/>
                </a:solidFill>
                <a:effectLst/>
                <a:uLnTx/>
                <a:uFillTx/>
                <a:latin typeface="+mn-lt"/>
              </a:rPr>
              <a:t>라이센싱이</a:t>
            </a:r>
            <a:r>
              <a:rPr kumimoji="0" lang="ko-KR" altLang="en-US" sz="1400" b="0" i="0" u="none" strike="noStrike" kern="0" cap="none" spc="0" normalizeH="0" noProof="0" dirty="0">
                <a:ln>
                  <a:noFill/>
                </a:ln>
                <a:solidFill>
                  <a:schemeClr val="tx1"/>
                </a:solidFill>
                <a:effectLst/>
                <a:uLnTx/>
                <a:uFillTx/>
                <a:latin typeface="+mn-lt"/>
              </a:rPr>
              <a:t> 가능</a:t>
            </a:r>
            <a:r>
              <a:rPr kumimoji="0" lang="en-US" sz="1400" b="1" i="1" u="none" strike="noStrike" kern="0" cap="none" spc="0" normalizeH="0" baseline="0" noProof="0" dirty="0">
                <a:ln>
                  <a:noFill/>
                </a:ln>
                <a:effectLst/>
                <a:uLnTx/>
                <a:uFillTx/>
                <a:latin typeface="+mn-lt"/>
              </a:rPr>
              <a:t>.</a:t>
            </a:r>
          </a:p>
          <a:p>
            <a:pPr marL="688975" marR="0" lvl="1" indent="-346075" algn="l" defTabSz="914400" rtl="0" eaLnBrk="1" fontAlgn="base" latinLnBrk="0" hangingPunct="1">
              <a:spcBef>
                <a:spcPct val="0"/>
              </a:spcBef>
              <a:spcAft>
                <a:spcPct val="50000"/>
              </a:spcAft>
              <a:buClr>
                <a:srgbClr val="FF9933"/>
              </a:buClr>
              <a:buSzTx/>
              <a:buFont typeface="Arial" charset="0"/>
              <a:buChar char="–"/>
              <a:tabLst/>
              <a:defRPr/>
            </a:pPr>
            <a:r>
              <a:rPr kumimoji="0" lang="ko-KR" altLang="en-US" sz="1400" b="1" i="0" u="none" strike="noStrike" kern="0" cap="none" spc="0" normalizeH="0" baseline="0" noProof="0" dirty="0">
                <a:ln>
                  <a:noFill/>
                </a:ln>
                <a:solidFill>
                  <a:schemeClr val="tx1"/>
                </a:solidFill>
                <a:effectLst/>
                <a:uLnTx/>
                <a:uFillTx/>
                <a:latin typeface="+mn-lt"/>
              </a:rPr>
              <a:t>스토리지 리소스 감소</a:t>
            </a:r>
            <a:r>
              <a:rPr kumimoji="0" lang="en-US" sz="1400" b="0" i="0" u="none" strike="noStrike" kern="0" cap="none" spc="0" normalizeH="0" baseline="0" noProof="0" dirty="0">
                <a:ln>
                  <a:noFill/>
                </a:ln>
                <a:solidFill>
                  <a:schemeClr val="tx1"/>
                </a:solidFill>
                <a:effectLst/>
                <a:uLnTx/>
                <a:uFillTx/>
                <a:latin typeface="+mn-lt"/>
              </a:rPr>
              <a:t> – </a:t>
            </a:r>
            <a:r>
              <a:rPr kumimoji="0" lang="ko-KR" altLang="en-US" sz="1400" b="0" i="0" u="none" strike="noStrike" kern="0" cap="none" spc="0" normalizeH="0" baseline="0" noProof="0" dirty="0">
                <a:ln>
                  <a:noFill/>
                </a:ln>
                <a:solidFill>
                  <a:schemeClr val="tx1"/>
                </a:solidFill>
                <a:effectLst/>
                <a:uLnTx/>
                <a:uFillTx/>
                <a:latin typeface="+mn-lt"/>
              </a:rPr>
              <a:t>고급 중복제거 </a:t>
            </a:r>
            <a:r>
              <a:rPr kumimoji="0" lang="ko-KR" altLang="en-US" sz="1400" b="0" i="0" u="none" strike="noStrike" kern="0" cap="none" spc="0" normalizeH="0" baseline="0" noProof="0" dirty="0" err="1">
                <a:ln>
                  <a:noFill/>
                </a:ln>
                <a:solidFill>
                  <a:schemeClr val="tx1"/>
                </a:solidFill>
                <a:effectLst/>
                <a:uLnTx/>
                <a:uFillTx/>
                <a:latin typeface="+mn-lt"/>
              </a:rPr>
              <a:t>및</a:t>
            </a:r>
            <a:r>
              <a:rPr kumimoji="0" lang="ko-KR" altLang="en-US" sz="1400" b="1" i="1" u="sng" strike="noStrike" kern="0" cap="none" spc="0" normalizeH="0" baseline="0" noProof="0" dirty="0" err="1">
                <a:ln>
                  <a:noFill/>
                </a:ln>
                <a:solidFill>
                  <a:srgbClr val="FF9900"/>
                </a:solidFill>
                <a:effectLst/>
                <a:uLnTx/>
                <a:uFillTx/>
                <a:latin typeface="+mn-lt"/>
              </a:rPr>
              <a:t>단일</a:t>
            </a:r>
            <a:r>
              <a:rPr kumimoji="0" lang="en-US" sz="1400" b="0" i="0" u="none" strike="noStrike" kern="0" cap="none" spc="0" normalizeH="0" baseline="0" noProof="0" dirty="0">
                <a:ln>
                  <a:noFill/>
                </a:ln>
                <a:solidFill>
                  <a:schemeClr val="tx1"/>
                </a:solidFill>
                <a:effectLst/>
                <a:uLnTx/>
                <a:uFillTx/>
                <a:latin typeface="+mn-lt"/>
              </a:rPr>
              <a:t> </a:t>
            </a:r>
            <a:r>
              <a:rPr kumimoji="0" lang="ko-KR" altLang="en-US" sz="1400" b="0" i="0" u="none" strike="noStrike" kern="0" cap="none" spc="0" normalizeH="0" baseline="0" noProof="0" dirty="0">
                <a:ln>
                  <a:noFill/>
                </a:ln>
                <a:solidFill>
                  <a:schemeClr val="tx1"/>
                </a:solidFill>
                <a:effectLst/>
                <a:uLnTx/>
                <a:uFillTx/>
                <a:latin typeface="+mn-lt"/>
              </a:rPr>
              <a:t>온라인 이미지 레벨 백업으로부터 세분화된 개별 파일 및 어플리케이션 복구</a:t>
            </a:r>
            <a:endParaRPr kumimoji="0" lang="en-US" sz="1400" b="0" i="0" u="none" strike="noStrike" kern="0" cap="none" spc="0" normalizeH="0" baseline="0" noProof="0" dirty="0">
              <a:ln>
                <a:noFill/>
              </a:ln>
              <a:solidFill>
                <a:schemeClr val="tx1"/>
              </a:solidFill>
              <a:effectLst/>
              <a:uLnTx/>
              <a:uFillTx/>
              <a:latin typeface="+mn-lt"/>
            </a:endParaRPr>
          </a:p>
        </p:txBody>
      </p:sp>
      <p:grpSp>
        <p:nvGrpSpPr>
          <p:cNvPr id="46" name="Group 31"/>
          <p:cNvGrpSpPr>
            <a:grpSpLocks noChangeAspect="1"/>
          </p:cNvGrpSpPr>
          <p:nvPr/>
        </p:nvGrpSpPr>
        <p:grpSpPr>
          <a:xfrm>
            <a:off x="4913406" y="2525812"/>
            <a:ext cx="365760" cy="365760"/>
            <a:chOff x="228600" y="1981200"/>
            <a:chExt cx="548640" cy="548640"/>
          </a:xfrm>
        </p:grpSpPr>
        <p:sp>
          <p:nvSpPr>
            <p:cNvPr id="47" name="Rounded Rectangle 32"/>
            <p:cNvSpPr>
              <a:spLocks noChangeAspect="1"/>
            </p:cNvSpPr>
            <p:nvPr/>
          </p:nvSpPr>
          <p:spPr bwMode="auto">
            <a:xfrm>
              <a:off x="228600" y="1981200"/>
              <a:ext cx="548640" cy="548640"/>
            </a:xfrm>
            <a:prstGeom prst="roundRect">
              <a:avLst/>
            </a:prstGeom>
            <a:solidFill>
              <a:schemeClr val="bg1"/>
            </a:solidFill>
            <a:ln w="19050" cap="flat" cmpd="sng" algn="ctr">
              <a:solidFill>
                <a:srgbClr val="FFC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solidFill>
                  <a:schemeClr val="bg1"/>
                </a:solidFill>
                <a:effectLst/>
                <a:latin typeface="+mn-lt"/>
              </a:endParaRPr>
            </a:p>
          </p:txBody>
        </p:sp>
        <p:pic>
          <p:nvPicPr>
            <p:cNvPr id="48" name="Picture 10"/>
            <p:cNvPicPr preferRelativeResize="0">
              <a:picLocks noChangeAspect="1" noChangeArrowheads="1"/>
            </p:cNvPicPr>
            <p:nvPr/>
          </p:nvPicPr>
          <p:blipFill>
            <a:blip r:embed="rId3" cstate="print"/>
            <a:srcRect/>
            <a:stretch>
              <a:fillRect/>
            </a:stretch>
          </p:blipFill>
          <p:spPr bwMode="auto">
            <a:xfrm>
              <a:off x="315684" y="2061882"/>
              <a:ext cx="374471" cy="365760"/>
            </a:xfrm>
            <a:prstGeom prst="rect">
              <a:avLst/>
            </a:prstGeom>
            <a:noFill/>
            <a:ln w="9525">
              <a:noFill/>
              <a:miter lim="800000"/>
              <a:headEnd/>
              <a:tailEnd/>
            </a:ln>
          </p:spPr>
        </p:pic>
      </p:grpSp>
      <p:grpSp>
        <p:nvGrpSpPr>
          <p:cNvPr id="49" name="Group 34"/>
          <p:cNvGrpSpPr>
            <a:grpSpLocks noChangeAspect="1"/>
          </p:cNvGrpSpPr>
          <p:nvPr/>
        </p:nvGrpSpPr>
        <p:grpSpPr>
          <a:xfrm>
            <a:off x="4913406" y="3244105"/>
            <a:ext cx="365760" cy="365760"/>
            <a:chOff x="228600" y="1981200"/>
            <a:chExt cx="548640" cy="548640"/>
          </a:xfrm>
        </p:grpSpPr>
        <p:sp>
          <p:nvSpPr>
            <p:cNvPr id="50" name="Rounded Rectangle 35"/>
            <p:cNvSpPr>
              <a:spLocks noChangeAspect="1"/>
            </p:cNvSpPr>
            <p:nvPr/>
          </p:nvSpPr>
          <p:spPr bwMode="auto">
            <a:xfrm>
              <a:off x="228600" y="1981200"/>
              <a:ext cx="548640" cy="548640"/>
            </a:xfrm>
            <a:prstGeom prst="roundRect">
              <a:avLst/>
            </a:prstGeom>
            <a:solidFill>
              <a:schemeClr val="bg1"/>
            </a:solidFill>
            <a:ln w="19050" cap="flat" cmpd="sng" algn="ctr">
              <a:solidFill>
                <a:srgbClr val="FFC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solidFill>
                  <a:schemeClr val="bg1"/>
                </a:solidFill>
                <a:effectLst/>
                <a:latin typeface="+mn-lt"/>
              </a:endParaRPr>
            </a:p>
          </p:txBody>
        </p:sp>
        <p:pic>
          <p:nvPicPr>
            <p:cNvPr id="52" name="Picture 10"/>
            <p:cNvPicPr preferRelativeResize="0">
              <a:picLocks noChangeAspect="1" noChangeArrowheads="1"/>
            </p:cNvPicPr>
            <p:nvPr/>
          </p:nvPicPr>
          <p:blipFill>
            <a:blip r:embed="rId3" cstate="print"/>
            <a:srcRect/>
            <a:stretch>
              <a:fillRect/>
            </a:stretch>
          </p:blipFill>
          <p:spPr bwMode="auto">
            <a:xfrm>
              <a:off x="315684" y="2061882"/>
              <a:ext cx="374471" cy="365760"/>
            </a:xfrm>
            <a:prstGeom prst="rect">
              <a:avLst/>
            </a:prstGeom>
            <a:noFill/>
            <a:ln w="9525">
              <a:noFill/>
              <a:miter lim="800000"/>
              <a:headEnd/>
              <a:tailEnd/>
            </a:ln>
          </p:spPr>
        </p:pic>
      </p:grpSp>
      <p:grpSp>
        <p:nvGrpSpPr>
          <p:cNvPr id="54" name="Group 37"/>
          <p:cNvGrpSpPr>
            <a:grpSpLocks noChangeAspect="1"/>
          </p:cNvGrpSpPr>
          <p:nvPr/>
        </p:nvGrpSpPr>
        <p:grpSpPr>
          <a:xfrm>
            <a:off x="4913406" y="4251368"/>
            <a:ext cx="365760" cy="365760"/>
            <a:chOff x="228600" y="1981200"/>
            <a:chExt cx="548640" cy="548640"/>
          </a:xfrm>
        </p:grpSpPr>
        <p:sp>
          <p:nvSpPr>
            <p:cNvPr id="89" name="Rounded Rectangle 38"/>
            <p:cNvSpPr>
              <a:spLocks noChangeAspect="1"/>
            </p:cNvSpPr>
            <p:nvPr/>
          </p:nvSpPr>
          <p:spPr bwMode="auto">
            <a:xfrm>
              <a:off x="228600" y="1981200"/>
              <a:ext cx="548640" cy="548640"/>
            </a:xfrm>
            <a:prstGeom prst="roundRect">
              <a:avLst/>
            </a:prstGeom>
            <a:solidFill>
              <a:schemeClr val="bg1"/>
            </a:solidFill>
            <a:ln w="19050" cap="flat" cmpd="sng" algn="ctr">
              <a:solidFill>
                <a:srgbClr val="FFC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solidFill>
                  <a:schemeClr val="bg1"/>
                </a:solidFill>
                <a:effectLst/>
                <a:latin typeface="+mn-lt"/>
              </a:endParaRPr>
            </a:p>
          </p:txBody>
        </p:sp>
        <p:pic>
          <p:nvPicPr>
            <p:cNvPr id="90" name="Picture 10"/>
            <p:cNvPicPr preferRelativeResize="0">
              <a:picLocks noChangeAspect="1" noChangeArrowheads="1"/>
            </p:cNvPicPr>
            <p:nvPr/>
          </p:nvPicPr>
          <p:blipFill>
            <a:blip r:embed="rId3" cstate="print"/>
            <a:srcRect/>
            <a:stretch>
              <a:fillRect/>
            </a:stretch>
          </p:blipFill>
          <p:spPr bwMode="auto">
            <a:xfrm>
              <a:off x="315684" y="2061882"/>
              <a:ext cx="374471" cy="365760"/>
            </a:xfrm>
            <a:prstGeom prst="rect">
              <a:avLst/>
            </a:prstGeom>
            <a:noFill/>
            <a:ln w="9525">
              <a:noFill/>
              <a:miter lim="800000"/>
              <a:headEnd/>
              <a:tailEnd/>
            </a:ln>
          </p:spPr>
        </p:pic>
      </p:grpSp>
      <p:sp>
        <p:nvSpPr>
          <p:cNvPr id="91" name="Rectangle 44"/>
          <p:cNvSpPr>
            <a:spLocks noChangeArrowheads="1"/>
          </p:cNvSpPr>
          <p:nvPr/>
        </p:nvSpPr>
        <p:spPr bwMode="auto">
          <a:xfrm>
            <a:off x="1018859" y="2096735"/>
            <a:ext cx="3083555" cy="4068569"/>
          </a:xfrm>
          <a:prstGeom prst="roundRect">
            <a:avLst>
              <a:gd name="adj" fmla="val 2305"/>
            </a:avLst>
          </a:prstGeom>
          <a:gradFill flip="none" rotWithShape="1">
            <a:gsLst>
              <a:gs pos="20000">
                <a:schemeClr val="bg1">
                  <a:lumMod val="85000"/>
                </a:schemeClr>
              </a:gs>
              <a:gs pos="80000">
                <a:schemeClr val="bg1">
                  <a:lumMod val="65000"/>
                </a:schemeClr>
              </a:gs>
            </a:gsLst>
            <a:lin ang="2700000" scaled="1"/>
            <a:tileRect/>
          </a:gradFill>
          <a:ln w="15875">
            <a:noFill/>
            <a:miter lim="800000"/>
            <a:headEnd/>
            <a:tailEnd/>
          </a:ln>
          <a:effectLst>
            <a:outerShdw blurRad="50800" dist="38100" dir="5400000" algn="t" rotWithShape="0">
              <a:prstClr val="black">
                <a:alpha val="40000"/>
              </a:prstClr>
            </a:outerShdw>
          </a:effectLst>
        </p:spPr>
        <p:txBody>
          <a:bodyPr wrap="none" anchor="ctr"/>
          <a:lstStyle/>
          <a:p>
            <a:endParaRPr lang="en-US" dirty="0"/>
          </a:p>
        </p:txBody>
      </p:sp>
      <p:sp>
        <p:nvSpPr>
          <p:cNvPr id="92" name="Rounded Rectangle 41"/>
          <p:cNvSpPr/>
          <p:nvPr/>
        </p:nvSpPr>
        <p:spPr bwMode="auto">
          <a:xfrm>
            <a:off x="1007520" y="3413065"/>
            <a:ext cx="3113797" cy="601257"/>
          </a:xfrm>
          <a:prstGeom prst="roundRect">
            <a:avLst>
              <a:gd name="adj" fmla="val 3679"/>
            </a:avLst>
          </a:prstGeom>
          <a:solidFill>
            <a:schemeClr val="tx2">
              <a:lumMod val="85000"/>
              <a:lumOff val="15000"/>
            </a:schemeClr>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algn="ctr">
              <a:lnSpc>
                <a:spcPct val="90000"/>
              </a:lnSpc>
            </a:pPr>
            <a:r>
              <a:rPr lang="en-US" sz="2000" b="1" dirty="0">
                <a:solidFill>
                  <a:schemeClr val="bg1"/>
                </a:solidFill>
                <a:latin typeface="+mn-lt"/>
              </a:rPr>
              <a:t>Backup </a:t>
            </a:r>
            <a:r>
              <a:rPr lang="en-US" sz="2000" b="1" dirty="0" err="1">
                <a:solidFill>
                  <a:schemeClr val="bg1"/>
                </a:solidFill>
                <a:latin typeface="+mn-lt"/>
              </a:rPr>
              <a:t>Exec</a:t>
            </a:r>
            <a:r>
              <a:rPr lang="en-US" b="1" baseline="40000" dirty="0" err="1">
                <a:solidFill>
                  <a:schemeClr val="bg1"/>
                </a:solidFill>
                <a:latin typeface="+mn-lt"/>
              </a:rPr>
              <a:t>TM</a:t>
            </a:r>
            <a:endParaRPr lang="en-US" sz="2000" b="1" baseline="40000" dirty="0">
              <a:solidFill>
                <a:schemeClr val="bg1"/>
              </a:solidFill>
              <a:latin typeface="+mn-lt"/>
            </a:endParaRPr>
          </a:p>
        </p:txBody>
      </p:sp>
      <p:sp>
        <p:nvSpPr>
          <p:cNvPr id="93" name="Text Box 28"/>
          <p:cNvSpPr txBox="1">
            <a:spLocks noChangeArrowheads="1"/>
          </p:cNvSpPr>
          <p:nvPr/>
        </p:nvSpPr>
        <p:spPr bwMode="auto">
          <a:xfrm>
            <a:off x="1124084" y="4002006"/>
            <a:ext cx="2802933" cy="707886"/>
          </a:xfrm>
          <a:prstGeom prst="rect">
            <a:avLst/>
          </a:prstGeom>
          <a:noFill/>
          <a:ln w="12700" algn="ctr">
            <a:noFill/>
            <a:miter lim="800000"/>
            <a:headEnd/>
            <a:tailEnd/>
          </a:ln>
        </p:spPr>
        <p:txBody>
          <a:bodyPr wrap="square">
            <a:spAutoFit/>
          </a:bodyPr>
          <a:lstStyle/>
          <a:p>
            <a:pPr lvl="0" algn="ctr" eaLnBrk="0" hangingPunct="0">
              <a:spcAft>
                <a:spcPts val="600"/>
              </a:spcAft>
              <a:defRPr/>
            </a:pPr>
            <a:r>
              <a:rPr lang="en-US" sz="2000" b="1" dirty="0">
                <a:solidFill>
                  <a:schemeClr val="bg1"/>
                </a:solidFill>
                <a:effectLst>
                  <a:outerShdw blurRad="101600" dist="25400" dir="5400000">
                    <a:srgbClr val="000000">
                      <a:alpha val="40000"/>
                    </a:srgbClr>
                  </a:outerShdw>
                </a:effectLst>
                <a:latin typeface="Calibri"/>
              </a:rPr>
              <a:t>Backup Exec </a:t>
            </a:r>
            <a:br>
              <a:rPr lang="en-US" sz="2000" b="1" dirty="0">
                <a:solidFill>
                  <a:schemeClr val="bg1"/>
                </a:solidFill>
                <a:effectLst>
                  <a:outerShdw blurRad="101600" dist="25400" dir="5400000">
                    <a:srgbClr val="000000">
                      <a:alpha val="40000"/>
                    </a:srgbClr>
                  </a:outerShdw>
                </a:effectLst>
                <a:latin typeface="Calibri"/>
              </a:rPr>
            </a:br>
            <a:r>
              <a:rPr lang="en-US" sz="2000" b="1" dirty="0">
                <a:solidFill>
                  <a:schemeClr val="bg1"/>
                </a:solidFill>
                <a:effectLst>
                  <a:outerShdw blurRad="101600" dist="25400" dir="5400000">
                    <a:srgbClr val="000000">
                      <a:alpha val="40000"/>
                    </a:srgbClr>
                  </a:outerShdw>
                </a:effectLst>
                <a:latin typeface="Calibri"/>
              </a:rPr>
              <a:t>v15 Editions</a:t>
            </a:r>
          </a:p>
        </p:txBody>
      </p:sp>
      <p:sp>
        <p:nvSpPr>
          <p:cNvPr id="94" name="Rectangle 65"/>
          <p:cNvSpPr/>
          <p:nvPr/>
        </p:nvSpPr>
        <p:spPr bwMode="auto">
          <a:xfrm>
            <a:off x="1011280" y="2395546"/>
            <a:ext cx="3083072" cy="1016000"/>
          </a:xfrm>
          <a:prstGeom prst="rect">
            <a:avLst/>
          </a:prstGeom>
          <a:gradFill flip="none" rotWithShape="1">
            <a:gsLst>
              <a:gs pos="0">
                <a:schemeClr val="bg1">
                  <a:alpha val="50000"/>
                </a:schemeClr>
              </a:gs>
              <a:gs pos="100000">
                <a:schemeClr val="bg1">
                  <a:alpha val="0"/>
                </a:schemeClr>
              </a:gs>
            </a:gsLst>
            <a:lin ang="16200000" scaled="0"/>
            <a:tileRect/>
          </a:gra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prstMaterial="matte"/>
        </p:spPr>
        <p:txBody>
          <a:bodyPr vert="horz" wrap="square" lIns="91440" tIns="45720" rIns="91440" bIns="45720" numCol="1" rtlCol="0" anchor="ctr" anchorCtr="0" compatLnSpc="1">
            <a:prstTxWarp prst="textNoShape">
              <a:avLst/>
            </a:prstTxWarp>
          </a:bodyPr>
          <a:lstStyle/>
          <a:p>
            <a:pPr algn="ctr">
              <a:lnSpc>
                <a:spcPct val="90000"/>
              </a:lnSpc>
              <a:spcBef>
                <a:spcPts val="0"/>
              </a:spcBef>
              <a:spcAft>
                <a:spcPts val="800"/>
              </a:spcAft>
            </a:pPr>
            <a:endParaRPr lang="en-US" sz="1600" b="1" dirty="0">
              <a:solidFill>
                <a:srgbClr val="FFFFFF"/>
              </a:solidFill>
              <a:latin typeface="Calibri" pitchFamily="34" charset="0"/>
            </a:endParaRPr>
          </a:p>
        </p:txBody>
      </p:sp>
      <p:sp>
        <p:nvSpPr>
          <p:cNvPr id="96" name="Rounded Rectangle 68"/>
          <p:cNvSpPr/>
          <p:nvPr/>
        </p:nvSpPr>
        <p:spPr bwMode="auto">
          <a:xfrm>
            <a:off x="822846" y="5567090"/>
            <a:ext cx="3405407" cy="516467"/>
          </a:xfrm>
          <a:prstGeom prst="roundRect">
            <a:avLst>
              <a:gd name="adj" fmla="val 50000"/>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91440" rIns="91440" bIns="91440" numCol="1" rtlCol="0" anchor="ctr" anchorCtr="0" compatLnSpc="1">
            <a:prstTxWarp prst="textNoShape">
              <a:avLst/>
            </a:prstTxWarp>
          </a:bodyPr>
          <a:lstStyle/>
          <a:p>
            <a:pPr lvl="0" algn="ctr">
              <a:lnSpc>
                <a:spcPct val="90000"/>
              </a:lnSpc>
            </a:pPr>
            <a:r>
              <a:rPr lang="ko-KR" altLang="en-US" sz="1400" i="1" dirty="0">
                <a:solidFill>
                  <a:schemeClr val="bg1"/>
                </a:solidFill>
                <a:latin typeface="Calibri"/>
              </a:rPr>
              <a:t>가상 및 물리적 환경에 대한 유연하고 포괄적인 보호</a:t>
            </a:r>
            <a:endParaRPr lang="en-US" sz="1400" i="1" dirty="0">
              <a:solidFill>
                <a:schemeClr val="bg1"/>
              </a:solidFill>
              <a:latin typeface="Calibri"/>
            </a:endParaRPr>
          </a:p>
        </p:txBody>
      </p:sp>
      <p:sp>
        <p:nvSpPr>
          <p:cNvPr id="100" name="Rectangle 3"/>
          <p:cNvSpPr/>
          <p:nvPr/>
        </p:nvSpPr>
        <p:spPr>
          <a:xfrm>
            <a:off x="1367829" y="4684321"/>
            <a:ext cx="2152896" cy="830997"/>
          </a:xfrm>
          <a:prstGeom prst="rect">
            <a:avLst/>
          </a:prstGeom>
        </p:spPr>
        <p:txBody>
          <a:bodyPr wrap="square">
            <a:spAutoFit/>
          </a:bodyPr>
          <a:lstStyle/>
          <a:p>
            <a:pPr algn="ctr"/>
            <a:r>
              <a:rPr lang="en-GB" altLang="ko-KR" sz="1200" b="1" dirty="0">
                <a:cs typeface="Arial" pitchFamily="34" charset="0"/>
              </a:rPr>
              <a:t>Capacity </a:t>
            </a:r>
            <a:r>
              <a:rPr lang="en-US" altLang="ko-KR" sz="1200" b="1" dirty="0">
                <a:cs typeface="Arial" pitchFamily="34" charset="0"/>
              </a:rPr>
              <a:t>Edition</a:t>
            </a:r>
          </a:p>
          <a:p>
            <a:pPr algn="ctr"/>
            <a:r>
              <a:rPr lang="en-US" altLang="ko-KR" sz="1200" b="1" dirty="0">
                <a:cs typeface="Arial" pitchFamily="34" charset="0"/>
              </a:rPr>
              <a:t>Capacity Lite Edition</a:t>
            </a:r>
          </a:p>
          <a:p>
            <a:pPr algn="ctr"/>
            <a:r>
              <a:rPr lang="en-US" altLang="ko-KR" sz="1200" b="1" dirty="0">
                <a:cs typeface="Arial" pitchFamily="34" charset="0"/>
              </a:rPr>
              <a:t>V-Ray Edition</a:t>
            </a:r>
          </a:p>
          <a:p>
            <a:pPr algn="ctr"/>
            <a:r>
              <a:rPr lang="en-US" altLang="ko-KR" sz="1200" b="1" dirty="0">
                <a:cs typeface="Arial" pitchFamily="34" charset="0"/>
              </a:rPr>
              <a:t>Core Licensing</a:t>
            </a:r>
            <a:endParaRPr lang="ko-KR" altLang="en-US" sz="1200" dirty="0"/>
          </a:p>
        </p:txBody>
      </p:sp>
      <p:pic>
        <p:nvPicPr>
          <p:cNvPr id="28" name="그림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7752" y="2124428"/>
            <a:ext cx="755593" cy="1373805"/>
          </a:xfrm>
          <a:prstGeom prst="rect">
            <a:avLst/>
          </a:prstGeom>
        </p:spPr>
      </p:pic>
    </p:spTree>
    <p:extLst>
      <p:ext uri="{BB962C8B-B14F-4D97-AF65-F5344CB8AC3E}">
        <p14:creationId xmlns:p14="http://schemas.microsoft.com/office/powerpoint/2010/main" val="191561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12</a:t>
            </a:fld>
            <a:endParaRPr lang="en-US"/>
          </a:p>
        </p:txBody>
      </p:sp>
      <p:sp>
        <p:nvSpPr>
          <p:cNvPr id="42" name="내용 개체 틀 41"/>
          <p:cNvSpPr>
            <a:spLocks noGrp="1"/>
          </p:cNvSpPr>
          <p:nvPr>
            <p:ph sz="half" idx="13"/>
          </p:nvPr>
        </p:nvSpPr>
        <p:spPr/>
        <p:txBody>
          <a:bodyPr/>
          <a:lstStyle/>
          <a:p>
            <a:r>
              <a:rPr lang="en-US" altLang="ko-KR" sz="1200" dirty="0"/>
              <a:t>Symantec Backup Exec</a:t>
            </a:r>
            <a:r>
              <a:rPr lang="ko-KR" altLang="en-US" sz="1200"/>
              <a:t>은 클라이언트의 에이전트로 부터 전송된 데이터를 저장장치에 기록하고 전체 구성 및 작업 정책을 관리하는 서버와</a:t>
            </a:r>
            <a:r>
              <a:rPr lang="en-US" altLang="ko-KR" sz="1200" dirty="0"/>
              <a:t>, </a:t>
            </a:r>
            <a:r>
              <a:rPr lang="ko-KR" altLang="en-US" sz="1200"/>
              <a:t>각 클라이언트에 설치되어 해당 시스템의 데이터를 서버로 전송하는 에이전트</a:t>
            </a:r>
            <a:r>
              <a:rPr lang="en-US" altLang="ko-KR" sz="1200" dirty="0"/>
              <a:t>, </a:t>
            </a:r>
            <a:r>
              <a:rPr lang="ko-KR" altLang="en-US" sz="1200"/>
              <a:t>그리고 여러 백업 서버를 중앙 관리하고</a:t>
            </a:r>
            <a:r>
              <a:rPr lang="en-US" altLang="ko-KR" sz="1200" dirty="0"/>
              <a:t>, </a:t>
            </a:r>
            <a:r>
              <a:rPr lang="ko-KR" altLang="en-US" sz="1200"/>
              <a:t>데이터의 중복을 제거하여  스토리지 요구사항을 감소 시킬 수 있는 고급 기술 등을 지원하는 옵션으로 구성되어져 있습니다</a:t>
            </a:r>
            <a:r>
              <a:rPr lang="en-US" altLang="ko-KR" sz="1200" dirty="0"/>
              <a:t>.</a:t>
            </a:r>
          </a:p>
        </p:txBody>
      </p:sp>
      <p:sp>
        <p:nvSpPr>
          <p:cNvPr id="5" name="텍스트 개체 틀 4"/>
          <p:cNvSpPr>
            <a:spLocks noGrp="1"/>
          </p:cNvSpPr>
          <p:nvPr>
            <p:ph type="body" idx="1"/>
          </p:nvPr>
        </p:nvSpPr>
        <p:spPr>
          <a:xfrm>
            <a:off x="523872" y="1804238"/>
            <a:ext cx="1199615" cy="193899"/>
          </a:xfrm>
        </p:spPr>
        <p:txBody>
          <a:bodyPr/>
          <a:lstStyle/>
          <a:p>
            <a:r>
              <a:rPr lang="ko-KR" altLang="en-US" dirty="0"/>
              <a:t>제품</a:t>
            </a:r>
            <a:r>
              <a:rPr lang="en-US" altLang="ko-KR" dirty="0"/>
              <a:t> </a:t>
            </a:r>
            <a:r>
              <a:rPr lang="ko-KR" altLang="en-US"/>
              <a:t>구성요소</a:t>
            </a:r>
            <a:endParaRPr lang="ko-KR" altLang="en-US" dirty="0"/>
          </a:p>
        </p:txBody>
      </p:sp>
      <p:sp>
        <p:nvSpPr>
          <p:cNvPr id="8" name="텍스트 개체 틀 7"/>
          <p:cNvSpPr>
            <a:spLocks noGrp="1"/>
          </p:cNvSpPr>
          <p:nvPr>
            <p:ph type="body" idx="14"/>
          </p:nvPr>
        </p:nvSpPr>
        <p:spPr>
          <a:xfrm>
            <a:off x="8556910" y="762901"/>
            <a:ext cx="1018475" cy="153888"/>
          </a:xfrm>
        </p:spPr>
        <p:txBody>
          <a:bodyPr/>
          <a:lstStyle/>
          <a:p>
            <a:r>
              <a:rPr lang="en-US" altLang="ko-KR" dirty="0"/>
              <a:t>2. </a:t>
            </a:r>
            <a:r>
              <a:rPr lang="ko-KR" altLang="en-US"/>
              <a:t>제안제품 소개</a:t>
            </a:r>
          </a:p>
        </p:txBody>
      </p:sp>
      <p:sp>
        <p:nvSpPr>
          <p:cNvPr id="2" name="제목 1"/>
          <p:cNvSpPr>
            <a:spLocks noGrp="1"/>
          </p:cNvSpPr>
          <p:nvPr>
            <p:ph type="title"/>
          </p:nvPr>
        </p:nvSpPr>
        <p:spPr/>
        <p:txBody>
          <a:bodyPr/>
          <a:lstStyle/>
          <a:p>
            <a:r>
              <a:rPr lang="en-US" altLang="ko-KR" dirty="0"/>
              <a:t>2.3 </a:t>
            </a:r>
            <a:r>
              <a:rPr lang="ko-KR" altLang="en-US"/>
              <a:t>제품 구성</a:t>
            </a:r>
          </a:p>
        </p:txBody>
      </p:sp>
      <p:sp>
        <p:nvSpPr>
          <p:cNvPr id="28" name="Right Arrow 21"/>
          <p:cNvSpPr/>
          <p:nvPr/>
        </p:nvSpPr>
        <p:spPr bwMode="auto">
          <a:xfrm rot="19802673">
            <a:off x="1650845" y="4345256"/>
            <a:ext cx="415318" cy="301837"/>
          </a:xfrm>
          <a:prstGeom prst="rightArrow">
            <a:avLst/>
          </a:prstGeom>
          <a:gradFill flip="none" rotWithShape="1">
            <a:gsLst>
              <a:gs pos="0">
                <a:schemeClr val="accent1"/>
              </a:gs>
              <a:gs pos="100000">
                <a:srgbClr val="FFFFFF">
                  <a:alpha val="0"/>
                </a:srgb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i="0" u="none" strike="noStrike" cap="none" normalizeH="0" baseline="0" dirty="0">
              <a:ln>
                <a:noFill/>
              </a:ln>
              <a:solidFill>
                <a:schemeClr val="bg1"/>
              </a:solidFill>
              <a:effectLst/>
            </a:endParaRPr>
          </a:p>
        </p:txBody>
      </p:sp>
      <p:sp>
        <p:nvSpPr>
          <p:cNvPr id="29" name="Right Arrow 22"/>
          <p:cNvSpPr/>
          <p:nvPr/>
        </p:nvSpPr>
        <p:spPr bwMode="auto">
          <a:xfrm rot="18072241">
            <a:off x="1968293" y="4619339"/>
            <a:ext cx="694179" cy="301837"/>
          </a:xfrm>
          <a:prstGeom prst="rightArrow">
            <a:avLst/>
          </a:prstGeom>
          <a:gradFill flip="none" rotWithShape="1">
            <a:gsLst>
              <a:gs pos="0">
                <a:schemeClr val="accent1"/>
              </a:gs>
              <a:gs pos="100000">
                <a:srgbClr val="FFFFFF">
                  <a:alpha val="0"/>
                </a:srgb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i="0" u="none" strike="noStrike" cap="none" normalizeH="0" baseline="0" dirty="0">
              <a:ln>
                <a:noFill/>
              </a:ln>
              <a:solidFill>
                <a:schemeClr val="bg1"/>
              </a:solidFill>
              <a:effectLst/>
            </a:endParaRPr>
          </a:p>
        </p:txBody>
      </p:sp>
      <p:sp>
        <p:nvSpPr>
          <p:cNvPr id="30" name="Right Arrow 26"/>
          <p:cNvSpPr/>
          <p:nvPr/>
        </p:nvSpPr>
        <p:spPr bwMode="auto">
          <a:xfrm>
            <a:off x="1487755" y="3779757"/>
            <a:ext cx="772461" cy="301837"/>
          </a:xfrm>
          <a:prstGeom prst="rightArrow">
            <a:avLst/>
          </a:prstGeom>
          <a:gradFill flip="none" rotWithShape="1">
            <a:gsLst>
              <a:gs pos="0">
                <a:schemeClr val="accent1"/>
              </a:gs>
              <a:gs pos="100000">
                <a:srgbClr val="FFFFFF">
                  <a:alpha val="0"/>
                </a:srgb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i="0" u="none" strike="noStrike" cap="none" normalizeH="0" baseline="0" dirty="0">
              <a:ln>
                <a:noFill/>
              </a:ln>
              <a:solidFill>
                <a:schemeClr val="bg1"/>
              </a:solidFill>
              <a:effectLst/>
            </a:endParaRPr>
          </a:p>
        </p:txBody>
      </p:sp>
      <p:sp>
        <p:nvSpPr>
          <p:cNvPr id="31" name="Right Arrow 27"/>
          <p:cNvSpPr/>
          <p:nvPr/>
        </p:nvSpPr>
        <p:spPr bwMode="auto">
          <a:xfrm rot="13793105">
            <a:off x="3257149" y="4626000"/>
            <a:ext cx="684104" cy="301837"/>
          </a:xfrm>
          <a:prstGeom prst="rightArrow">
            <a:avLst/>
          </a:prstGeom>
          <a:gradFill flip="none" rotWithShape="1">
            <a:gsLst>
              <a:gs pos="0">
                <a:schemeClr val="accent1"/>
              </a:gs>
              <a:gs pos="100000">
                <a:srgbClr val="FFFFFF">
                  <a:alpha val="0"/>
                </a:srgb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i="0" u="none" strike="noStrike" cap="none" normalizeH="0" baseline="0" dirty="0">
              <a:ln>
                <a:noFill/>
              </a:ln>
              <a:solidFill>
                <a:schemeClr val="bg1"/>
              </a:solidFill>
              <a:effectLst/>
            </a:endParaRPr>
          </a:p>
        </p:txBody>
      </p:sp>
      <p:sp>
        <p:nvSpPr>
          <p:cNvPr id="32" name="Right Arrow 28"/>
          <p:cNvSpPr/>
          <p:nvPr/>
        </p:nvSpPr>
        <p:spPr bwMode="auto">
          <a:xfrm rot="18072241">
            <a:off x="2755533" y="3046939"/>
            <a:ext cx="772461" cy="301837"/>
          </a:xfrm>
          <a:prstGeom prst="rightArrow">
            <a:avLst/>
          </a:prstGeom>
          <a:gradFill flip="none" rotWithShape="1">
            <a:gsLst>
              <a:gs pos="0">
                <a:schemeClr val="accent2">
                  <a:lumMod val="75000"/>
                </a:schemeClr>
              </a:gs>
              <a:gs pos="100000">
                <a:srgbClr val="FFFFFF">
                  <a:alpha val="0"/>
                </a:srgb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i="0" u="none" strike="noStrike" cap="none" normalizeH="0" baseline="0" dirty="0">
              <a:ln>
                <a:noFill/>
              </a:ln>
              <a:solidFill>
                <a:schemeClr val="bg1"/>
              </a:solidFill>
              <a:effectLst/>
            </a:endParaRPr>
          </a:p>
        </p:txBody>
      </p:sp>
      <p:sp>
        <p:nvSpPr>
          <p:cNvPr id="33" name="Oval 29"/>
          <p:cNvSpPr>
            <a:spLocks noChangeAspect="1"/>
          </p:cNvSpPr>
          <p:nvPr/>
        </p:nvSpPr>
        <p:spPr bwMode="auto">
          <a:xfrm>
            <a:off x="4109273" y="3608684"/>
            <a:ext cx="561926" cy="561926"/>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sp>
        <p:nvSpPr>
          <p:cNvPr id="34" name="Right Arrow 30"/>
          <p:cNvSpPr/>
          <p:nvPr/>
        </p:nvSpPr>
        <p:spPr bwMode="auto">
          <a:xfrm>
            <a:off x="3231866" y="3779757"/>
            <a:ext cx="772461" cy="301837"/>
          </a:xfrm>
          <a:prstGeom prst="rightArrow">
            <a:avLst/>
          </a:prstGeom>
          <a:gradFill flip="none" rotWithShape="1">
            <a:gsLst>
              <a:gs pos="0">
                <a:schemeClr val="accent2">
                  <a:lumMod val="75000"/>
                </a:schemeClr>
              </a:gs>
              <a:gs pos="100000">
                <a:srgbClr val="FFFFFF">
                  <a:alpha val="0"/>
                </a:srgb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i="0" u="none" strike="noStrike" cap="none" normalizeH="0" baseline="0" dirty="0">
              <a:ln>
                <a:noFill/>
              </a:ln>
              <a:solidFill>
                <a:schemeClr val="bg1"/>
              </a:solidFill>
              <a:effectLst/>
            </a:endParaRPr>
          </a:p>
        </p:txBody>
      </p:sp>
      <p:sp>
        <p:nvSpPr>
          <p:cNvPr id="35" name="Oval 31"/>
          <p:cNvSpPr>
            <a:spLocks noChangeAspect="1"/>
          </p:cNvSpPr>
          <p:nvPr/>
        </p:nvSpPr>
        <p:spPr bwMode="auto">
          <a:xfrm>
            <a:off x="3830806" y="2853881"/>
            <a:ext cx="561926" cy="561926"/>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sp>
        <p:nvSpPr>
          <p:cNvPr id="36" name="Right Arrow 32"/>
          <p:cNvSpPr/>
          <p:nvPr/>
        </p:nvSpPr>
        <p:spPr bwMode="auto">
          <a:xfrm rot="19802673">
            <a:off x="3070644" y="3347394"/>
            <a:ext cx="772461" cy="301837"/>
          </a:xfrm>
          <a:prstGeom prst="rightArrow">
            <a:avLst/>
          </a:prstGeom>
          <a:gradFill flip="none" rotWithShape="1">
            <a:gsLst>
              <a:gs pos="0">
                <a:schemeClr val="accent2">
                  <a:lumMod val="75000"/>
                </a:schemeClr>
              </a:gs>
              <a:gs pos="100000">
                <a:srgbClr val="FFFFFF">
                  <a:alpha val="0"/>
                </a:srgb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i="0" u="none" strike="noStrike" cap="none" normalizeH="0" baseline="0" dirty="0">
              <a:ln>
                <a:noFill/>
              </a:ln>
              <a:solidFill>
                <a:schemeClr val="bg1"/>
              </a:solidFill>
              <a:effectLst/>
            </a:endParaRPr>
          </a:p>
        </p:txBody>
      </p:sp>
      <p:sp>
        <p:nvSpPr>
          <p:cNvPr id="37" name="Oval 33"/>
          <p:cNvSpPr>
            <a:spLocks noChangeAspect="1"/>
          </p:cNvSpPr>
          <p:nvPr/>
        </p:nvSpPr>
        <p:spPr bwMode="auto">
          <a:xfrm>
            <a:off x="3237220" y="2288507"/>
            <a:ext cx="561926" cy="561926"/>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sp>
        <p:nvSpPr>
          <p:cNvPr id="38" name="Oval 36"/>
          <p:cNvSpPr>
            <a:spLocks noChangeAspect="1"/>
          </p:cNvSpPr>
          <p:nvPr/>
        </p:nvSpPr>
        <p:spPr bwMode="auto">
          <a:xfrm>
            <a:off x="2294845" y="3489093"/>
            <a:ext cx="1084742" cy="1068397"/>
          </a:xfrm>
          <a:prstGeom prst="ellipse">
            <a:avLst/>
          </a:prstGeom>
          <a:ln>
            <a:solidFill>
              <a:schemeClr val="accent2">
                <a:lumMod val="75000"/>
              </a:schemeClr>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grpSp>
        <p:nvGrpSpPr>
          <p:cNvPr id="39" name="Group 163"/>
          <p:cNvGrpSpPr/>
          <p:nvPr/>
        </p:nvGrpSpPr>
        <p:grpSpPr>
          <a:xfrm>
            <a:off x="2414781" y="3256764"/>
            <a:ext cx="739790" cy="1131565"/>
            <a:chOff x="6187293" y="3195386"/>
            <a:chExt cx="790509" cy="1209143"/>
          </a:xfrm>
        </p:grpSpPr>
        <p:grpSp>
          <p:nvGrpSpPr>
            <p:cNvPr id="40" name="Group 17"/>
            <p:cNvGrpSpPr/>
            <p:nvPr/>
          </p:nvGrpSpPr>
          <p:grpSpPr>
            <a:xfrm>
              <a:off x="6187293" y="3195386"/>
              <a:ext cx="790509" cy="1209143"/>
              <a:chOff x="3098800" y="905646"/>
              <a:chExt cx="3454400" cy="5283774"/>
            </a:xfrm>
          </p:grpSpPr>
          <p:pic>
            <p:nvPicPr>
              <p:cNvPr id="43" name="Picture 5" descr="serverstack_blank.png"/>
              <p:cNvPicPr>
                <a:picLocks noChangeAspect="1"/>
              </p:cNvPicPr>
              <p:nvPr/>
            </p:nvPicPr>
            <p:blipFill>
              <a:blip r:embed="rId2" cstate="print"/>
              <a:stretch>
                <a:fillRect/>
              </a:stretch>
            </p:blipFill>
            <p:spPr>
              <a:xfrm>
                <a:off x="3098800" y="905646"/>
                <a:ext cx="3454400" cy="5283774"/>
              </a:xfrm>
              <a:prstGeom prst="rect">
                <a:avLst/>
              </a:prstGeom>
            </p:spPr>
          </p:pic>
          <p:pic>
            <p:nvPicPr>
              <p:cNvPr id="44" name="Picture 39" descr="severrack_appliances.png"/>
              <p:cNvPicPr>
                <a:picLocks noChangeAspect="1"/>
              </p:cNvPicPr>
              <p:nvPr/>
            </p:nvPicPr>
            <p:blipFill>
              <a:blip r:embed="rId3" cstate="print">
                <a:lum bright="-11000"/>
              </a:blip>
              <a:stretch>
                <a:fillRect/>
              </a:stretch>
            </p:blipFill>
            <p:spPr>
              <a:xfrm>
                <a:off x="3592546" y="3208870"/>
                <a:ext cx="875172" cy="1137944"/>
              </a:xfrm>
              <a:prstGeom prst="rect">
                <a:avLst/>
              </a:prstGeom>
            </p:spPr>
          </p:pic>
          <p:grpSp>
            <p:nvGrpSpPr>
              <p:cNvPr id="51" name="Group 16"/>
              <p:cNvGrpSpPr/>
              <p:nvPr/>
            </p:nvGrpSpPr>
            <p:grpSpPr>
              <a:xfrm>
                <a:off x="3536357" y="3847063"/>
                <a:ext cx="972145" cy="1490629"/>
                <a:chOff x="1081022" y="3847073"/>
                <a:chExt cx="972145" cy="1490628"/>
              </a:xfrm>
            </p:grpSpPr>
            <p:pic>
              <p:nvPicPr>
                <p:cNvPr id="59" name="Picture 46" descr="BE3600_isoplate.png"/>
                <p:cNvPicPr>
                  <a:picLocks noChangeAspect="1"/>
                </p:cNvPicPr>
                <p:nvPr/>
              </p:nvPicPr>
              <p:blipFill>
                <a:blip r:embed="rId4" cstate="print"/>
                <a:stretch>
                  <a:fillRect/>
                </a:stretch>
              </p:blipFill>
              <p:spPr>
                <a:xfrm>
                  <a:off x="1081022" y="4558272"/>
                  <a:ext cx="972145" cy="779429"/>
                </a:xfrm>
                <a:prstGeom prst="rect">
                  <a:avLst/>
                </a:prstGeom>
              </p:spPr>
            </p:pic>
            <p:pic>
              <p:nvPicPr>
                <p:cNvPr id="60" name="Picture 8" descr="BE3600_isoplate.png"/>
                <p:cNvPicPr>
                  <a:picLocks noChangeAspect="1"/>
                </p:cNvPicPr>
                <p:nvPr/>
              </p:nvPicPr>
              <p:blipFill>
                <a:blip r:embed="rId4" cstate="print"/>
                <a:stretch>
                  <a:fillRect/>
                </a:stretch>
              </p:blipFill>
              <p:spPr>
                <a:xfrm>
                  <a:off x="1081022" y="4321206"/>
                  <a:ext cx="972145" cy="779429"/>
                </a:xfrm>
                <a:prstGeom prst="rect">
                  <a:avLst/>
                </a:prstGeom>
              </p:spPr>
            </p:pic>
            <p:pic>
              <p:nvPicPr>
                <p:cNvPr id="61" name="Picture 48" descr="BE3600_isoplate.png"/>
                <p:cNvPicPr>
                  <a:picLocks noChangeAspect="1"/>
                </p:cNvPicPr>
                <p:nvPr/>
              </p:nvPicPr>
              <p:blipFill>
                <a:blip r:embed="rId4" cstate="print"/>
                <a:stretch>
                  <a:fillRect/>
                </a:stretch>
              </p:blipFill>
              <p:spPr>
                <a:xfrm>
                  <a:off x="1081022" y="4084139"/>
                  <a:ext cx="972145" cy="779429"/>
                </a:xfrm>
                <a:prstGeom prst="rect">
                  <a:avLst/>
                </a:prstGeom>
              </p:spPr>
            </p:pic>
            <p:pic>
              <p:nvPicPr>
                <p:cNvPr id="62" name="Picture 49" descr="BE3600_isoplate.png"/>
                <p:cNvPicPr>
                  <a:picLocks noChangeAspect="1"/>
                </p:cNvPicPr>
                <p:nvPr/>
              </p:nvPicPr>
              <p:blipFill>
                <a:blip r:embed="rId4" cstate="print"/>
                <a:stretch>
                  <a:fillRect/>
                </a:stretch>
              </p:blipFill>
              <p:spPr>
                <a:xfrm>
                  <a:off x="1081022" y="3847073"/>
                  <a:ext cx="972145" cy="779429"/>
                </a:xfrm>
                <a:prstGeom prst="rect">
                  <a:avLst/>
                </a:prstGeom>
              </p:spPr>
            </p:pic>
          </p:grpSp>
          <p:grpSp>
            <p:nvGrpSpPr>
              <p:cNvPr id="53" name="Group 396"/>
              <p:cNvGrpSpPr/>
              <p:nvPr/>
            </p:nvGrpSpPr>
            <p:grpSpPr>
              <a:xfrm>
                <a:off x="3536357" y="2314605"/>
                <a:ext cx="972145" cy="1490629"/>
                <a:chOff x="1081022" y="2314607"/>
                <a:chExt cx="972145" cy="1490628"/>
              </a:xfrm>
            </p:grpSpPr>
            <p:pic>
              <p:nvPicPr>
                <p:cNvPr id="55" name="Picture 42" descr="BE3600_isoplate.png"/>
                <p:cNvPicPr>
                  <a:picLocks noChangeAspect="1"/>
                </p:cNvPicPr>
                <p:nvPr/>
              </p:nvPicPr>
              <p:blipFill>
                <a:blip r:embed="rId4" cstate="print"/>
                <a:stretch>
                  <a:fillRect/>
                </a:stretch>
              </p:blipFill>
              <p:spPr>
                <a:xfrm>
                  <a:off x="1081022" y="3025806"/>
                  <a:ext cx="972145" cy="779429"/>
                </a:xfrm>
                <a:prstGeom prst="rect">
                  <a:avLst/>
                </a:prstGeom>
              </p:spPr>
            </p:pic>
            <p:pic>
              <p:nvPicPr>
                <p:cNvPr id="56" name="Picture 43" descr="BE3600_isoplate.png"/>
                <p:cNvPicPr>
                  <a:picLocks noChangeAspect="1"/>
                </p:cNvPicPr>
                <p:nvPr/>
              </p:nvPicPr>
              <p:blipFill>
                <a:blip r:embed="rId4" cstate="print"/>
                <a:stretch>
                  <a:fillRect/>
                </a:stretch>
              </p:blipFill>
              <p:spPr>
                <a:xfrm>
                  <a:off x="1081022" y="2788740"/>
                  <a:ext cx="972145" cy="779429"/>
                </a:xfrm>
                <a:prstGeom prst="rect">
                  <a:avLst/>
                </a:prstGeom>
              </p:spPr>
            </p:pic>
            <p:pic>
              <p:nvPicPr>
                <p:cNvPr id="57" name="Picture 44" descr="BE3600_isoplate.png"/>
                <p:cNvPicPr>
                  <a:picLocks noChangeAspect="1"/>
                </p:cNvPicPr>
                <p:nvPr/>
              </p:nvPicPr>
              <p:blipFill>
                <a:blip r:embed="rId4" cstate="print"/>
                <a:stretch>
                  <a:fillRect/>
                </a:stretch>
              </p:blipFill>
              <p:spPr>
                <a:xfrm>
                  <a:off x="1081022" y="2551673"/>
                  <a:ext cx="972145" cy="779429"/>
                </a:xfrm>
                <a:prstGeom prst="rect">
                  <a:avLst/>
                </a:prstGeom>
              </p:spPr>
            </p:pic>
            <p:pic>
              <p:nvPicPr>
                <p:cNvPr id="58" name="Picture 14" descr="BE3600_isoplate.png"/>
                <p:cNvPicPr>
                  <a:picLocks noChangeAspect="1"/>
                </p:cNvPicPr>
                <p:nvPr/>
              </p:nvPicPr>
              <p:blipFill>
                <a:blip r:embed="rId4" cstate="print"/>
                <a:stretch>
                  <a:fillRect/>
                </a:stretch>
              </p:blipFill>
              <p:spPr>
                <a:xfrm>
                  <a:off x="1081022" y="2314607"/>
                  <a:ext cx="972145" cy="779429"/>
                </a:xfrm>
                <a:prstGeom prst="rect">
                  <a:avLst/>
                </a:prstGeom>
              </p:spPr>
            </p:pic>
          </p:grpSp>
        </p:grpSp>
        <p:pic>
          <p:nvPicPr>
            <p:cNvPr id="41" name="Picture 50" descr="SYM_iso.png"/>
            <p:cNvPicPr>
              <a:picLocks noChangeAspect="1"/>
            </p:cNvPicPr>
            <p:nvPr/>
          </p:nvPicPr>
          <p:blipFill>
            <a:blip r:embed="rId5" cstate="print"/>
            <a:stretch>
              <a:fillRect/>
            </a:stretch>
          </p:blipFill>
          <p:spPr>
            <a:xfrm>
              <a:off x="6576673" y="3498244"/>
              <a:ext cx="252075" cy="413401"/>
            </a:xfrm>
            <a:prstGeom prst="rect">
              <a:avLst/>
            </a:prstGeom>
          </p:spPr>
        </p:pic>
      </p:grpSp>
      <p:grpSp>
        <p:nvGrpSpPr>
          <p:cNvPr id="63" name="Group 238"/>
          <p:cNvGrpSpPr>
            <a:grpSpLocks noChangeAspect="1"/>
          </p:cNvGrpSpPr>
          <p:nvPr/>
        </p:nvGrpSpPr>
        <p:grpSpPr>
          <a:xfrm>
            <a:off x="4173590" y="3450205"/>
            <a:ext cx="433294" cy="647421"/>
            <a:chOff x="6125007" y="1676400"/>
            <a:chExt cx="2254250" cy="3448050"/>
          </a:xfrm>
        </p:grpSpPr>
        <p:pic>
          <p:nvPicPr>
            <p:cNvPr id="64" name="Picture 59" descr="rack.png"/>
            <p:cNvPicPr>
              <a:picLocks noChangeAspect="1"/>
            </p:cNvPicPr>
            <p:nvPr/>
          </p:nvPicPr>
          <p:blipFill>
            <a:blip r:embed="rId6" cstate="print"/>
            <a:stretch>
              <a:fillRect/>
            </a:stretch>
          </p:blipFill>
          <p:spPr>
            <a:xfrm>
              <a:off x="6125007" y="1676400"/>
              <a:ext cx="2254250" cy="3448050"/>
            </a:xfrm>
            <a:prstGeom prst="rect">
              <a:avLst/>
            </a:prstGeom>
          </p:spPr>
        </p:pic>
        <p:pic>
          <p:nvPicPr>
            <p:cNvPr id="65" name="Picture 60" descr="IMG_diskarray_face.png"/>
            <p:cNvPicPr>
              <a:picLocks noChangeAspect="1"/>
            </p:cNvPicPr>
            <p:nvPr/>
          </p:nvPicPr>
          <p:blipFill>
            <a:blip r:embed="rId7" cstate="print"/>
            <a:stretch>
              <a:fillRect/>
            </a:stretch>
          </p:blipFill>
          <p:spPr>
            <a:xfrm>
              <a:off x="6397235" y="3793277"/>
              <a:ext cx="647700" cy="777240"/>
            </a:xfrm>
            <a:prstGeom prst="rect">
              <a:avLst/>
            </a:prstGeom>
          </p:spPr>
        </p:pic>
        <p:pic>
          <p:nvPicPr>
            <p:cNvPr id="66" name="Picture 61" descr="IMG_diskarray_face.png"/>
            <p:cNvPicPr>
              <a:picLocks noChangeAspect="1"/>
            </p:cNvPicPr>
            <p:nvPr/>
          </p:nvPicPr>
          <p:blipFill>
            <a:blip r:embed="rId7" cstate="print"/>
            <a:stretch>
              <a:fillRect/>
            </a:stretch>
          </p:blipFill>
          <p:spPr>
            <a:xfrm>
              <a:off x="6397236" y="3374177"/>
              <a:ext cx="647700" cy="777238"/>
            </a:xfrm>
            <a:prstGeom prst="rect">
              <a:avLst/>
            </a:prstGeom>
          </p:spPr>
        </p:pic>
        <p:pic>
          <p:nvPicPr>
            <p:cNvPr id="67" name="Picture 62" descr="IMG_switchface.png"/>
            <p:cNvPicPr>
              <a:picLocks noChangeAspect="1"/>
            </p:cNvPicPr>
            <p:nvPr/>
          </p:nvPicPr>
          <p:blipFill>
            <a:blip r:embed="rId8" cstate="print"/>
            <a:stretch>
              <a:fillRect/>
            </a:stretch>
          </p:blipFill>
          <p:spPr>
            <a:xfrm>
              <a:off x="6391520" y="3237442"/>
              <a:ext cx="653415" cy="497840"/>
            </a:xfrm>
            <a:prstGeom prst="rect">
              <a:avLst/>
            </a:prstGeom>
          </p:spPr>
        </p:pic>
        <p:pic>
          <p:nvPicPr>
            <p:cNvPr id="68" name="Picture 63" descr="IMG_switchface.png"/>
            <p:cNvPicPr>
              <a:picLocks noChangeAspect="1"/>
            </p:cNvPicPr>
            <p:nvPr/>
          </p:nvPicPr>
          <p:blipFill>
            <a:blip r:embed="rId8" cstate="print"/>
            <a:stretch>
              <a:fillRect/>
            </a:stretch>
          </p:blipFill>
          <p:spPr>
            <a:xfrm>
              <a:off x="6391521" y="3098449"/>
              <a:ext cx="653415" cy="497840"/>
            </a:xfrm>
            <a:prstGeom prst="rect">
              <a:avLst/>
            </a:prstGeom>
          </p:spPr>
        </p:pic>
        <p:pic>
          <p:nvPicPr>
            <p:cNvPr id="69" name="Picture 64" descr="IMG_switchface.png"/>
            <p:cNvPicPr>
              <a:picLocks noChangeAspect="1"/>
            </p:cNvPicPr>
            <p:nvPr/>
          </p:nvPicPr>
          <p:blipFill>
            <a:blip r:embed="rId8" cstate="print"/>
            <a:stretch>
              <a:fillRect/>
            </a:stretch>
          </p:blipFill>
          <p:spPr>
            <a:xfrm>
              <a:off x="6391521" y="2820458"/>
              <a:ext cx="653415" cy="497840"/>
            </a:xfrm>
            <a:prstGeom prst="rect">
              <a:avLst/>
            </a:prstGeom>
          </p:spPr>
        </p:pic>
        <p:pic>
          <p:nvPicPr>
            <p:cNvPr id="70" name="Picture 65" descr="IMG_switchface.png"/>
            <p:cNvPicPr>
              <a:picLocks noChangeAspect="1"/>
            </p:cNvPicPr>
            <p:nvPr/>
          </p:nvPicPr>
          <p:blipFill>
            <a:blip r:embed="rId8" cstate="print"/>
            <a:stretch>
              <a:fillRect/>
            </a:stretch>
          </p:blipFill>
          <p:spPr>
            <a:xfrm>
              <a:off x="6391520" y="2959452"/>
              <a:ext cx="653415" cy="497840"/>
            </a:xfrm>
            <a:prstGeom prst="rect">
              <a:avLst/>
            </a:prstGeom>
          </p:spPr>
        </p:pic>
        <p:pic>
          <p:nvPicPr>
            <p:cNvPr id="71" name="Picture 66" descr="IMG_routerface.png"/>
            <p:cNvPicPr>
              <a:picLocks noChangeAspect="1"/>
            </p:cNvPicPr>
            <p:nvPr/>
          </p:nvPicPr>
          <p:blipFill>
            <a:blip r:embed="rId9" cstate="print"/>
            <a:stretch>
              <a:fillRect/>
            </a:stretch>
          </p:blipFill>
          <p:spPr>
            <a:xfrm>
              <a:off x="6391518" y="2601384"/>
              <a:ext cx="653415" cy="578739"/>
            </a:xfrm>
            <a:prstGeom prst="rect">
              <a:avLst/>
            </a:prstGeom>
          </p:spPr>
        </p:pic>
      </p:grpSp>
      <p:grpSp>
        <p:nvGrpSpPr>
          <p:cNvPr id="72" name="Group 67"/>
          <p:cNvGrpSpPr/>
          <p:nvPr/>
        </p:nvGrpSpPr>
        <p:grpSpPr>
          <a:xfrm>
            <a:off x="4432891" y="3882568"/>
            <a:ext cx="352911" cy="342594"/>
            <a:chOff x="7556502" y="4897965"/>
            <a:chExt cx="361949" cy="351368"/>
          </a:xfrm>
        </p:grpSpPr>
        <p:sp>
          <p:nvSpPr>
            <p:cNvPr id="73" name="Rounded Rectangle 68"/>
            <p:cNvSpPr/>
            <p:nvPr/>
          </p:nvSpPr>
          <p:spPr bwMode="auto">
            <a:xfrm>
              <a:off x="7556502" y="4897965"/>
              <a:ext cx="165099" cy="160868"/>
            </a:xfrm>
            <a:prstGeom prst="roundRect">
              <a:avLst>
                <a:gd name="adj" fmla="val 10346"/>
              </a:avLst>
            </a:prstGeom>
            <a:solidFill>
              <a:srgbClr val="FDBB30"/>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prstMaterial="matte">
              <a:bevelT w="38100" h="38100"/>
            </a:sp3d>
          </p:spPr>
          <p:txBody>
            <a:bodyPr vert="horz" wrap="square" lIns="0" tIns="0" rIns="0" bIns="0" numCol="1" rtlCol="0" anchor="ctr" anchorCtr="0" compatLnSpc="1">
              <a:prstTxWarp prst="textNoShape">
                <a:avLst/>
              </a:prstTxWarp>
            </a:bodyPr>
            <a:lstStyle/>
            <a:p>
              <a:pPr algn="ctr">
                <a:lnSpc>
                  <a:spcPct val="90000"/>
                </a:lnSpc>
                <a:spcBef>
                  <a:spcPts val="0"/>
                </a:spcBef>
                <a:spcAft>
                  <a:spcPts val="800"/>
                </a:spcAft>
              </a:pPr>
              <a:r>
                <a:rPr lang="en-US" sz="700" dirty="0">
                  <a:solidFill>
                    <a:schemeClr val="bg1"/>
                  </a:solidFill>
                </a:rPr>
                <a:t>A</a:t>
              </a:r>
              <a:endParaRPr lang="en-US" sz="700" b="1" dirty="0">
                <a:solidFill>
                  <a:schemeClr val="bg1"/>
                </a:solidFill>
              </a:endParaRPr>
            </a:p>
          </p:txBody>
        </p:sp>
        <p:sp>
          <p:nvSpPr>
            <p:cNvPr id="74" name="Rounded Rectangle 69"/>
            <p:cNvSpPr/>
            <p:nvPr/>
          </p:nvSpPr>
          <p:spPr bwMode="auto">
            <a:xfrm>
              <a:off x="7753352" y="4897965"/>
              <a:ext cx="165099" cy="160868"/>
            </a:xfrm>
            <a:prstGeom prst="roundRect">
              <a:avLst>
                <a:gd name="adj" fmla="val 10346"/>
              </a:avLst>
            </a:prstGeom>
            <a:solidFill>
              <a:schemeClr val="accent3"/>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prstMaterial="matte">
              <a:bevelT w="38100" h="38100"/>
            </a:sp3d>
          </p:spPr>
          <p:txBody>
            <a:bodyPr vert="horz" wrap="square" lIns="0" tIns="0" rIns="0" bIns="0" numCol="1" rtlCol="0" anchor="ctr" anchorCtr="0" compatLnSpc="1">
              <a:prstTxWarp prst="textNoShape">
                <a:avLst/>
              </a:prstTxWarp>
            </a:bodyPr>
            <a:lstStyle/>
            <a:p>
              <a:pPr algn="ctr">
                <a:lnSpc>
                  <a:spcPct val="90000"/>
                </a:lnSpc>
                <a:spcBef>
                  <a:spcPts val="0"/>
                </a:spcBef>
                <a:spcAft>
                  <a:spcPts val="800"/>
                </a:spcAft>
              </a:pPr>
              <a:r>
                <a:rPr lang="en-US" sz="700" dirty="0">
                  <a:solidFill>
                    <a:schemeClr val="bg1"/>
                  </a:solidFill>
                </a:rPr>
                <a:t>B</a:t>
              </a:r>
              <a:endParaRPr lang="en-US" sz="700" b="1" dirty="0">
                <a:solidFill>
                  <a:schemeClr val="bg1"/>
                </a:solidFill>
              </a:endParaRPr>
            </a:p>
          </p:txBody>
        </p:sp>
        <p:sp>
          <p:nvSpPr>
            <p:cNvPr id="75" name="Rounded Rectangle 70"/>
            <p:cNvSpPr/>
            <p:nvPr/>
          </p:nvSpPr>
          <p:spPr bwMode="auto">
            <a:xfrm>
              <a:off x="7556502" y="5088465"/>
              <a:ext cx="165099" cy="160868"/>
            </a:xfrm>
            <a:prstGeom prst="roundRect">
              <a:avLst>
                <a:gd name="adj" fmla="val 10346"/>
              </a:avLst>
            </a:prstGeom>
            <a:solidFill>
              <a:srgbClr val="E98306"/>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prstMaterial="matte">
              <a:bevelT w="38100" h="38100"/>
            </a:sp3d>
          </p:spPr>
          <p:txBody>
            <a:bodyPr vert="horz" wrap="square" lIns="0" tIns="0" rIns="0" bIns="0" numCol="1" rtlCol="0" anchor="ctr" anchorCtr="0" compatLnSpc="1">
              <a:prstTxWarp prst="textNoShape">
                <a:avLst/>
              </a:prstTxWarp>
            </a:bodyPr>
            <a:lstStyle/>
            <a:p>
              <a:pPr algn="ctr">
                <a:lnSpc>
                  <a:spcPct val="90000"/>
                </a:lnSpc>
                <a:spcBef>
                  <a:spcPts val="0"/>
                </a:spcBef>
                <a:spcAft>
                  <a:spcPts val="800"/>
                </a:spcAft>
              </a:pPr>
              <a:r>
                <a:rPr lang="en-US" sz="700" dirty="0">
                  <a:solidFill>
                    <a:schemeClr val="bg1"/>
                  </a:solidFill>
                </a:rPr>
                <a:t>C</a:t>
              </a:r>
              <a:endParaRPr lang="en-US" sz="700" b="1" dirty="0">
                <a:solidFill>
                  <a:schemeClr val="bg1"/>
                </a:solidFill>
              </a:endParaRPr>
            </a:p>
          </p:txBody>
        </p:sp>
        <p:sp>
          <p:nvSpPr>
            <p:cNvPr id="76" name="Rounded Rectangle 71"/>
            <p:cNvSpPr/>
            <p:nvPr/>
          </p:nvSpPr>
          <p:spPr bwMode="auto">
            <a:xfrm>
              <a:off x="7753352" y="5088465"/>
              <a:ext cx="165099" cy="160868"/>
            </a:xfrm>
            <a:prstGeom prst="roundRect">
              <a:avLst>
                <a:gd name="adj" fmla="val 10346"/>
              </a:avLst>
            </a:prstGeom>
            <a:solidFill>
              <a:srgbClr val="5482AB"/>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prstMaterial="matte">
              <a:bevelT w="38100" h="38100"/>
            </a:sp3d>
          </p:spPr>
          <p:txBody>
            <a:bodyPr vert="horz" wrap="square" lIns="0" tIns="0" rIns="0" bIns="0" numCol="1" rtlCol="0" anchor="ctr" anchorCtr="0" compatLnSpc="1">
              <a:prstTxWarp prst="textNoShape">
                <a:avLst/>
              </a:prstTxWarp>
            </a:bodyPr>
            <a:lstStyle/>
            <a:p>
              <a:pPr algn="ctr">
                <a:lnSpc>
                  <a:spcPct val="90000"/>
                </a:lnSpc>
                <a:spcBef>
                  <a:spcPts val="0"/>
                </a:spcBef>
                <a:spcAft>
                  <a:spcPts val="800"/>
                </a:spcAft>
              </a:pPr>
              <a:r>
                <a:rPr lang="en-US" sz="700" dirty="0">
                  <a:solidFill>
                    <a:schemeClr val="bg1"/>
                  </a:solidFill>
                </a:rPr>
                <a:t>D</a:t>
              </a:r>
              <a:endParaRPr lang="en-US" sz="700" b="1" dirty="0">
                <a:solidFill>
                  <a:schemeClr val="bg1"/>
                </a:solidFill>
              </a:endParaRPr>
            </a:p>
          </p:txBody>
        </p:sp>
      </p:grpSp>
      <p:pic>
        <p:nvPicPr>
          <p:cNvPr id="77" name="Picture 72" descr="dedupilication.png"/>
          <p:cNvPicPr>
            <a:picLocks noChangeAspect="1"/>
          </p:cNvPicPr>
          <p:nvPr/>
        </p:nvPicPr>
        <p:blipFill>
          <a:blip r:embed="rId10" cstate="print"/>
          <a:stretch>
            <a:fillRect/>
          </a:stretch>
        </p:blipFill>
        <p:spPr>
          <a:xfrm>
            <a:off x="3379587" y="3743331"/>
            <a:ext cx="331787" cy="381308"/>
          </a:xfrm>
          <a:prstGeom prst="rect">
            <a:avLst/>
          </a:prstGeom>
        </p:spPr>
      </p:pic>
      <p:grpSp>
        <p:nvGrpSpPr>
          <p:cNvPr id="78" name="Group 73"/>
          <p:cNvGrpSpPr/>
          <p:nvPr/>
        </p:nvGrpSpPr>
        <p:grpSpPr>
          <a:xfrm>
            <a:off x="3859895" y="2651431"/>
            <a:ext cx="608284" cy="712323"/>
            <a:chOff x="5847277" y="5012267"/>
            <a:chExt cx="832923" cy="975387"/>
          </a:xfrm>
        </p:grpSpPr>
        <p:pic>
          <p:nvPicPr>
            <p:cNvPr id="79" name="Picture 74" descr="IMG_tapelibrary.png"/>
            <p:cNvPicPr>
              <a:picLocks noChangeAspect="1"/>
            </p:cNvPicPr>
            <p:nvPr/>
          </p:nvPicPr>
          <p:blipFill>
            <a:blip r:embed="rId11" cstate="print"/>
            <a:stretch>
              <a:fillRect/>
            </a:stretch>
          </p:blipFill>
          <p:spPr>
            <a:xfrm>
              <a:off x="5847277" y="5012267"/>
              <a:ext cx="558832" cy="829734"/>
            </a:xfrm>
            <a:prstGeom prst="rect">
              <a:avLst/>
            </a:prstGeom>
          </p:spPr>
        </p:pic>
        <p:pic>
          <p:nvPicPr>
            <p:cNvPr id="80" name="Picture 75" descr="IMG_libtape.png"/>
            <p:cNvPicPr>
              <a:picLocks noChangeAspect="1"/>
            </p:cNvPicPr>
            <p:nvPr/>
          </p:nvPicPr>
          <p:blipFill>
            <a:blip r:embed="rId12" cstate="print"/>
            <a:stretch>
              <a:fillRect/>
            </a:stretch>
          </p:blipFill>
          <p:spPr>
            <a:xfrm>
              <a:off x="5939368" y="5419054"/>
              <a:ext cx="740832" cy="568600"/>
            </a:xfrm>
            <a:prstGeom prst="rect">
              <a:avLst/>
            </a:prstGeom>
          </p:spPr>
        </p:pic>
      </p:grpSp>
      <p:grpSp>
        <p:nvGrpSpPr>
          <p:cNvPr id="81" name="Group 76"/>
          <p:cNvGrpSpPr/>
          <p:nvPr/>
        </p:nvGrpSpPr>
        <p:grpSpPr>
          <a:xfrm>
            <a:off x="3251289" y="2166665"/>
            <a:ext cx="518894" cy="595640"/>
            <a:chOff x="-750763" y="2607734"/>
            <a:chExt cx="445308" cy="511172"/>
          </a:xfrm>
        </p:grpSpPr>
        <p:pic>
          <p:nvPicPr>
            <p:cNvPr id="82" name="Picture 77" descr="IMG_disk_sm_silver.png"/>
            <p:cNvPicPr>
              <a:picLocks noChangeAspect="1"/>
            </p:cNvPicPr>
            <p:nvPr/>
          </p:nvPicPr>
          <p:blipFill>
            <a:blip r:embed="rId13" cstate="print"/>
            <a:stretch>
              <a:fillRect/>
            </a:stretch>
          </p:blipFill>
          <p:spPr>
            <a:xfrm>
              <a:off x="-750763" y="2774805"/>
              <a:ext cx="445308" cy="344101"/>
            </a:xfrm>
            <a:prstGeom prst="rect">
              <a:avLst/>
            </a:prstGeom>
          </p:spPr>
        </p:pic>
        <p:pic>
          <p:nvPicPr>
            <p:cNvPr id="83" name="Picture 78" descr="IMG_disk_sm_silver.png"/>
            <p:cNvPicPr>
              <a:picLocks noChangeAspect="1"/>
            </p:cNvPicPr>
            <p:nvPr/>
          </p:nvPicPr>
          <p:blipFill>
            <a:blip r:embed="rId13" cstate="print"/>
            <a:stretch>
              <a:fillRect/>
            </a:stretch>
          </p:blipFill>
          <p:spPr>
            <a:xfrm>
              <a:off x="-750763" y="2691270"/>
              <a:ext cx="445308" cy="344101"/>
            </a:xfrm>
            <a:prstGeom prst="rect">
              <a:avLst/>
            </a:prstGeom>
          </p:spPr>
        </p:pic>
        <p:pic>
          <p:nvPicPr>
            <p:cNvPr id="84" name="Picture 79" descr="IMG_disk_sm_silver.png"/>
            <p:cNvPicPr>
              <a:picLocks noChangeAspect="1"/>
            </p:cNvPicPr>
            <p:nvPr/>
          </p:nvPicPr>
          <p:blipFill>
            <a:blip r:embed="rId13" cstate="print"/>
            <a:stretch>
              <a:fillRect/>
            </a:stretch>
          </p:blipFill>
          <p:spPr>
            <a:xfrm>
              <a:off x="-750763" y="2607734"/>
              <a:ext cx="445308" cy="344101"/>
            </a:xfrm>
            <a:prstGeom prst="rect">
              <a:avLst/>
            </a:prstGeom>
          </p:spPr>
        </p:pic>
      </p:grpSp>
      <p:sp>
        <p:nvSpPr>
          <p:cNvPr id="85" name="Oval 80"/>
          <p:cNvSpPr/>
          <p:nvPr/>
        </p:nvSpPr>
        <p:spPr bwMode="auto">
          <a:xfrm>
            <a:off x="1984026" y="3376163"/>
            <a:ext cx="390027" cy="390027"/>
          </a:xfrm>
          <a:prstGeom prst="ellipse">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lIns="0" tIns="0" rIns="0" bIns="0" anchor="ctr"/>
          <a:lstStyle/>
          <a:p>
            <a:pPr algn="ctr">
              <a:lnSpc>
                <a:spcPct val="90000"/>
              </a:lnSpc>
              <a:defRPr/>
            </a:pPr>
            <a:r>
              <a:rPr lang="en-US" sz="1400" b="1" kern="0" dirty="0">
                <a:solidFill>
                  <a:schemeClr val="bg1"/>
                </a:solidFill>
                <a:effectLst>
                  <a:outerShdw blurRad="25400" dist="12700" dir="16200000" algn="tl" rotWithShape="0">
                    <a:srgbClr val="000000">
                      <a:alpha val="40000"/>
                    </a:srgbClr>
                  </a:outerShdw>
                </a:effectLst>
                <a:cs typeface="AngsanaUPC" pitchFamily="18" charset="-34"/>
              </a:rPr>
              <a:t>1</a:t>
            </a:r>
            <a:endParaRPr lang="en-US" sz="1400" dirty="0">
              <a:solidFill>
                <a:schemeClr val="bg1"/>
              </a:solidFill>
              <a:effectLst>
                <a:outerShdw blurRad="25400" dist="12700" dir="16200000" algn="tl" rotWithShape="0">
                  <a:srgbClr val="000000">
                    <a:alpha val="40000"/>
                  </a:srgbClr>
                </a:outerShdw>
              </a:effectLst>
            </a:endParaRPr>
          </a:p>
        </p:txBody>
      </p:sp>
      <p:sp>
        <p:nvSpPr>
          <p:cNvPr id="86" name="Oval 81"/>
          <p:cNvSpPr/>
          <p:nvPr/>
        </p:nvSpPr>
        <p:spPr bwMode="auto">
          <a:xfrm>
            <a:off x="4522860" y="2559462"/>
            <a:ext cx="390027" cy="390027"/>
          </a:xfrm>
          <a:prstGeom prst="ellipse">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lIns="0" tIns="0" rIns="0" bIns="0" anchor="ctr"/>
          <a:lstStyle/>
          <a:p>
            <a:pPr algn="ctr">
              <a:lnSpc>
                <a:spcPct val="90000"/>
              </a:lnSpc>
              <a:defRPr/>
            </a:pPr>
            <a:r>
              <a:rPr lang="en-US" sz="1400" b="1" kern="0" dirty="0">
                <a:solidFill>
                  <a:schemeClr val="bg1"/>
                </a:solidFill>
                <a:effectLst>
                  <a:outerShdw blurRad="25400" dist="12700" dir="16200000" algn="tl" rotWithShape="0">
                    <a:srgbClr val="000000">
                      <a:alpha val="40000"/>
                    </a:srgbClr>
                  </a:outerShdw>
                </a:effectLst>
                <a:cs typeface="AngsanaUPC" pitchFamily="18" charset="-34"/>
              </a:rPr>
              <a:t>3</a:t>
            </a:r>
            <a:endParaRPr lang="en-US" sz="1400" dirty="0">
              <a:solidFill>
                <a:schemeClr val="bg1"/>
              </a:solidFill>
              <a:effectLst>
                <a:outerShdw blurRad="25400" dist="12700" dir="16200000" algn="tl" rotWithShape="0">
                  <a:srgbClr val="000000">
                    <a:alpha val="40000"/>
                  </a:srgbClr>
                </a:outerShdw>
              </a:effectLst>
            </a:endParaRPr>
          </a:p>
        </p:txBody>
      </p:sp>
      <p:sp>
        <p:nvSpPr>
          <p:cNvPr id="87" name="Oval 82"/>
          <p:cNvSpPr>
            <a:spLocks noChangeAspect="1"/>
          </p:cNvSpPr>
          <p:nvPr/>
        </p:nvSpPr>
        <p:spPr bwMode="auto">
          <a:xfrm>
            <a:off x="1720283" y="5023026"/>
            <a:ext cx="561926" cy="561926"/>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grpSp>
        <p:nvGrpSpPr>
          <p:cNvPr id="88" name="Group 238"/>
          <p:cNvGrpSpPr>
            <a:grpSpLocks noChangeAspect="1"/>
          </p:cNvGrpSpPr>
          <p:nvPr/>
        </p:nvGrpSpPr>
        <p:grpSpPr>
          <a:xfrm>
            <a:off x="1784598" y="4864546"/>
            <a:ext cx="433294" cy="647421"/>
            <a:chOff x="6125007" y="1676400"/>
            <a:chExt cx="2254250" cy="3448050"/>
          </a:xfrm>
        </p:grpSpPr>
        <p:pic>
          <p:nvPicPr>
            <p:cNvPr id="101" name="Picture 84" descr="rack.png"/>
            <p:cNvPicPr>
              <a:picLocks noChangeAspect="1"/>
            </p:cNvPicPr>
            <p:nvPr/>
          </p:nvPicPr>
          <p:blipFill>
            <a:blip r:embed="rId6" cstate="print"/>
            <a:stretch>
              <a:fillRect/>
            </a:stretch>
          </p:blipFill>
          <p:spPr>
            <a:xfrm>
              <a:off x="6125007" y="1676400"/>
              <a:ext cx="2254250" cy="3448050"/>
            </a:xfrm>
            <a:prstGeom prst="rect">
              <a:avLst/>
            </a:prstGeom>
          </p:spPr>
        </p:pic>
        <p:pic>
          <p:nvPicPr>
            <p:cNvPr id="102" name="Picture 85" descr="IMG_diskarray_face.png"/>
            <p:cNvPicPr>
              <a:picLocks noChangeAspect="1"/>
            </p:cNvPicPr>
            <p:nvPr/>
          </p:nvPicPr>
          <p:blipFill>
            <a:blip r:embed="rId7" cstate="print"/>
            <a:stretch>
              <a:fillRect/>
            </a:stretch>
          </p:blipFill>
          <p:spPr>
            <a:xfrm>
              <a:off x="6397235" y="3793277"/>
              <a:ext cx="647700" cy="777240"/>
            </a:xfrm>
            <a:prstGeom prst="rect">
              <a:avLst/>
            </a:prstGeom>
          </p:spPr>
        </p:pic>
        <p:pic>
          <p:nvPicPr>
            <p:cNvPr id="103" name="Picture 86" descr="IMG_diskarray_face.png"/>
            <p:cNvPicPr>
              <a:picLocks noChangeAspect="1"/>
            </p:cNvPicPr>
            <p:nvPr/>
          </p:nvPicPr>
          <p:blipFill>
            <a:blip r:embed="rId7" cstate="print"/>
            <a:stretch>
              <a:fillRect/>
            </a:stretch>
          </p:blipFill>
          <p:spPr>
            <a:xfrm>
              <a:off x="6397236" y="3374177"/>
              <a:ext cx="647700" cy="777238"/>
            </a:xfrm>
            <a:prstGeom prst="rect">
              <a:avLst/>
            </a:prstGeom>
          </p:spPr>
        </p:pic>
        <p:pic>
          <p:nvPicPr>
            <p:cNvPr id="104" name="Picture 87" descr="IMG_switchface.png"/>
            <p:cNvPicPr>
              <a:picLocks noChangeAspect="1"/>
            </p:cNvPicPr>
            <p:nvPr/>
          </p:nvPicPr>
          <p:blipFill>
            <a:blip r:embed="rId8" cstate="print"/>
            <a:stretch>
              <a:fillRect/>
            </a:stretch>
          </p:blipFill>
          <p:spPr>
            <a:xfrm>
              <a:off x="6391520" y="3237442"/>
              <a:ext cx="653415" cy="497840"/>
            </a:xfrm>
            <a:prstGeom prst="rect">
              <a:avLst/>
            </a:prstGeom>
          </p:spPr>
        </p:pic>
        <p:pic>
          <p:nvPicPr>
            <p:cNvPr id="105" name="Picture 88" descr="IMG_switchface.png"/>
            <p:cNvPicPr>
              <a:picLocks noChangeAspect="1"/>
            </p:cNvPicPr>
            <p:nvPr/>
          </p:nvPicPr>
          <p:blipFill>
            <a:blip r:embed="rId8" cstate="print"/>
            <a:stretch>
              <a:fillRect/>
            </a:stretch>
          </p:blipFill>
          <p:spPr>
            <a:xfrm>
              <a:off x="6391521" y="3098449"/>
              <a:ext cx="653415" cy="497840"/>
            </a:xfrm>
            <a:prstGeom prst="rect">
              <a:avLst/>
            </a:prstGeom>
          </p:spPr>
        </p:pic>
        <p:pic>
          <p:nvPicPr>
            <p:cNvPr id="106" name="Picture 89" descr="IMG_switchface.png"/>
            <p:cNvPicPr>
              <a:picLocks noChangeAspect="1"/>
            </p:cNvPicPr>
            <p:nvPr/>
          </p:nvPicPr>
          <p:blipFill>
            <a:blip r:embed="rId8" cstate="print"/>
            <a:stretch>
              <a:fillRect/>
            </a:stretch>
          </p:blipFill>
          <p:spPr>
            <a:xfrm>
              <a:off x="6391521" y="2820458"/>
              <a:ext cx="653415" cy="497840"/>
            </a:xfrm>
            <a:prstGeom prst="rect">
              <a:avLst/>
            </a:prstGeom>
          </p:spPr>
        </p:pic>
        <p:pic>
          <p:nvPicPr>
            <p:cNvPr id="107" name="Picture 90" descr="IMG_switchface.png"/>
            <p:cNvPicPr>
              <a:picLocks noChangeAspect="1"/>
            </p:cNvPicPr>
            <p:nvPr/>
          </p:nvPicPr>
          <p:blipFill>
            <a:blip r:embed="rId8" cstate="print"/>
            <a:stretch>
              <a:fillRect/>
            </a:stretch>
          </p:blipFill>
          <p:spPr>
            <a:xfrm>
              <a:off x="6391520" y="2959452"/>
              <a:ext cx="653415" cy="497840"/>
            </a:xfrm>
            <a:prstGeom prst="rect">
              <a:avLst/>
            </a:prstGeom>
          </p:spPr>
        </p:pic>
        <p:pic>
          <p:nvPicPr>
            <p:cNvPr id="108" name="Picture 91" descr="IMG_routerface.png"/>
            <p:cNvPicPr>
              <a:picLocks noChangeAspect="1"/>
            </p:cNvPicPr>
            <p:nvPr/>
          </p:nvPicPr>
          <p:blipFill>
            <a:blip r:embed="rId9" cstate="print"/>
            <a:stretch>
              <a:fillRect/>
            </a:stretch>
          </p:blipFill>
          <p:spPr>
            <a:xfrm>
              <a:off x="6391518" y="2601384"/>
              <a:ext cx="653415" cy="578739"/>
            </a:xfrm>
            <a:prstGeom prst="rect">
              <a:avLst/>
            </a:prstGeom>
          </p:spPr>
        </p:pic>
      </p:grpSp>
      <p:sp>
        <p:nvSpPr>
          <p:cNvPr id="109" name="Oval 92"/>
          <p:cNvSpPr>
            <a:spLocks noChangeAspect="1"/>
          </p:cNvSpPr>
          <p:nvPr/>
        </p:nvSpPr>
        <p:spPr bwMode="auto">
          <a:xfrm>
            <a:off x="1119370" y="4451427"/>
            <a:ext cx="561926" cy="561926"/>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grpSp>
        <p:nvGrpSpPr>
          <p:cNvPr id="110" name="Group 238"/>
          <p:cNvGrpSpPr>
            <a:grpSpLocks noChangeAspect="1"/>
          </p:cNvGrpSpPr>
          <p:nvPr/>
        </p:nvGrpSpPr>
        <p:grpSpPr>
          <a:xfrm>
            <a:off x="1183687" y="4292946"/>
            <a:ext cx="433294" cy="647421"/>
            <a:chOff x="6125007" y="1676400"/>
            <a:chExt cx="2254250" cy="3448050"/>
          </a:xfrm>
        </p:grpSpPr>
        <p:pic>
          <p:nvPicPr>
            <p:cNvPr id="111" name="Picture 94" descr="rack.png"/>
            <p:cNvPicPr>
              <a:picLocks noChangeAspect="1"/>
            </p:cNvPicPr>
            <p:nvPr/>
          </p:nvPicPr>
          <p:blipFill>
            <a:blip r:embed="rId6" cstate="print"/>
            <a:stretch>
              <a:fillRect/>
            </a:stretch>
          </p:blipFill>
          <p:spPr>
            <a:xfrm>
              <a:off x="6125007" y="1676400"/>
              <a:ext cx="2254250" cy="3448050"/>
            </a:xfrm>
            <a:prstGeom prst="rect">
              <a:avLst/>
            </a:prstGeom>
          </p:spPr>
        </p:pic>
        <p:pic>
          <p:nvPicPr>
            <p:cNvPr id="112" name="Picture 95" descr="IMG_diskarray_face.png"/>
            <p:cNvPicPr>
              <a:picLocks noChangeAspect="1"/>
            </p:cNvPicPr>
            <p:nvPr/>
          </p:nvPicPr>
          <p:blipFill>
            <a:blip r:embed="rId7" cstate="print"/>
            <a:stretch>
              <a:fillRect/>
            </a:stretch>
          </p:blipFill>
          <p:spPr>
            <a:xfrm>
              <a:off x="6397235" y="3793277"/>
              <a:ext cx="647700" cy="777240"/>
            </a:xfrm>
            <a:prstGeom prst="rect">
              <a:avLst/>
            </a:prstGeom>
          </p:spPr>
        </p:pic>
        <p:pic>
          <p:nvPicPr>
            <p:cNvPr id="113" name="Picture 96" descr="IMG_diskarray_face.png"/>
            <p:cNvPicPr>
              <a:picLocks noChangeAspect="1"/>
            </p:cNvPicPr>
            <p:nvPr/>
          </p:nvPicPr>
          <p:blipFill>
            <a:blip r:embed="rId7" cstate="print"/>
            <a:stretch>
              <a:fillRect/>
            </a:stretch>
          </p:blipFill>
          <p:spPr>
            <a:xfrm>
              <a:off x="6397236" y="3374177"/>
              <a:ext cx="647700" cy="777238"/>
            </a:xfrm>
            <a:prstGeom prst="rect">
              <a:avLst/>
            </a:prstGeom>
          </p:spPr>
        </p:pic>
        <p:pic>
          <p:nvPicPr>
            <p:cNvPr id="114" name="Picture 97" descr="IMG_switchface.png"/>
            <p:cNvPicPr>
              <a:picLocks noChangeAspect="1"/>
            </p:cNvPicPr>
            <p:nvPr/>
          </p:nvPicPr>
          <p:blipFill>
            <a:blip r:embed="rId8" cstate="print"/>
            <a:stretch>
              <a:fillRect/>
            </a:stretch>
          </p:blipFill>
          <p:spPr>
            <a:xfrm>
              <a:off x="6391520" y="3237442"/>
              <a:ext cx="653415" cy="497840"/>
            </a:xfrm>
            <a:prstGeom prst="rect">
              <a:avLst/>
            </a:prstGeom>
          </p:spPr>
        </p:pic>
        <p:pic>
          <p:nvPicPr>
            <p:cNvPr id="115" name="Picture 98" descr="IMG_switchface.png"/>
            <p:cNvPicPr>
              <a:picLocks noChangeAspect="1"/>
            </p:cNvPicPr>
            <p:nvPr/>
          </p:nvPicPr>
          <p:blipFill>
            <a:blip r:embed="rId8" cstate="print"/>
            <a:stretch>
              <a:fillRect/>
            </a:stretch>
          </p:blipFill>
          <p:spPr>
            <a:xfrm>
              <a:off x="6391521" y="3098449"/>
              <a:ext cx="653415" cy="497840"/>
            </a:xfrm>
            <a:prstGeom prst="rect">
              <a:avLst/>
            </a:prstGeom>
          </p:spPr>
        </p:pic>
        <p:pic>
          <p:nvPicPr>
            <p:cNvPr id="116" name="Picture 99" descr="IMG_switchface.png"/>
            <p:cNvPicPr>
              <a:picLocks noChangeAspect="1"/>
            </p:cNvPicPr>
            <p:nvPr/>
          </p:nvPicPr>
          <p:blipFill>
            <a:blip r:embed="rId8" cstate="print"/>
            <a:stretch>
              <a:fillRect/>
            </a:stretch>
          </p:blipFill>
          <p:spPr>
            <a:xfrm>
              <a:off x="6391521" y="2820458"/>
              <a:ext cx="653415" cy="497840"/>
            </a:xfrm>
            <a:prstGeom prst="rect">
              <a:avLst/>
            </a:prstGeom>
          </p:spPr>
        </p:pic>
        <p:pic>
          <p:nvPicPr>
            <p:cNvPr id="117" name="Picture 100" descr="IMG_switchface.png"/>
            <p:cNvPicPr>
              <a:picLocks noChangeAspect="1"/>
            </p:cNvPicPr>
            <p:nvPr/>
          </p:nvPicPr>
          <p:blipFill>
            <a:blip r:embed="rId8" cstate="print"/>
            <a:stretch>
              <a:fillRect/>
            </a:stretch>
          </p:blipFill>
          <p:spPr>
            <a:xfrm>
              <a:off x="6391520" y="2959452"/>
              <a:ext cx="653415" cy="497840"/>
            </a:xfrm>
            <a:prstGeom prst="rect">
              <a:avLst/>
            </a:prstGeom>
          </p:spPr>
        </p:pic>
        <p:pic>
          <p:nvPicPr>
            <p:cNvPr id="118" name="Picture 101" descr="IMG_routerface.png"/>
            <p:cNvPicPr>
              <a:picLocks noChangeAspect="1"/>
            </p:cNvPicPr>
            <p:nvPr/>
          </p:nvPicPr>
          <p:blipFill>
            <a:blip r:embed="rId9" cstate="print"/>
            <a:stretch>
              <a:fillRect/>
            </a:stretch>
          </p:blipFill>
          <p:spPr>
            <a:xfrm>
              <a:off x="6391518" y="2601384"/>
              <a:ext cx="653415" cy="578739"/>
            </a:xfrm>
            <a:prstGeom prst="rect">
              <a:avLst/>
            </a:prstGeom>
          </p:spPr>
        </p:pic>
      </p:grpSp>
      <p:sp>
        <p:nvSpPr>
          <p:cNvPr id="119" name="Oval 102"/>
          <p:cNvSpPr>
            <a:spLocks noChangeAspect="1"/>
          </p:cNvSpPr>
          <p:nvPr/>
        </p:nvSpPr>
        <p:spPr bwMode="auto">
          <a:xfrm>
            <a:off x="833571" y="3696623"/>
            <a:ext cx="561926" cy="561926"/>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grpSp>
        <p:nvGrpSpPr>
          <p:cNvPr id="120" name="Group 238"/>
          <p:cNvGrpSpPr>
            <a:grpSpLocks noChangeAspect="1"/>
          </p:cNvGrpSpPr>
          <p:nvPr/>
        </p:nvGrpSpPr>
        <p:grpSpPr>
          <a:xfrm>
            <a:off x="897887" y="3538144"/>
            <a:ext cx="433294" cy="647421"/>
            <a:chOff x="6125007" y="1676400"/>
            <a:chExt cx="2254250" cy="3448050"/>
          </a:xfrm>
        </p:grpSpPr>
        <p:pic>
          <p:nvPicPr>
            <p:cNvPr id="121" name="Picture 104" descr="rack.png"/>
            <p:cNvPicPr>
              <a:picLocks noChangeAspect="1"/>
            </p:cNvPicPr>
            <p:nvPr/>
          </p:nvPicPr>
          <p:blipFill>
            <a:blip r:embed="rId6" cstate="print"/>
            <a:stretch>
              <a:fillRect/>
            </a:stretch>
          </p:blipFill>
          <p:spPr>
            <a:xfrm>
              <a:off x="6125007" y="1676400"/>
              <a:ext cx="2254250" cy="3448050"/>
            </a:xfrm>
            <a:prstGeom prst="rect">
              <a:avLst/>
            </a:prstGeom>
          </p:spPr>
        </p:pic>
        <p:pic>
          <p:nvPicPr>
            <p:cNvPr id="122" name="Picture 105" descr="IMG_diskarray_face.png"/>
            <p:cNvPicPr>
              <a:picLocks noChangeAspect="1"/>
            </p:cNvPicPr>
            <p:nvPr/>
          </p:nvPicPr>
          <p:blipFill>
            <a:blip r:embed="rId7" cstate="print"/>
            <a:stretch>
              <a:fillRect/>
            </a:stretch>
          </p:blipFill>
          <p:spPr>
            <a:xfrm>
              <a:off x="6397235" y="3793277"/>
              <a:ext cx="647700" cy="777240"/>
            </a:xfrm>
            <a:prstGeom prst="rect">
              <a:avLst/>
            </a:prstGeom>
          </p:spPr>
        </p:pic>
        <p:pic>
          <p:nvPicPr>
            <p:cNvPr id="123" name="Picture 106" descr="IMG_diskarray_face.png"/>
            <p:cNvPicPr>
              <a:picLocks noChangeAspect="1"/>
            </p:cNvPicPr>
            <p:nvPr/>
          </p:nvPicPr>
          <p:blipFill>
            <a:blip r:embed="rId7" cstate="print"/>
            <a:stretch>
              <a:fillRect/>
            </a:stretch>
          </p:blipFill>
          <p:spPr>
            <a:xfrm>
              <a:off x="6397236" y="3374177"/>
              <a:ext cx="647700" cy="777238"/>
            </a:xfrm>
            <a:prstGeom prst="rect">
              <a:avLst/>
            </a:prstGeom>
          </p:spPr>
        </p:pic>
        <p:pic>
          <p:nvPicPr>
            <p:cNvPr id="124" name="Picture 107" descr="IMG_switchface.png"/>
            <p:cNvPicPr>
              <a:picLocks noChangeAspect="1"/>
            </p:cNvPicPr>
            <p:nvPr/>
          </p:nvPicPr>
          <p:blipFill>
            <a:blip r:embed="rId8" cstate="print"/>
            <a:stretch>
              <a:fillRect/>
            </a:stretch>
          </p:blipFill>
          <p:spPr>
            <a:xfrm>
              <a:off x="6391520" y="3237442"/>
              <a:ext cx="653415" cy="497840"/>
            </a:xfrm>
            <a:prstGeom prst="rect">
              <a:avLst/>
            </a:prstGeom>
          </p:spPr>
        </p:pic>
        <p:pic>
          <p:nvPicPr>
            <p:cNvPr id="125" name="Picture 108" descr="IMG_switchface.png"/>
            <p:cNvPicPr>
              <a:picLocks noChangeAspect="1"/>
            </p:cNvPicPr>
            <p:nvPr/>
          </p:nvPicPr>
          <p:blipFill>
            <a:blip r:embed="rId8" cstate="print"/>
            <a:stretch>
              <a:fillRect/>
            </a:stretch>
          </p:blipFill>
          <p:spPr>
            <a:xfrm>
              <a:off x="6391521" y="3098449"/>
              <a:ext cx="653415" cy="497840"/>
            </a:xfrm>
            <a:prstGeom prst="rect">
              <a:avLst/>
            </a:prstGeom>
          </p:spPr>
        </p:pic>
        <p:pic>
          <p:nvPicPr>
            <p:cNvPr id="126" name="Picture 109" descr="IMG_switchface.png"/>
            <p:cNvPicPr>
              <a:picLocks noChangeAspect="1"/>
            </p:cNvPicPr>
            <p:nvPr/>
          </p:nvPicPr>
          <p:blipFill>
            <a:blip r:embed="rId8" cstate="print"/>
            <a:stretch>
              <a:fillRect/>
            </a:stretch>
          </p:blipFill>
          <p:spPr>
            <a:xfrm>
              <a:off x="6391521" y="2820458"/>
              <a:ext cx="653415" cy="497840"/>
            </a:xfrm>
            <a:prstGeom prst="rect">
              <a:avLst/>
            </a:prstGeom>
          </p:spPr>
        </p:pic>
        <p:pic>
          <p:nvPicPr>
            <p:cNvPr id="127" name="Picture 110" descr="IMG_switchface.png"/>
            <p:cNvPicPr>
              <a:picLocks noChangeAspect="1"/>
            </p:cNvPicPr>
            <p:nvPr/>
          </p:nvPicPr>
          <p:blipFill>
            <a:blip r:embed="rId8" cstate="print"/>
            <a:stretch>
              <a:fillRect/>
            </a:stretch>
          </p:blipFill>
          <p:spPr>
            <a:xfrm>
              <a:off x="6391520" y="2959452"/>
              <a:ext cx="653415" cy="497840"/>
            </a:xfrm>
            <a:prstGeom prst="rect">
              <a:avLst/>
            </a:prstGeom>
          </p:spPr>
        </p:pic>
        <p:pic>
          <p:nvPicPr>
            <p:cNvPr id="128" name="Picture 111" descr="IMG_routerface.png"/>
            <p:cNvPicPr>
              <a:picLocks noChangeAspect="1"/>
            </p:cNvPicPr>
            <p:nvPr/>
          </p:nvPicPr>
          <p:blipFill>
            <a:blip r:embed="rId9" cstate="print"/>
            <a:stretch>
              <a:fillRect/>
            </a:stretch>
          </p:blipFill>
          <p:spPr>
            <a:xfrm>
              <a:off x="6391518" y="2601384"/>
              <a:ext cx="653415" cy="578739"/>
            </a:xfrm>
            <a:prstGeom prst="rect">
              <a:avLst/>
            </a:prstGeom>
          </p:spPr>
        </p:pic>
      </p:grpSp>
      <p:sp>
        <p:nvSpPr>
          <p:cNvPr id="129" name="Text Box 28"/>
          <p:cNvSpPr txBox="1">
            <a:spLocks noChangeArrowheads="1"/>
          </p:cNvSpPr>
          <p:nvPr/>
        </p:nvSpPr>
        <p:spPr bwMode="auto">
          <a:xfrm>
            <a:off x="357610" y="5600393"/>
            <a:ext cx="1652152" cy="261610"/>
          </a:xfrm>
          <a:prstGeom prst="rect">
            <a:avLst/>
          </a:prstGeom>
          <a:noFill/>
          <a:ln w="12700" algn="ctr">
            <a:noFill/>
            <a:miter lim="800000"/>
            <a:headEnd/>
            <a:tailEnd/>
          </a:ln>
        </p:spPr>
        <p:txBody>
          <a:bodyPr wrap="square">
            <a:spAutoFit/>
          </a:bodyPr>
          <a:lstStyle/>
          <a:p>
            <a:pPr algn="ctr" eaLnBrk="0" hangingPunct="0"/>
            <a:r>
              <a:rPr lang="en-US" sz="1050" b="1" dirty="0"/>
              <a:t>Physical Servers</a:t>
            </a:r>
          </a:p>
        </p:txBody>
      </p:sp>
      <p:sp>
        <p:nvSpPr>
          <p:cNvPr id="130" name="Oval 113"/>
          <p:cNvSpPr/>
          <p:nvPr/>
        </p:nvSpPr>
        <p:spPr bwMode="auto">
          <a:xfrm>
            <a:off x="988673" y="5179211"/>
            <a:ext cx="390027" cy="390027"/>
          </a:xfrm>
          <a:prstGeom prst="ellipse">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lIns="0" tIns="0" rIns="0" bIns="0" anchor="ctr"/>
          <a:lstStyle/>
          <a:p>
            <a:pPr algn="ctr">
              <a:lnSpc>
                <a:spcPct val="90000"/>
              </a:lnSpc>
              <a:defRPr/>
            </a:pPr>
            <a:r>
              <a:rPr lang="en-US" sz="1400" b="1" kern="0" dirty="0">
                <a:solidFill>
                  <a:schemeClr val="bg1"/>
                </a:solidFill>
                <a:effectLst>
                  <a:outerShdw blurRad="25400" dist="12700" dir="16200000" algn="tl" rotWithShape="0">
                    <a:srgbClr val="000000">
                      <a:alpha val="40000"/>
                    </a:srgbClr>
                  </a:outerShdw>
                </a:effectLst>
                <a:cs typeface="AngsanaUPC" pitchFamily="18" charset="-34"/>
              </a:rPr>
              <a:t>2</a:t>
            </a:r>
            <a:endParaRPr lang="en-US" sz="1400" dirty="0">
              <a:solidFill>
                <a:schemeClr val="bg1"/>
              </a:solidFill>
              <a:effectLst>
                <a:outerShdw blurRad="25400" dist="12700" dir="16200000" algn="tl" rotWithShape="0">
                  <a:srgbClr val="000000">
                    <a:alpha val="40000"/>
                  </a:srgbClr>
                </a:outerShdw>
              </a:effectLst>
            </a:endParaRPr>
          </a:p>
        </p:txBody>
      </p:sp>
      <p:grpSp>
        <p:nvGrpSpPr>
          <p:cNvPr id="131" name="Group 114"/>
          <p:cNvGrpSpPr/>
          <p:nvPr/>
        </p:nvGrpSpPr>
        <p:grpSpPr>
          <a:xfrm rot="1262973">
            <a:off x="3881002" y="4820107"/>
            <a:ext cx="972458" cy="1029223"/>
            <a:chOff x="7054725" y="4239645"/>
            <a:chExt cx="1204595" cy="1274914"/>
          </a:xfrm>
        </p:grpSpPr>
        <p:sp>
          <p:nvSpPr>
            <p:cNvPr id="132" name="Trapezoid 115"/>
            <p:cNvSpPr/>
            <p:nvPr/>
          </p:nvSpPr>
          <p:spPr bwMode="auto">
            <a:xfrm rot="16383095">
              <a:off x="7389411" y="4297666"/>
              <a:ext cx="447268" cy="1116640"/>
            </a:xfrm>
            <a:prstGeom prst="trapezoid">
              <a:avLst>
                <a:gd name="adj" fmla="val 45759"/>
              </a:avLst>
            </a:prstGeom>
            <a:gradFill flip="none" rotWithShape="1">
              <a:gsLst>
                <a:gs pos="0">
                  <a:schemeClr val="accent1">
                    <a:alpha val="7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i="0" u="none" strike="noStrike" cap="none" normalizeH="0" baseline="0" dirty="0">
                <a:ln>
                  <a:noFill/>
                </a:ln>
                <a:solidFill>
                  <a:schemeClr val="bg1"/>
                </a:solidFill>
                <a:effectLst/>
              </a:endParaRPr>
            </a:p>
          </p:txBody>
        </p:sp>
        <p:sp>
          <p:nvSpPr>
            <p:cNvPr id="133" name="Trapezoid 116"/>
            <p:cNvSpPr/>
            <p:nvPr/>
          </p:nvSpPr>
          <p:spPr bwMode="auto">
            <a:xfrm rot="18238500">
              <a:off x="7460156" y="4715394"/>
              <a:ext cx="481690" cy="1116639"/>
            </a:xfrm>
            <a:prstGeom prst="trapezoid">
              <a:avLst>
                <a:gd name="adj" fmla="val 38348"/>
              </a:avLst>
            </a:prstGeom>
            <a:gradFill flip="none" rotWithShape="1">
              <a:gsLst>
                <a:gs pos="0">
                  <a:schemeClr val="accent1">
                    <a:alpha val="7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i="0" u="none" strike="noStrike" cap="none" normalizeH="0" baseline="0" dirty="0">
                <a:ln>
                  <a:noFill/>
                </a:ln>
                <a:solidFill>
                  <a:schemeClr val="bg1"/>
                </a:solidFill>
                <a:effectLst/>
              </a:endParaRPr>
            </a:p>
          </p:txBody>
        </p:sp>
        <p:sp>
          <p:nvSpPr>
            <p:cNvPr id="134" name="Trapezoid 117"/>
            <p:cNvSpPr/>
            <p:nvPr/>
          </p:nvSpPr>
          <p:spPr bwMode="auto">
            <a:xfrm rot="3749221" flipV="1">
              <a:off x="7476260" y="3901794"/>
              <a:ext cx="440938" cy="1116639"/>
            </a:xfrm>
            <a:prstGeom prst="trapezoid">
              <a:avLst>
                <a:gd name="adj" fmla="val 33672"/>
              </a:avLst>
            </a:prstGeom>
            <a:gradFill flip="none" rotWithShape="1">
              <a:gsLst>
                <a:gs pos="0">
                  <a:schemeClr val="accent1">
                    <a:alpha val="7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i="0" u="none" strike="noStrike" cap="none" normalizeH="0" baseline="0" dirty="0">
                <a:ln>
                  <a:noFill/>
                </a:ln>
                <a:solidFill>
                  <a:schemeClr val="bg1"/>
                </a:solidFill>
                <a:effectLst/>
              </a:endParaRPr>
            </a:p>
          </p:txBody>
        </p:sp>
      </p:grpSp>
      <p:sp>
        <p:nvSpPr>
          <p:cNvPr id="135" name="Oval 119"/>
          <p:cNvSpPr>
            <a:spLocks noChangeAspect="1"/>
          </p:cNvSpPr>
          <p:nvPr/>
        </p:nvSpPr>
        <p:spPr bwMode="auto">
          <a:xfrm>
            <a:off x="3483179" y="4694473"/>
            <a:ext cx="801440" cy="789362"/>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grpSp>
        <p:nvGrpSpPr>
          <p:cNvPr id="136" name="Group 238"/>
          <p:cNvGrpSpPr>
            <a:grpSpLocks noChangeAspect="1"/>
          </p:cNvGrpSpPr>
          <p:nvPr/>
        </p:nvGrpSpPr>
        <p:grpSpPr>
          <a:xfrm>
            <a:off x="3581137" y="4462731"/>
            <a:ext cx="605526" cy="904766"/>
            <a:chOff x="6125007" y="1676400"/>
            <a:chExt cx="2254250" cy="3448050"/>
          </a:xfrm>
        </p:grpSpPr>
        <p:pic>
          <p:nvPicPr>
            <p:cNvPr id="137" name="Picture 122" descr="rack.png"/>
            <p:cNvPicPr>
              <a:picLocks noChangeAspect="1"/>
            </p:cNvPicPr>
            <p:nvPr/>
          </p:nvPicPr>
          <p:blipFill>
            <a:blip r:embed="rId6" cstate="print"/>
            <a:stretch>
              <a:fillRect/>
            </a:stretch>
          </p:blipFill>
          <p:spPr>
            <a:xfrm>
              <a:off x="6125007" y="1676400"/>
              <a:ext cx="2254250" cy="3448050"/>
            </a:xfrm>
            <a:prstGeom prst="rect">
              <a:avLst/>
            </a:prstGeom>
          </p:spPr>
        </p:pic>
        <p:pic>
          <p:nvPicPr>
            <p:cNvPr id="138" name="Picture 123" descr="IMG_diskarray_face.png"/>
            <p:cNvPicPr>
              <a:picLocks noChangeAspect="1"/>
            </p:cNvPicPr>
            <p:nvPr/>
          </p:nvPicPr>
          <p:blipFill>
            <a:blip r:embed="rId7" cstate="print"/>
            <a:stretch>
              <a:fillRect/>
            </a:stretch>
          </p:blipFill>
          <p:spPr>
            <a:xfrm>
              <a:off x="6397235" y="3793277"/>
              <a:ext cx="647700" cy="777240"/>
            </a:xfrm>
            <a:prstGeom prst="rect">
              <a:avLst/>
            </a:prstGeom>
          </p:spPr>
        </p:pic>
        <p:pic>
          <p:nvPicPr>
            <p:cNvPr id="139" name="Picture 124" descr="IMG_diskarray_face.png"/>
            <p:cNvPicPr>
              <a:picLocks noChangeAspect="1"/>
            </p:cNvPicPr>
            <p:nvPr/>
          </p:nvPicPr>
          <p:blipFill>
            <a:blip r:embed="rId7" cstate="print"/>
            <a:stretch>
              <a:fillRect/>
            </a:stretch>
          </p:blipFill>
          <p:spPr>
            <a:xfrm>
              <a:off x="6397236" y="3374177"/>
              <a:ext cx="647700" cy="777238"/>
            </a:xfrm>
            <a:prstGeom prst="rect">
              <a:avLst/>
            </a:prstGeom>
          </p:spPr>
        </p:pic>
        <p:pic>
          <p:nvPicPr>
            <p:cNvPr id="140" name="Picture 125" descr="IMG_switchface.png"/>
            <p:cNvPicPr>
              <a:picLocks noChangeAspect="1"/>
            </p:cNvPicPr>
            <p:nvPr/>
          </p:nvPicPr>
          <p:blipFill>
            <a:blip r:embed="rId8" cstate="print"/>
            <a:stretch>
              <a:fillRect/>
            </a:stretch>
          </p:blipFill>
          <p:spPr>
            <a:xfrm>
              <a:off x="6391520" y="3237442"/>
              <a:ext cx="653415" cy="497840"/>
            </a:xfrm>
            <a:prstGeom prst="rect">
              <a:avLst/>
            </a:prstGeom>
          </p:spPr>
        </p:pic>
        <p:pic>
          <p:nvPicPr>
            <p:cNvPr id="141" name="Picture 126" descr="IMG_switchface.png"/>
            <p:cNvPicPr>
              <a:picLocks noChangeAspect="1"/>
            </p:cNvPicPr>
            <p:nvPr/>
          </p:nvPicPr>
          <p:blipFill>
            <a:blip r:embed="rId8" cstate="print"/>
            <a:stretch>
              <a:fillRect/>
            </a:stretch>
          </p:blipFill>
          <p:spPr>
            <a:xfrm>
              <a:off x="6391521" y="3098449"/>
              <a:ext cx="653415" cy="497840"/>
            </a:xfrm>
            <a:prstGeom prst="rect">
              <a:avLst/>
            </a:prstGeom>
          </p:spPr>
        </p:pic>
        <p:pic>
          <p:nvPicPr>
            <p:cNvPr id="142" name="Picture 127" descr="IMG_switchface.png"/>
            <p:cNvPicPr>
              <a:picLocks noChangeAspect="1"/>
            </p:cNvPicPr>
            <p:nvPr/>
          </p:nvPicPr>
          <p:blipFill>
            <a:blip r:embed="rId8" cstate="print"/>
            <a:stretch>
              <a:fillRect/>
            </a:stretch>
          </p:blipFill>
          <p:spPr>
            <a:xfrm>
              <a:off x="6391521" y="2820458"/>
              <a:ext cx="653415" cy="497840"/>
            </a:xfrm>
            <a:prstGeom prst="rect">
              <a:avLst/>
            </a:prstGeom>
          </p:spPr>
        </p:pic>
        <p:pic>
          <p:nvPicPr>
            <p:cNvPr id="143" name="Picture 128" descr="IMG_switchface.png"/>
            <p:cNvPicPr>
              <a:picLocks noChangeAspect="1"/>
            </p:cNvPicPr>
            <p:nvPr/>
          </p:nvPicPr>
          <p:blipFill>
            <a:blip r:embed="rId8" cstate="print"/>
            <a:stretch>
              <a:fillRect/>
            </a:stretch>
          </p:blipFill>
          <p:spPr>
            <a:xfrm>
              <a:off x="6391520" y="2959452"/>
              <a:ext cx="653415" cy="497840"/>
            </a:xfrm>
            <a:prstGeom prst="rect">
              <a:avLst/>
            </a:prstGeom>
          </p:spPr>
        </p:pic>
        <p:pic>
          <p:nvPicPr>
            <p:cNvPr id="144" name="Picture 129" descr="IMG_routerface.png"/>
            <p:cNvPicPr>
              <a:picLocks noChangeAspect="1"/>
            </p:cNvPicPr>
            <p:nvPr/>
          </p:nvPicPr>
          <p:blipFill>
            <a:blip r:embed="rId9" cstate="print"/>
            <a:stretch>
              <a:fillRect/>
            </a:stretch>
          </p:blipFill>
          <p:spPr>
            <a:xfrm>
              <a:off x="6391518" y="2601384"/>
              <a:ext cx="653415" cy="578739"/>
            </a:xfrm>
            <a:prstGeom prst="rect">
              <a:avLst/>
            </a:prstGeom>
          </p:spPr>
        </p:pic>
      </p:grpSp>
      <p:pic>
        <p:nvPicPr>
          <p:cNvPr id="145" name="Picture 121" descr="vm_hypervisor.png"/>
          <p:cNvPicPr>
            <a:picLocks noChangeAspect="1"/>
          </p:cNvPicPr>
          <p:nvPr/>
        </p:nvPicPr>
        <p:blipFill>
          <a:blip r:embed="rId14" cstate="print"/>
          <a:stretch>
            <a:fillRect/>
          </a:stretch>
        </p:blipFill>
        <p:spPr>
          <a:xfrm>
            <a:off x="3907509" y="4433556"/>
            <a:ext cx="580069" cy="540908"/>
          </a:xfrm>
          <a:prstGeom prst="rect">
            <a:avLst/>
          </a:prstGeom>
        </p:spPr>
      </p:pic>
      <p:grpSp>
        <p:nvGrpSpPr>
          <p:cNvPr id="146" name="Group 130"/>
          <p:cNvGrpSpPr/>
          <p:nvPr/>
        </p:nvGrpSpPr>
        <p:grpSpPr>
          <a:xfrm>
            <a:off x="4005227" y="5599300"/>
            <a:ext cx="583846" cy="408439"/>
            <a:chOff x="7636933" y="5230324"/>
            <a:chExt cx="880534" cy="615993"/>
          </a:xfrm>
        </p:grpSpPr>
        <p:sp>
          <p:nvSpPr>
            <p:cNvPr id="147" name="Oval 131"/>
            <p:cNvSpPr>
              <a:spLocks noChangeAspect="1"/>
            </p:cNvSpPr>
            <p:nvPr/>
          </p:nvSpPr>
          <p:spPr bwMode="auto">
            <a:xfrm>
              <a:off x="7918151" y="5256033"/>
              <a:ext cx="599316" cy="590284"/>
            </a:xfrm>
            <a:prstGeom prst="ellipse">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pic>
          <p:nvPicPr>
            <p:cNvPr id="148" name="Picture 132" descr="windows-translogo.png"/>
            <p:cNvPicPr>
              <a:picLocks noChangeAspect="1"/>
            </p:cNvPicPr>
            <p:nvPr/>
          </p:nvPicPr>
          <p:blipFill>
            <a:blip r:embed="rId15" cstate="print"/>
            <a:stretch>
              <a:fillRect/>
            </a:stretch>
          </p:blipFill>
          <p:spPr>
            <a:xfrm>
              <a:off x="8026401" y="5389278"/>
              <a:ext cx="372532" cy="329712"/>
            </a:xfrm>
            <a:prstGeom prst="rect">
              <a:avLst/>
            </a:prstGeom>
          </p:spPr>
        </p:pic>
        <p:pic>
          <p:nvPicPr>
            <p:cNvPr id="149" name="Picture 133" descr="vm2.png"/>
            <p:cNvPicPr>
              <a:picLocks noChangeAspect="1"/>
            </p:cNvPicPr>
            <p:nvPr/>
          </p:nvPicPr>
          <p:blipFill>
            <a:blip r:embed="rId16" cstate="print"/>
            <a:stretch>
              <a:fillRect/>
            </a:stretch>
          </p:blipFill>
          <p:spPr>
            <a:xfrm>
              <a:off x="7636933" y="5230324"/>
              <a:ext cx="550334" cy="442172"/>
            </a:xfrm>
            <a:prstGeom prst="rect">
              <a:avLst/>
            </a:prstGeom>
          </p:spPr>
        </p:pic>
      </p:grpSp>
      <p:grpSp>
        <p:nvGrpSpPr>
          <p:cNvPr id="150" name="Group 134"/>
          <p:cNvGrpSpPr/>
          <p:nvPr/>
        </p:nvGrpSpPr>
        <p:grpSpPr>
          <a:xfrm>
            <a:off x="4327668" y="5247545"/>
            <a:ext cx="583846" cy="408441"/>
            <a:chOff x="7636933" y="4552990"/>
            <a:chExt cx="880534" cy="615994"/>
          </a:xfrm>
        </p:grpSpPr>
        <p:sp>
          <p:nvSpPr>
            <p:cNvPr id="151" name="Oval 135"/>
            <p:cNvSpPr>
              <a:spLocks noChangeAspect="1"/>
            </p:cNvSpPr>
            <p:nvPr/>
          </p:nvSpPr>
          <p:spPr bwMode="auto">
            <a:xfrm>
              <a:off x="7918151" y="4578700"/>
              <a:ext cx="599316" cy="590284"/>
            </a:xfrm>
            <a:prstGeom prst="ellipse">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pic>
          <p:nvPicPr>
            <p:cNvPr id="152" name="Picture 136" descr="vm2.png"/>
            <p:cNvPicPr>
              <a:picLocks noChangeAspect="1"/>
            </p:cNvPicPr>
            <p:nvPr/>
          </p:nvPicPr>
          <p:blipFill>
            <a:blip r:embed="rId16" cstate="print"/>
            <a:stretch>
              <a:fillRect/>
            </a:stretch>
          </p:blipFill>
          <p:spPr>
            <a:xfrm>
              <a:off x="7636933" y="4552990"/>
              <a:ext cx="550334" cy="442172"/>
            </a:xfrm>
            <a:prstGeom prst="rect">
              <a:avLst/>
            </a:prstGeom>
          </p:spPr>
        </p:pic>
        <p:pic>
          <p:nvPicPr>
            <p:cNvPr id="153" name="Picture 840" descr="Linux"/>
            <p:cNvPicPr>
              <a:picLocks noChangeAspect="1" noChangeArrowheads="1"/>
            </p:cNvPicPr>
            <p:nvPr/>
          </p:nvPicPr>
          <p:blipFill>
            <a:blip r:embed="rId17" cstate="print"/>
            <a:srcRect/>
            <a:stretch>
              <a:fillRect/>
            </a:stretch>
          </p:blipFill>
          <p:spPr bwMode="auto">
            <a:xfrm>
              <a:off x="8058183" y="4686298"/>
              <a:ext cx="314256" cy="368300"/>
            </a:xfrm>
            <a:prstGeom prst="rect">
              <a:avLst/>
            </a:prstGeom>
            <a:noFill/>
            <a:ln w="9525">
              <a:noFill/>
              <a:miter lim="800000"/>
              <a:headEnd/>
              <a:tailEnd/>
            </a:ln>
          </p:spPr>
        </p:pic>
      </p:grpSp>
      <p:grpSp>
        <p:nvGrpSpPr>
          <p:cNvPr id="154" name="Group 138"/>
          <p:cNvGrpSpPr/>
          <p:nvPr/>
        </p:nvGrpSpPr>
        <p:grpSpPr>
          <a:xfrm>
            <a:off x="4430263" y="4778542"/>
            <a:ext cx="583846" cy="408441"/>
            <a:chOff x="7636933" y="3875657"/>
            <a:chExt cx="880534" cy="615994"/>
          </a:xfrm>
        </p:grpSpPr>
        <p:sp>
          <p:nvSpPr>
            <p:cNvPr id="155" name="Oval 139"/>
            <p:cNvSpPr>
              <a:spLocks noChangeAspect="1"/>
            </p:cNvSpPr>
            <p:nvPr/>
          </p:nvSpPr>
          <p:spPr bwMode="auto">
            <a:xfrm>
              <a:off x="7918151" y="3901367"/>
              <a:ext cx="599316" cy="590284"/>
            </a:xfrm>
            <a:prstGeom prst="ellipse">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pic>
          <p:nvPicPr>
            <p:cNvPr id="156" name="Picture 140" descr="mailbox.png"/>
            <p:cNvPicPr>
              <a:picLocks noChangeAspect="1"/>
            </p:cNvPicPr>
            <p:nvPr/>
          </p:nvPicPr>
          <p:blipFill>
            <a:blip r:embed="rId18" cstate="print"/>
            <a:stretch>
              <a:fillRect/>
            </a:stretch>
          </p:blipFill>
          <p:spPr>
            <a:xfrm>
              <a:off x="7993937" y="3972323"/>
              <a:ext cx="413462" cy="428535"/>
            </a:xfrm>
            <a:prstGeom prst="rect">
              <a:avLst/>
            </a:prstGeom>
          </p:spPr>
        </p:pic>
        <p:pic>
          <p:nvPicPr>
            <p:cNvPr id="157" name="Picture 141" descr="vm2.png"/>
            <p:cNvPicPr>
              <a:picLocks noChangeAspect="1"/>
            </p:cNvPicPr>
            <p:nvPr/>
          </p:nvPicPr>
          <p:blipFill>
            <a:blip r:embed="rId16" cstate="print"/>
            <a:stretch>
              <a:fillRect/>
            </a:stretch>
          </p:blipFill>
          <p:spPr>
            <a:xfrm>
              <a:off x="7636933" y="3875657"/>
              <a:ext cx="550334" cy="442172"/>
            </a:xfrm>
            <a:prstGeom prst="rect">
              <a:avLst/>
            </a:prstGeom>
          </p:spPr>
        </p:pic>
      </p:grpSp>
      <p:grpSp>
        <p:nvGrpSpPr>
          <p:cNvPr id="158" name="Group 142"/>
          <p:cNvGrpSpPr/>
          <p:nvPr/>
        </p:nvGrpSpPr>
        <p:grpSpPr>
          <a:xfrm>
            <a:off x="1121017" y="3904548"/>
            <a:ext cx="381699" cy="375947"/>
            <a:chOff x="8070551" y="4053767"/>
            <a:chExt cx="599316" cy="590284"/>
          </a:xfrm>
        </p:grpSpPr>
        <p:sp>
          <p:nvSpPr>
            <p:cNvPr id="159" name="Oval 143"/>
            <p:cNvSpPr>
              <a:spLocks noChangeAspect="1"/>
            </p:cNvSpPr>
            <p:nvPr/>
          </p:nvSpPr>
          <p:spPr bwMode="auto">
            <a:xfrm>
              <a:off x="8070551" y="4053767"/>
              <a:ext cx="599316" cy="590284"/>
            </a:xfrm>
            <a:prstGeom prst="ellipse">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pic>
          <p:nvPicPr>
            <p:cNvPr id="160" name="Picture 144" descr="mailbox.png"/>
            <p:cNvPicPr>
              <a:picLocks noChangeAspect="1"/>
            </p:cNvPicPr>
            <p:nvPr/>
          </p:nvPicPr>
          <p:blipFill>
            <a:blip r:embed="rId19" cstate="print"/>
            <a:stretch>
              <a:fillRect/>
            </a:stretch>
          </p:blipFill>
          <p:spPr>
            <a:xfrm>
              <a:off x="8146337" y="4124723"/>
              <a:ext cx="413462" cy="428535"/>
            </a:xfrm>
            <a:prstGeom prst="rect">
              <a:avLst/>
            </a:prstGeom>
          </p:spPr>
        </p:pic>
      </p:grpSp>
      <p:grpSp>
        <p:nvGrpSpPr>
          <p:cNvPr id="161" name="Group 145"/>
          <p:cNvGrpSpPr/>
          <p:nvPr/>
        </p:nvGrpSpPr>
        <p:grpSpPr>
          <a:xfrm>
            <a:off x="2029712" y="5208968"/>
            <a:ext cx="381699" cy="375947"/>
            <a:chOff x="8070551" y="5408433"/>
            <a:chExt cx="599316" cy="590284"/>
          </a:xfrm>
        </p:grpSpPr>
        <p:sp>
          <p:nvSpPr>
            <p:cNvPr id="162" name="Oval 146"/>
            <p:cNvSpPr>
              <a:spLocks noChangeAspect="1"/>
            </p:cNvSpPr>
            <p:nvPr/>
          </p:nvSpPr>
          <p:spPr bwMode="auto">
            <a:xfrm>
              <a:off x="8070551" y="5408433"/>
              <a:ext cx="599316" cy="590284"/>
            </a:xfrm>
            <a:prstGeom prst="ellipse">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pic>
          <p:nvPicPr>
            <p:cNvPr id="163" name="Picture 147" descr="windows-translogo.png"/>
            <p:cNvPicPr>
              <a:picLocks noChangeAspect="1"/>
            </p:cNvPicPr>
            <p:nvPr/>
          </p:nvPicPr>
          <p:blipFill>
            <a:blip r:embed="rId20" cstate="print"/>
            <a:stretch>
              <a:fillRect/>
            </a:stretch>
          </p:blipFill>
          <p:spPr>
            <a:xfrm>
              <a:off x="8178801" y="5541678"/>
              <a:ext cx="372532" cy="329712"/>
            </a:xfrm>
            <a:prstGeom prst="rect">
              <a:avLst/>
            </a:prstGeom>
          </p:spPr>
        </p:pic>
      </p:grpSp>
      <p:grpSp>
        <p:nvGrpSpPr>
          <p:cNvPr id="164" name="Group 148"/>
          <p:cNvGrpSpPr/>
          <p:nvPr/>
        </p:nvGrpSpPr>
        <p:grpSpPr>
          <a:xfrm>
            <a:off x="1428801" y="4622712"/>
            <a:ext cx="381699" cy="375947"/>
            <a:chOff x="8070551" y="4731100"/>
            <a:chExt cx="599316" cy="590284"/>
          </a:xfrm>
        </p:grpSpPr>
        <p:sp>
          <p:nvSpPr>
            <p:cNvPr id="165" name="Oval 149"/>
            <p:cNvSpPr>
              <a:spLocks noChangeAspect="1"/>
            </p:cNvSpPr>
            <p:nvPr/>
          </p:nvSpPr>
          <p:spPr bwMode="auto">
            <a:xfrm>
              <a:off x="8070551" y="4731100"/>
              <a:ext cx="599316" cy="590284"/>
            </a:xfrm>
            <a:prstGeom prst="ellipse">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pic>
          <p:nvPicPr>
            <p:cNvPr id="166" name="Picture 840" descr="Linux"/>
            <p:cNvPicPr>
              <a:picLocks noChangeAspect="1" noChangeArrowheads="1"/>
            </p:cNvPicPr>
            <p:nvPr/>
          </p:nvPicPr>
          <p:blipFill>
            <a:blip r:embed="rId17" cstate="print"/>
            <a:srcRect/>
            <a:stretch>
              <a:fillRect/>
            </a:stretch>
          </p:blipFill>
          <p:spPr bwMode="auto">
            <a:xfrm>
              <a:off x="8210583" y="4838698"/>
              <a:ext cx="314256" cy="368300"/>
            </a:xfrm>
            <a:prstGeom prst="rect">
              <a:avLst/>
            </a:prstGeom>
            <a:noFill/>
            <a:ln w="9525">
              <a:noFill/>
              <a:miter lim="800000"/>
              <a:headEnd/>
              <a:tailEnd/>
            </a:ln>
          </p:spPr>
        </p:pic>
      </p:grpSp>
      <p:sp>
        <p:nvSpPr>
          <p:cNvPr id="167" name="Text Box 28"/>
          <p:cNvSpPr txBox="1">
            <a:spLocks noChangeArrowheads="1"/>
          </p:cNvSpPr>
          <p:nvPr/>
        </p:nvSpPr>
        <p:spPr bwMode="auto">
          <a:xfrm>
            <a:off x="2880315" y="5635350"/>
            <a:ext cx="1181270" cy="221599"/>
          </a:xfrm>
          <a:prstGeom prst="rect">
            <a:avLst/>
          </a:prstGeom>
          <a:noFill/>
          <a:ln w="12700" algn="ctr">
            <a:noFill/>
            <a:miter lim="800000"/>
            <a:headEnd/>
            <a:tailEnd/>
          </a:ln>
        </p:spPr>
        <p:txBody>
          <a:bodyPr wrap="square">
            <a:spAutoFit/>
          </a:bodyPr>
          <a:lstStyle/>
          <a:p>
            <a:pPr algn="ctr" eaLnBrk="0" hangingPunct="0">
              <a:lnSpc>
                <a:spcPct val="80000"/>
              </a:lnSpc>
            </a:pPr>
            <a:r>
              <a:rPr lang="en-US" sz="1050" b="1" dirty="0"/>
              <a:t>Virtual Servers</a:t>
            </a:r>
          </a:p>
        </p:txBody>
      </p:sp>
      <p:sp>
        <p:nvSpPr>
          <p:cNvPr id="168" name="Text Box 28"/>
          <p:cNvSpPr txBox="1">
            <a:spLocks noChangeArrowheads="1"/>
          </p:cNvSpPr>
          <p:nvPr/>
        </p:nvSpPr>
        <p:spPr bwMode="auto">
          <a:xfrm>
            <a:off x="3875129" y="2278384"/>
            <a:ext cx="1199016" cy="261610"/>
          </a:xfrm>
          <a:prstGeom prst="rect">
            <a:avLst/>
          </a:prstGeom>
          <a:noFill/>
          <a:ln w="12700" algn="ctr">
            <a:noFill/>
            <a:miter lim="800000"/>
            <a:headEnd/>
            <a:tailEnd/>
          </a:ln>
        </p:spPr>
        <p:txBody>
          <a:bodyPr wrap="square">
            <a:spAutoFit/>
          </a:bodyPr>
          <a:lstStyle/>
          <a:p>
            <a:pPr algn="ctr" eaLnBrk="0" hangingPunct="0"/>
            <a:r>
              <a:rPr lang="en-US" sz="1050" b="1" dirty="0"/>
              <a:t>Options</a:t>
            </a:r>
          </a:p>
        </p:txBody>
      </p:sp>
      <p:grpSp>
        <p:nvGrpSpPr>
          <p:cNvPr id="169" name="Group 213"/>
          <p:cNvGrpSpPr/>
          <p:nvPr/>
        </p:nvGrpSpPr>
        <p:grpSpPr>
          <a:xfrm>
            <a:off x="2763707" y="3919782"/>
            <a:ext cx="518894" cy="454770"/>
            <a:chOff x="-750763" y="2607734"/>
            <a:chExt cx="445308" cy="511172"/>
          </a:xfrm>
        </p:grpSpPr>
        <p:pic>
          <p:nvPicPr>
            <p:cNvPr id="170" name="Picture 154" descr="IMG_disk_sm_silver.png"/>
            <p:cNvPicPr>
              <a:picLocks noChangeAspect="1"/>
            </p:cNvPicPr>
            <p:nvPr/>
          </p:nvPicPr>
          <p:blipFill>
            <a:blip r:embed="rId13" cstate="print"/>
            <a:stretch>
              <a:fillRect/>
            </a:stretch>
          </p:blipFill>
          <p:spPr>
            <a:xfrm>
              <a:off x="-750763" y="2774805"/>
              <a:ext cx="445308" cy="344101"/>
            </a:xfrm>
            <a:prstGeom prst="rect">
              <a:avLst/>
            </a:prstGeom>
          </p:spPr>
        </p:pic>
        <p:pic>
          <p:nvPicPr>
            <p:cNvPr id="171" name="Picture 155" descr="IMG_disk_sm_silver.png"/>
            <p:cNvPicPr>
              <a:picLocks noChangeAspect="1"/>
            </p:cNvPicPr>
            <p:nvPr/>
          </p:nvPicPr>
          <p:blipFill>
            <a:blip r:embed="rId13" cstate="print"/>
            <a:stretch>
              <a:fillRect/>
            </a:stretch>
          </p:blipFill>
          <p:spPr>
            <a:xfrm>
              <a:off x="-750763" y="2691270"/>
              <a:ext cx="445308" cy="344101"/>
            </a:xfrm>
            <a:prstGeom prst="rect">
              <a:avLst/>
            </a:prstGeom>
          </p:spPr>
        </p:pic>
        <p:pic>
          <p:nvPicPr>
            <p:cNvPr id="172" name="Picture 156" descr="IMG_disk_sm_silver.png"/>
            <p:cNvPicPr>
              <a:picLocks noChangeAspect="1"/>
            </p:cNvPicPr>
            <p:nvPr/>
          </p:nvPicPr>
          <p:blipFill>
            <a:blip r:embed="rId13" cstate="print"/>
            <a:stretch>
              <a:fillRect/>
            </a:stretch>
          </p:blipFill>
          <p:spPr>
            <a:xfrm>
              <a:off x="-750763" y="2607734"/>
              <a:ext cx="445308" cy="344101"/>
            </a:xfrm>
            <a:prstGeom prst="rect">
              <a:avLst/>
            </a:prstGeom>
          </p:spPr>
        </p:pic>
      </p:grpSp>
      <p:sp>
        <p:nvSpPr>
          <p:cNvPr id="173" name="Text Box 28"/>
          <p:cNvSpPr txBox="1">
            <a:spLocks noChangeArrowheads="1"/>
          </p:cNvSpPr>
          <p:nvPr/>
        </p:nvSpPr>
        <p:spPr bwMode="auto">
          <a:xfrm>
            <a:off x="1835825" y="2833495"/>
            <a:ext cx="1200611" cy="350865"/>
          </a:xfrm>
          <a:prstGeom prst="rect">
            <a:avLst/>
          </a:prstGeom>
          <a:noFill/>
          <a:ln w="12700" algn="ctr">
            <a:noFill/>
            <a:miter lim="800000"/>
            <a:headEnd/>
            <a:tailEnd/>
          </a:ln>
        </p:spPr>
        <p:txBody>
          <a:bodyPr wrap="square">
            <a:spAutoFit/>
          </a:bodyPr>
          <a:lstStyle/>
          <a:p>
            <a:pPr algn="ctr" eaLnBrk="0" hangingPunct="0">
              <a:lnSpc>
                <a:spcPct val="80000"/>
              </a:lnSpc>
            </a:pPr>
            <a:r>
              <a:rPr lang="en-US" sz="1050" b="1" dirty="0"/>
              <a:t>Backup Exec™ Server</a:t>
            </a:r>
            <a:endParaRPr lang="en-US" sz="900" i="1" dirty="0"/>
          </a:p>
        </p:txBody>
      </p:sp>
      <p:pic>
        <p:nvPicPr>
          <p:cNvPr id="174" name="Picture 3" descr="C:\Users\bill_felt\AppData\Local\Microsoft\Windows\Temporary Internet Files\Content.IE5\UIJOH19A\MC900441427[1].png"/>
          <p:cNvPicPr>
            <a:picLocks noChangeAspect="1" noChangeArrowheads="1"/>
          </p:cNvPicPr>
          <p:nvPr/>
        </p:nvPicPr>
        <p:blipFill>
          <a:blip r:embed="rId21" cstate="print">
            <a:grayscl/>
            <a:extLst>
              <a:ext uri="{28A0092B-C50C-407E-A947-70E740481C1C}">
                <a14:useLocalDpi xmlns:a14="http://schemas.microsoft.com/office/drawing/2010/main" val="0"/>
              </a:ext>
            </a:extLst>
          </a:blip>
          <a:srcRect/>
          <a:stretch>
            <a:fillRect/>
          </a:stretch>
        </p:blipFill>
        <p:spPr bwMode="auto">
          <a:xfrm>
            <a:off x="2408724" y="3905442"/>
            <a:ext cx="415528" cy="415528"/>
          </a:xfrm>
          <a:prstGeom prst="rect">
            <a:avLst/>
          </a:prstGeom>
          <a:noFill/>
          <a:extLst>
            <a:ext uri="{909E8E84-426E-40DD-AFC4-6F175D3DCCD1}">
              <a14:hiddenFill xmlns:a14="http://schemas.microsoft.com/office/drawing/2010/main">
                <a:solidFill>
                  <a:srgbClr val="FFFFFF"/>
                </a:solidFill>
              </a14:hiddenFill>
            </a:ext>
          </a:extLst>
        </p:spPr>
      </p:pic>
      <p:sp>
        <p:nvSpPr>
          <p:cNvPr id="175" name="Freeform 199"/>
          <p:cNvSpPr/>
          <p:nvPr/>
        </p:nvSpPr>
        <p:spPr bwMode="auto">
          <a:xfrm>
            <a:off x="5153025" y="3213099"/>
            <a:ext cx="4219575" cy="149225"/>
          </a:xfrm>
          <a:custGeom>
            <a:avLst/>
            <a:gdLst>
              <a:gd name="connsiteX0" fmla="*/ 492125 w 4219575"/>
              <a:gd name="connsiteY0" fmla="*/ 0 h 149225"/>
              <a:gd name="connsiteX1" fmla="*/ 0 w 4219575"/>
              <a:gd name="connsiteY1" fmla="*/ 149225 h 149225"/>
              <a:gd name="connsiteX2" fmla="*/ 2987675 w 4219575"/>
              <a:gd name="connsiteY2" fmla="*/ 149225 h 149225"/>
              <a:gd name="connsiteX3" fmla="*/ 4219575 w 4219575"/>
              <a:gd name="connsiteY3" fmla="*/ 3175 h 149225"/>
              <a:gd name="connsiteX4" fmla="*/ 492125 w 4219575"/>
              <a:gd name="connsiteY4" fmla="*/ 0 h 14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19575" h="149225">
                <a:moveTo>
                  <a:pt x="492125" y="0"/>
                </a:moveTo>
                <a:lnTo>
                  <a:pt x="0" y="149225"/>
                </a:lnTo>
                <a:lnTo>
                  <a:pt x="2987675" y="149225"/>
                </a:lnTo>
                <a:lnTo>
                  <a:pt x="4219575" y="3175"/>
                </a:lnTo>
                <a:lnTo>
                  <a:pt x="492125" y="0"/>
                </a:lnTo>
                <a:close/>
              </a:path>
            </a:pathLst>
          </a:custGeom>
          <a:gradFill>
            <a:gsLst>
              <a:gs pos="0">
                <a:srgbClr val="DDDDDD"/>
              </a:gs>
              <a:gs pos="100000">
                <a:srgbClr val="FFFFFF">
                  <a:alpha val="0"/>
                </a:srgbClr>
              </a:gs>
            </a:gsLst>
            <a:lin ang="54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176" name="Freeform 118"/>
          <p:cNvSpPr/>
          <p:nvPr/>
        </p:nvSpPr>
        <p:spPr bwMode="auto">
          <a:xfrm>
            <a:off x="5153025" y="2095500"/>
            <a:ext cx="492125" cy="1270000"/>
          </a:xfrm>
          <a:custGeom>
            <a:avLst/>
            <a:gdLst>
              <a:gd name="connsiteX0" fmla="*/ 476250 w 492125"/>
              <a:gd name="connsiteY0" fmla="*/ 0 h 1273175"/>
              <a:gd name="connsiteX1" fmla="*/ 0 w 492125"/>
              <a:gd name="connsiteY1" fmla="*/ 330200 h 1273175"/>
              <a:gd name="connsiteX2" fmla="*/ 0 w 492125"/>
              <a:gd name="connsiteY2" fmla="*/ 1273175 h 1273175"/>
              <a:gd name="connsiteX3" fmla="*/ 492125 w 492125"/>
              <a:gd name="connsiteY3" fmla="*/ 1127125 h 1273175"/>
              <a:gd name="connsiteX4" fmla="*/ 476250 w 492125"/>
              <a:gd name="connsiteY4" fmla="*/ 0 h 1273175"/>
              <a:gd name="connsiteX0" fmla="*/ 488950 w 492125"/>
              <a:gd name="connsiteY0" fmla="*/ 0 h 1273175"/>
              <a:gd name="connsiteX1" fmla="*/ 0 w 492125"/>
              <a:gd name="connsiteY1" fmla="*/ 330200 h 1273175"/>
              <a:gd name="connsiteX2" fmla="*/ 0 w 492125"/>
              <a:gd name="connsiteY2" fmla="*/ 1273175 h 1273175"/>
              <a:gd name="connsiteX3" fmla="*/ 492125 w 492125"/>
              <a:gd name="connsiteY3" fmla="*/ 1127125 h 1273175"/>
              <a:gd name="connsiteX4" fmla="*/ 488950 w 492125"/>
              <a:gd name="connsiteY4" fmla="*/ 0 h 1273175"/>
              <a:gd name="connsiteX0" fmla="*/ 488950 w 492125"/>
              <a:gd name="connsiteY0" fmla="*/ 0 h 1270000"/>
              <a:gd name="connsiteX1" fmla="*/ 0 w 492125"/>
              <a:gd name="connsiteY1" fmla="*/ 327025 h 1270000"/>
              <a:gd name="connsiteX2" fmla="*/ 0 w 492125"/>
              <a:gd name="connsiteY2" fmla="*/ 1270000 h 1270000"/>
              <a:gd name="connsiteX3" fmla="*/ 492125 w 492125"/>
              <a:gd name="connsiteY3" fmla="*/ 1123950 h 1270000"/>
              <a:gd name="connsiteX4" fmla="*/ 488950 w 492125"/>
              <a:gd name="connsiteY4" fmla="*/ 0 h 127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125" h="1270000">
                <a:moveTo>
                  <a:pt x="488950" y="0"/>
                </a:moveTo>
                <a:lnTo>
                  <a:pt x="0" y="327025"/>
                </a:lnTo>
                <a:lnTo>
                  <a:pt x="0" y="1270000"/>
                </a:lnTo>
                <a:lnTo>
                  <a:pt x="492125" y="1123950"/>
                </a:lnTo>
                <a:cubicBezTo>
                  <a:pt x="491067" y="748242"/>
                  <a:pt x="490008" y="375708"/>
                  <a:pt x="488950" y="0"/>
                </a:cubicBez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grpSp>
        <p:nvGrpSpPr>
          <p:cNvPr id="10" name="그룹 9"/>
          <p:cNvGrpSpPr/>
          <p:nvPr/>
        </p:nvGrpSpPr>
        <p:grpSpPr>
          <a:xfrm>
            <a:off x="5627578" y="2094647"/>
            <a:ext cx="3759997" cy="1122363"/>
            <a:chOff x="5627578" y="2094647"/>
            <a:chExt cx="3759997" cy="1122363"/>
          </a:xfrm>
        </p:grpSpPr>
        <p:sp>
          <p:nvSpPr>
            <p:cNvPr id="178" name="AutoShape 455"/>
            <p:cNvSpPr>
              <a:spLocks noChangeArrowheads="1"/>
            </p:cNvSpPr>
            <p:nvPr/>
          </p:nvSpPr>
          <p:spPr bwMode="auto">
            <a:xfrm>
              <a:off x="5627578" y="2094647"/>
              <a:ext cx="3759997" cy="1122363"/>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lstStyle/>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미디어 서버 </a:t>
              </a:r>
              <a:r>
                <a:rPr kumimoji="1" lang="ko-KR" altLang="en-US" sz="900" dirty="0" err="1">
                  <a:cs typeface="Arial" charset="0"/>
                </a:rPr>
                <a:t>스토리지에</a:t>
              </a:r>
              <a:r>
                <a:rPr kumimoji="1" lang="ko-KR" altLang="en-US" sz="900" dirty="0">
                  <a:cs typeface="Arial" charset="0"/>
                </a:rPr>
                <a:t> </a:t>
              </a:r>
              <a:r>
                <a:rPr kumimoji="1" lang="en-US" altLang="ko-KR" sz="900" dirty="0">
                  <a:cs typeface="Arial" charset="0"/>
                </a:rPr>
                <a:t>Agent</a:t>
              </a:r>
              <a:r>
                <a:rPr kumimoji="1" lang="ko-KR" altLang="en-US" sz="900" dirty="0">
                  <a:cs typeface="Arial" charset="0"/>
                </a:rPr>
                <a:t>로부터 전송된 데이터를 백업</a:t>
              </a:r>
            </a:p>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디스크 및 중복제거 또는 테이프 백업 장치 지원</a:t>
              </a:r>
            </a:p>
          </p:txBody>
        </p:sp>
        <p:grpSp>
          <p:nvGrpSpPr>
            <p:cNvPr id="9" name="그룹 8"/>
            <p:cNvGrpSpPr/>
            <p:nvPr/>
          </p:nvGrpSpPr>
          <p:grpSpPr>
            <a:xfrm>
              <a:off x="5637802" y="2118460"/>
              <a:ext cx="3744661" cy="358775"/>
              <a:chOff x="5637802" y="2118460"/>
              <a:chExt cx="3744661" cy="358775"/>
            </a:xfrm>
          </p:grpSpPr>
          <p:sp>
            <p:nvSpPr>
              <p:cNvPr id="180" name="AutoShape 457"/>
              <p:cNvSpPr>
                <a:spLocks noChangeArrowheads="1"/>
              </p:cNvSpPr>
              <p:nvPr/>
            </p:nvSpPr>
            <p:spPr bwMode="auto">
              <a:xfrm>
                <a:off x="5653128" y="2118460"/>
                <a:ext cx="3714009"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en-US" altLang="ko-KR" sz="1050" b="1" dirty="0">
                    <a:cs typeface="Arial" charset="0"/>
                  </a:rPr>
                  <a:t>Backup Exec </a:t>
                </a:r>
                <a:r>
                  <a:rPr kumimoji="1" lang="ko-KR" altLang="en-US" sz="1050" b="1" dirty="0">
                    <a:cs typeface="Arial" charset="0"/>
                  </a:rPr>
                  <a:t>서버</a:t>
                </a:r>
              </a:p>
            </p:txBody>
          </p:sp>
          <p:sp>
            <p:nvSpPr>
              <p:cNvPr id="181" name="AutoShape 458"/>
              <p:cNvSpPr>
                <a:spLocks noChangeArrowheads="1"/>
              </p:cNvSpPr>
              <p:nvPr/>
            </p:nvSpPr>
            <p:spPr bwMode="auto">
              <a:xfrm>
                <a:off x="5637802" y="2360047"/>
                <a:ext cx="3744661"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182" name="AutoShape 459"/>
              <p:cNvSpPr>
                <a:spLocks noChangeArrowheads="1"/>
              </p:cNvSpPr>
              <p:nvPr/>
            </p:nvSpPr>
            <p:spPr bwMode="auto">
              <a:xfrm>
                <a:off x="5658237" y="2370865"/>
                <a:ext cx="3703792"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183" name="Freeform 200"/>
          <p:cNvSpPr/>
          <p:nvPr/>
        </p:nvSpPr>
        <p:spPr bwMode="auto">
          <a:xfrm>
            <a:off x="5153025" y="3321049"/>
            <a:ext cx="488950" cy="1327150"/>
          </a:xfrm>
          <a:custGeom>
            <a:avLst/>
            <a:gdLst>
              <a:gd name="connsiteX0" fmla="*/ 482600 w 488950"/>
              <a:gd name="connsiteY0" fmla="*/ 0 h 1327150"/>
              <a:gd name="connsiteX1" fmla="*/ 0 w 488950"/>
              <a:gd name="connsiteY1" fmla="*/ 127000 h 1327150"/>
              <a:gd name="connsiteX2" fmla="*/ 0 w 488950"/>
              <a:gd name="connsiteY2" fmla="*/ 1219200 h 1327150"/>
              <a:gd name="connsiteX3" fmla="*/ 488950 w 488950"/>
              <a:gd name="connsiteY3" fmla="*/ 1327150 h 1327150"/>
              <a:gd name="connsiteX4" fmla="*/ 482600 w 488950"/>
              <a:gd name="connsiteY4" fmla="*/ 0 h 132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950" h="1327150">
                <a:moveTo>
                  <a:pt x="482600" y="0"/>
                </a:moveTo>
                <a:lnTo>
                  <a:pt x="0" y="127000"/>
                </a:lnTo>
                <a:lnTo>
                  <a:pt x="0" y="1219200"/>
                </a:lnTo>
                <a:lnTo>
                  <a:pt x="488950" y="1327150"/>
                </a:lnTo>
                <a:cubicBezTo>
                  <a:pt x="486833" y="884767"/>
                  <a:pt x="484717" y="442383"/>
                  <a:pt x="482600" y="0"/>
                </a:cubicBez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grpSp>
        <p:nvGrpSpPr>
          <p:cNvPr id="11" name="그룹 10"/>
          <p:cNvGrpSpPr/>
          <p:nvPr/>
        </p:nvGrpSpPr>
        <p:grpSpPr>
          <a:xfrm>
            <a:off x="5627578" y="3316431"/>
            <a:ext cx="3759997" cy="1327151"/>
            <a:chOff x="5627578" y="3316431"/>
            <a:chExt cx="3759997" cy="1327151"/>
          </a:xfrm>
        </p:grpSpPr>
        <p:sp>
          <p:nvSpPr>
            <p:cNvPr id="185" name="AutoShape 455"/>
            <p:cNvSpPr>
              <a:spLocks noChangeArrowheads="1"/>
            </p:cNvSpPr>
            <p:nvPr/>
          </p:nvSpPr>
          <p:spPr bwMode="auto">
            <a:xfrm>
              <a:off x="5627578" y="3316431"/>
              <a:ext cx="3759997" cy="1327151"/>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lstStyle/>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원격 시스템 보호</a:t>
              </a:r>
            </a:p>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윈도우</a:t>
              </a:r>
              <a:r>
                <a:rPr kumimoji="1" lang="en-US" altLang="ko-KR" sz="900" dirty="0">
                  <a:cs typeface="Arial" charset="0"/>
                </a:rPr>
                <a:t>, </a:t>
              </a:r>
              <a:r>
                <a:rPr kumimoji="1" lang="ko-KR" altLang="en-US" sz="900" dirty="0" err="1">
                  <a:cs typeface="Arial" charset="0"/>
                </a:rPr>
                <a:t>리눅스</a:t>
              </a:r>
              <a:r>
                <a:rPr kumimoji="1" lang="en-US" altLang="ko-KR" sz="900" dirty="0">
                  <a:cs typeface="Arial" charset="0"/>
                </a:rPr>
                <a:t>, </a:t>
              </a:r>
              <a:r>
                <a:rPr kumimoji="1" lang="ko-KR" altLang="en-US" sz="900" dirty="0">
                  <a:cs typeface="Arial" charset="0"/>
                </a:rPr>
                <a:t>맥</a:t>
              </a:r>
            </a:p>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데이터베이스 및 어플리케이션</a:t>
              </a:r>
            </a:p>
            <a:p>
              <a:pPr marL="90000" indent="-90000" algn="l" defTabSz="642938">
                <a:lnSpc>
                  <a:spcPct val="85000"/>
                </a:lnSpc>
                <a:spcAft>
                  <a:spcPts val="400"/>
                </a:spcAft>
                <a:buFont typeface="Wingdings" panose="05000000000000000000" pitchFamily="2" charset="2"/>
                <a:buChar char="§"/>
              </a:pPr>
              <a:r>
                <a:rPr kumimoji="1" lang="en-US" altLang="ko-KR" sz="900" dirty="0">
                  <a:cs typeface="Arial" charset="0"/>
                </a:rPr>
                <a:t>VMware/Hyper-V (Agent-less </a:t>
              </a:r>
              <a:r>
                <a:rPr kumimoji="1" lang="ko-KR" altLang="en-US" sz="900" dirty="0">
                  <a:cs typeface="Arial" charset="0"/>
                </a:rPr>
                <a:t>또는 </a:t>
              </a:r>
              <a:r>
                <a:rPr kumimoji="1" lang="en-US" altLang="ko-KR" sz="900" dirty="0">
                  <a:cs typeface="Arial" charset="0"/>
                </a:rPr>
                <a:t>Agent-assisted)</a:t>
              </a:r>
            </a:p>
          </p:txBody>
        </p:sp>
        <p:grpSp>
          <p:nvGrpSpPr>
            <p:cNvPr id="7" name="그룹 6"/>
            <p:cNvGrpSpPr/>
            <p:nvPr/>
          </p:nvGrpSpPr>
          <p:grpSpPr>
            <a:xfrm>
              <a:off x="5637802" y="3340244"/>
              <a:ext cx="3744661" cy="358775"/>
              <a:chOff x="5637802" y="3340244"/>
              <a:chExt cx="3744661" cy="358775"/>
            </a:xfrm>
          </p:grpSpPr>
          <p:sp>
            <p:nvSpPr>
              <p:cNvPr id="187" name="AutoShape 457"/>
              <p:cNvSpPr>
                <a:spLocks noChangeArrowheads="1"/>
              </p:cNvSpPr>
              <p:nvPr/>
            </p:nvSpPr>
            <p:spPr bwMode="auto">
              <a:xfrm>
                <a:off x="5653128" y="3340244"/>
                <a:ext cx="3714009"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050" b="1" dirty="0">
                    <a:cs typeface="Arial" charset="0"/>
                  </a:rPr>
                  <a:t>에이전트</a:t>
                </a:r>
              </a:p>
            </p:txBody>
          </p:sp>
          <p:sp>
            <p:nvSpPr>
              <p:cNvPr id="188" name="AutoShape 458"/>
              <p:cNvSpPr>
                <a:spLocks noChangeArrowheads="1"/>
              </p:cNvSpPr>
              <p:nvPr/>
            </p:nvSpPr>
            <p:spPr bwMode="auto">
              <a:xfrm>
                <a:off x="5637802" y="3581831"/>
                <a:ext cx="3744661"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189" name="AutoShape 459"/>
              <p:cNvSpPr>
                <a:spLocks noChangeArrowheads="1"/>
              </p:cNvSpPr>
              <p:nvPr/>
            </p:nvSpPr>
            <p:spPr bwMode="auto">
              <a:xfrm>
                <a:off x="5658237" y="3592649"/>
                <a:ext cx="3703792"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190" name="Freeform 202"/>
          <p:cNvSpPr/>
          <p:nvPr/>
        </p:nvSpPr>
        <p:spPr bwMode="auto">
          <a:xfrm>
            <a:off x="5153025" y="4610099"/>
            <a:ext cx="4203700" cy="127000"/>
          </a:xfrm>
          <a:custGeom>
            <a:avLst/>
            <a:gdLst>
              <a:gd name="connsiteX0" fmla="*/ 0 w 4203700"/>
              <a:gd name="connsiteY0" fmla="*/ 0 h 127000"/>
              <a:gd name="connsiteX1" fmla="*/ 3016250 w 4203700"/>
              <a:gd name="connsiteY1" fmla="*/ 0 h 127000"/>
              <a:gd name="connsiteX2" fmla="*/ 4203700 w 4203700"/>
              <a:gd name="connsiteY2" fmla="*/ 127000 h 127000"/>
              <a:gd name="connsiteX3" fmla="*/ 495300 w 4203700"/>
              <a:gd name="connsiteY3" fmla="*/ 127000 h 127000"/>
              <a:gd name="connsiteX4" fmla="*/ 0 w 4203700"/>
              <a:gd name="connsiteY4" fmla="*/ 0 h 127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03700" h="127000">
                <a:moveTo>
                  <a:pt x="0" y="0"/>
                </a:moveTo>
                <a:lnTo>
                  <a:pt x="3016250" y="0"/>
                </a:lnTo>
                <a:lnTo>
                  <a:pt x="4203700" y="127000"/>
                </a:lnTo>
                <a:lnTo>
                  <a:pt x="495300" y="127000"/>
                </a:lnTo>
                <a:lnTo>
                  <a:pt x="0" y="0"/>
                </a:lnTo>
                <a:close/>
              </a:path>
            </a:pathLst>
          </a:custGeom>
          <a:gradFill>
            <a:gsLst>
              <a:gs pos="0">
                <a:srgbClr val="DDDDDD"/>
              </a:gs>
              <a:gs pos="100000">
                <a:srgbClr val="FFFFFF">
                  <a:alpha val="0"/>
                </a:srgbClr>
              </a:gs>
            </a:gsLst>
            <a:lin ang="162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191" name="Freeform 201"/>
          <p:cNvSpPr/>
          <p:nvPr/>
        </p:nvSpPr>
        <p:spPr bwMode="auto">
          <a:xfrm>
            <a:off x="5156200" y="4613274"/>
            <a:ext cx="488950" cy="1571625"/>
          </a:xfrm>
          <a:custGeom>
            <a:avLst/>
            <a:gdLst>
              <a:gd name="connsiteX0" fmla="*/ 488950 w 488950"/>
              <a:gd name="connsiteY0" fmla="*/ 117475 h 1571625"/>
              <a:gd name="connsiteX1" fmla="*/ 0 w 488950"/>
              <a:gd name="connsiteY1" fmla="*/ 0 h 1571625"/>
              <a:gd name="connsiteX2" fmla="*/ 0 w 488950"/>
              <a:gd name="connsiteY2" fmla="*/ 1196975 h 1571625"/>
              <a:gd name="connsiteX3" fmla="*/ 488950 w 488950"/>
              <a:gd name="connsiteY3" fmla="*/ 1571625 h 1571625"/>
              <a:gd name="connsiteX4" fmla="*/ 488950 w 488950"/>
              <a:gd name="connsiteY4" fmla="*/ 117475 h 1571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950" h="1571625">
                <a:moveTo>
                  <a:pt x="488950" y="117475"/>
                </a:moveTo>
                <a:lnTo>
                  <a:pt x="0" y="0"/>
                </a:lnTo>
                <a:lnTo>
                  <a:pt x="0" y="1196975"/>
                </a:lnTo>
                <a:lnTo>
                  <a:pt x="488950" y="1571625"/>
                </a:lnTo>
                <a:lnTo>
                  <a:pt x="488950" y="117475"/>
                </a:ln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grpSp>
        <p:nvGrpSpPr>
          <p:cNvPr id="12" name="그룹 11"/>
          <p:cNvGrpSpPr/>
          <p:nvPr/>
        </p:nvGrpSpPr>
        <p:grpSpPr>
          <a:xfrm>
            <a:off x="5627578" y="4733922"/>
            <a:ext cx="3759997" cy="1450975"/>
            <a:chOff x="5627578" y="4733922"/>
            <a:chExt cx="3759997" cy="1450975"/>
          </a:xfrm>
        </p:grpSpPr>
        <p:sp>
          <p:nvSpPr>
            <p:cNvPr id="193" name="AutoShape 455"/>
            <p:cNvSpPr>
              <a:spLocks noChangeArrowheads="1"/>
            </p:cNvSpPr>
            <p:nvPr/>
          </p:nvSpPr>
          <p:spPr bwMode="auto">
            <a:xfrm>
              <a:off x="5627578" y="4733922"/>
              <a:ext cx="3759997" cy="1450975"/>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lstStyle/>
            <a:p>
              <a:pPr marL="90000" indent="-90000" algn="l" defTabSz="642938">
                <a:lnSpc>
                  <a:spcPct val="85000"/>
                </a:lnSpc>
                <a:spcAft>
                  <a:spcPts val="400"/>
                </a:spcAft>
                <a:buFont typeface="Wingdings" panose="05000000000000000000" pitchFamily="2" charset="2"/>
                <a:buChar char="§"/>
              </a:pPr>
              <a:r>
                <a:rPr kumimoji="1" lang="en-US" altLang="ko-KR" sz="900" dirty="0">
                  <a:cs typeface="Arial" charset="0"/>
                </a:rPr>
                <a:t>Enterprise Server</a:t>
              </a:r>
              <a:br>
                <a:rPr kumimoji="1" lang="en-US" altLang="ko-KR" sz="900" dirty="0">
                  <a:cs typeface="Arial" charset="0"/>
                </a:rPr>
              </a:br>
              <a:r>
                <a:rPr kumimoji="1" lang="en-US" altLang="ko-KR" sz="900" dirty="0">
                  <a:cs typeface="Arial" charset="0"/>
                </a:rPr>
                <a:t>(</a:t>
              </a:r>
              <a:r>
                <a:rPr kumimoji="1" lang="ko-KR" altLang="en-US" sz="900" dirty="0">
                  <a:cs typeface="Arial" charset="0"/>
                </a:rPr>
                <a:t>중앙관리</a:t>
              </a:r>
              <a:r>
                <a:rPr kumimoji="1" lang="en-US" altLang="ko-KR" sz="900" dirty="0">
                  <a:cs typeface="Arial" charset="0"/>
                </a:rPr>
                <a:t>, </a:t>
              </a:r>
              <a:r>
                <a:rPr kumimoji="1" lang="ko-KR" altLang="en-US" sz="900" dirty="0">
                  <a:cs typeface="Arial" charset="0"/>
                </a:rPr>
                <a:t>오프호스트 백업</a:t>
              </a:r>
              <a:r>
                <a:rPr kumimoji="1" lang="en-US" altLang="ko-KR" sz="900" dirty="0">
                  <a:cs typeface="Arial" charset="0"/>
                </a:rPr>
                <a:t>, </a:t>
              </a:r>
              <a:r>
                <a:rPr kumimoji="1" lang="ko-KR" altLang="en-US" sz="900" dirty="0">
                  <a:cs typeface="Arial" charset="0"/>
                </a:rPr>
                <a:t>병합 백업</a:t>
              </a:r>
              <a:r>
                <a:rPr kumimoji="1" lang="en-US" altLang="ko-KR" sz="900" dirty="0">
                  <a:cs typeface="Arial" charset="0"/>
                </a:rPr>
                <a:t>)</a:t>
              </a:r>
            </a:p>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데이터 중복제거</a:t>
              </a:r>
            </a:p>
            <a:p>
              <a:pPr marL="90000" indent="-90000" algn="l" defTabSz="642938">
                <a:lnSpc>
                  <a:spcPct val="85000"/>
                </a:lnSpc>
                <a:spcAft>
                  <a:spcPts val="400"/>
                </a:spcAft>
                <a:buFont typeface="Wingdings" panose="05000000000000000000" pitchFamily="2" charset="2"/>
                <a:buChar char="§"/>
              </a:pPr>
              <a:r>
                <a:rPr kumimoji="1" lang="en-US" altLang="ko-KR" sz="900" dirty="0">
                  <a:cs typeface="Arial" charset="0"/>
                </a:rPr>
                <a:t>NAS</a:t>
              </a:r>
              <a:r>
                <a:rPr kumimoji="1" lang="ko-KR" altLang="en-US" sz="900" dirty="0">
                  <a:cs typeface="Arial" charset="0"/>
                </a:rPr>
                <a:t>장치에 대한 </a:t>
              </a:r>
              <a:r>
                <a:rPr kumimoji="1" lang="en-US" altLang="ko-KR" sz="900" dirty="0">
                  <a:cs typeface="Arial" charset="0"/>
                </a:rPr>
                <a:t>NDMP </a:t>
              </a:r>
              <a:r>
                <a:rPr kumimoji="1" lang="ko-KR" altLang="en-US" sz="900" dirty="0">
                  <a:cs typeface="Arial" charset="0"/>
                </a:rPr>
                <a:t>백업</a:t>
              </a:r>
            </a:p>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테이프 드라이브 확장</a:t>
              </a:r>
            </a:p>
          </p:txBody>
        </p:sp>
        <p:grpSp>
          <p:nvGrpSpPr>
            <p:cNvPr id="6" name="그룹 5"/>
            <p:cNvGrpSpPr/>
            <p:nvPr/>
          </p:nvGrpSpPr>
          <p:grpSpPr>
            <a:xfrm>
              <a:off x="5637802" y="4757735"/>
              <a:ext cx="3744661" cy="358775"/>
              <a:chOff x="5637802" y="4757735"/>
              <a:chExt cx="3744661" cy="358775"/>
            </a:xfrm>
          </p:grpSpPr>
          <p:sp>
            <p:nvSpPr>
              <p:cNvPr id="195" name="AutoShape 457"/>
              <p:cNvSpPr>
                <a:spLocks noChangeArrowheads="1"/>
              </p:cNvSpPr>
              <p:nvPr/>
            </p:nvSpPr>
            <p:spPr bwMode="auto">
              <a:xfrm>
                <a:off x="5653128" y="4757735"/>
                <a:ext cx="3714009"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050" b="1" dirty="0">
                    <a:cs typeface="Arial" charset="0"/>
                  </a:rPr>
                  <a:t>옵션</a:t>
                </a:r>
              </a:p>
            </p:txBody>
          </p:sp>
          <p:sp>
            <p:nvSpPr>
              <p:cNvPr id="196" name="AutoShape 458"/>
              <p:cNvSpPr>
                <a:spLocks noChangeArrowheads="1"/>
              </p:cNvSpPr>
              <p:nvPr/>
            </p:nvSpPr>
            <p:spPr bwMode="auto">
              <a:xfrm>
                <a:off x="5637802" y="4999322"/>
                <a:ext cx="3744661"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197" name="AutoShape 459"/>
              <p:cNvSpPr>
                <a:spLocks noChangeArrowheads="1"/>
              </p:cNvSpPr>
              <p:nvPr/>
            </p:nvSpPr>
            <p:spPr bwMode="auto">
              <a:xfrm>
                <a:off x="5658237" y="5010140"/>
                <a:ext cx="3703792"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198" name="Oval 196"/>
          <p:cNvSpPr>
            <a:spLocks noChangeAspect="1"/>
          </p:cNvSpPr>
          <p:nvPr/>
        </p:nvSpPr>
        <p:spPr bwMode="auto">
          <a:xfrm>
            <a:off x="5479889" y="4687924"/>
            <a:ext cx="296830" cy="296830"/>
          </a:xfrm>
          <a:prstGeom prst="ellipse">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lIns="0" tIns="0" rIns="0" bIns="0" anchor="ctr"/>
          <a:lstStyle/>
          <a:p>
            <a:pPr algn="ctr">
              <a:lnSpc>
                <a:spcPct val="90000"/>
              </a:lnSpc>
              <a:defRPr/>
            </a:pPr>
            <a:r>
              <a:rPr lang="en-US" sz="1600" b="1" kern="0" dirty="0">
                <a:solidFill>
                  <a:srgbClr val="FFFFFF"/>
                </a:solidFill>
                <a:effectLst>
                  <a:outerShdw blurRad="25400" dist="12700" dir="16200000" algn="tl" rotWithShape="0">
                    <a:srgbClr val="000000">
                      <a:alpha val="40000"/>
                    </a:srgbClr>
                  </a:outerShdw>
                </a:effectLst>
                <a:latin typeface="+mj-lt"/>
                <a:cs typeface="AngsanaUPC" pitchFamily="18" charset="-34"/>
              </a:rPr>
              <a:t>3</a:t>
            </a:r>
            <a:endParaRPr lang="en-US" sz="1600" dirty="0">
              <a:solidFill>
                <a:srgbClr val="FFFFFF"/>
              </a:solidFill>
              <a:effectLst>
                <a:outerShdw blurRad="25400" dist="12700" dir="16200000" algn="tl" rotWithShape="0">
                  <a:srgbClr val="000000">
                    <a:alpha val="40000"/>
                  </a:srgbClr>
                </a:outerShdw>
              </a:effectLst>
              <a:latin typeface="+mj-lt"/>
            </a:endParaRPr>
          </a:p>
        </p:txBody>
      </p:sp>
      <p:sp>
        <p:nvSpPr>
          <p:cNvPr id="199" name="Oval 197"/>
          <p:cNvSpPr>
            <a:spLocks noChangeAspect="1"/>
          </p:cNvSpPr>
          <p:nvPr/>
        </p:nvSpPr>
        <p:spPr bwMode="auto">
          <a:xfrm>
            <a:off x="5479889" y="2066684"/>
            <a:ext cx="296830" cy="296830"/>
          </a:xfrm>
          <a:prstGeom prst="ellipse">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lIns="0" tIns="0" rIns="0" bIns="0" anchor="ctr"/>
          <a:lstStyle/>
          <a:p>
            <a:pPr algn="ctr">
              <a:lnSpc>
                <a:spcPct val="90000"/>
              </a:lnSpc>
              <a:defRPr/>
            </a:pPr>
            <a:r>
              <a:rPr lang="en-US" sz="1600" b="1" kern="0" dirty="0">
                <a:solidFill>
                  <a:srgbClr val="FFFFFF"/>
                </a:solidFill>
                <a:effectLst>
                  <a:outerShdw blurRad="25400" dist="12700" dir="16200000" algn="tl" rotWithShape="0">
                    <a:srgbClr val="000000">
                      <a:alpha val="40000"/>
                    </a:srgbClr>
                  </a:outerShdw>
                </a:effectLst>
                <a:latin typeface="+mj-lt"/>
                <a:cs typeface="AngsanaUPC" pitchFamily="18" charset="-34"/>
              </a:rPr>
              <a:t>1</a:t>
            </a:r>
            <a:endParaRPr lang="en-US" sz="1600" dirty="0">
              <a:solidFill>
                <a:srgbClr val="FFFFFF"/>
              </a:solidFill>
              <a:effectLst>
                <a:outerShdw blurRad="25400" dist="12700" dir="16200000" algn="tl" rotWithShape="0">
                  <a:srgbClr val="000000">
                    <a:alpha val="40000"/>
                  </a:srgbClr>
                </a:outerShdw>
              </a:effectLst>
              <a:latin typeface="+mj-lt"/>
            </a:endParaRPr>
          </a:p>
        </p:txBody>
      </p:sp>
      <p:sp>
        <p:nvSpPr>
          <p:cNvPr id="200" name="Oval 198"/>
          <p:cNvSpPr>
            <a:spLocks noChangeAspect="1"/>
          </p:cNvSpPr>
          <p:nvPr/>
        </p:nvSpPr>
        <p:spPr bwMode="auto">
          <a:xfrm>
            <a:off x="5479889" y="3290563"/>
            <a:ext cx="296830" cy="296830"/>
          </a:xfrm>
          <a:prstGeom prst="ellipse">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lIns="0" tIns="0" rIns="0" bIns="0" anchor="ctr"/>
          <a:lstStyle/>
          <a:p>
            <a:pPr algn="ctr">
              <a:lnSpc>
                <a:spcPct val="90000"/>
              </a:lnSpc>
              <a:defRPr/>
            </a:pPr>
            <a:r>
              <a:rPr lang="en-US" sz="1600" b="1" kern="0" dirty="0">
                <a:solidFill>
                  <a:srgbClr val="FFFFFF"/>
                </a:solidFill>
                <a:effectLst>
                  <a:outerShdw blurRad="25400" dist="12700" dir="16200000" algn="tl" rotWithShape="0">
                    <a:srgbClr val="000000">
                      <a:alpha val="40000"/>
                    </a:srgbClr>
                  </a:outerShdw>
                </a:effectLst>
                <a:latin typeface="+mj-lt"/>
                <a:cs typeface="AngsanaUPC" pitchFamily="18" charset="-34"/>
              </a:rPr>
              <a:t>2</a:t>
            </a:r>
            <a:endParaRPr lang="en-US" sz="1600" dirty="0">
              <a:solidFill>
                <a:srgbClr val="FFFFFF"/>
              </a:solidFill>
              <a:effectLst>
                <a:outerShdw blurRad="25400" dist="12700" dir="16200000" algn="tl" rotWithShape="0">
                  <a:srgbClr val="000000">
                    <a:alpha val="40000"/>
                  </a:srgbClr>
                </a:outerShdw>
              </a:effectLst>
              <a:latin typeface="+mj-lt"/>
            </a:endParaRPr>
          </a:p>
        </p:txBody>
      </p:sp>
      <p:sp>
        <p:nvSpPr>
          <p:cNvPr id="179" name="Rectangle 143"/>
          <p:cNvSpPr>
            <a:spLocks noChangeArrowheads="1"/>
          </p:cNvSpPr>
          <p:nvPr/>
        </p:nvSpPr>
        <p:spPr bwMode="auto">
          <a:xfrm>
            <a:off x="1773747" y="4056803"/>
            <a:ext cx="499496" cy="141577"/>
          </a:xfrm>
          <a:prstGeom prst="rect">
            <a:avLst/>
          </a:prstGeom>
          <a:noFill/>
          <a:ln w="9525">
            <a:noFill/>
            <a:miter lim="800000"/>
            <a:headEnd/>
            <a:tailEnd/>
          </a:ln>
          <a:effectLst>
            <a:prstShdw prst="shdw17" dist="17961" dir="2700000">
              <a:srgbClr val="993030"/>
            </a:prstShdw>
          </a:effectLst>
        </p:spPr>
        <p:txBody>
          <a:bodyPr wrap="none" lIns="45720" tIns="18288" rIns="45720" bIns="18288">
            <a:spAutoFit/>
          </a:bodyPr>
          <a:lstStyle/>
          <a:p>
            <a:pPr algn="ctr" eaLnBrk="0" hangingPunct="0">
              <a:lnSpc>
                <a:spcPct val="85000"/>
              </a:lnSpc>
            </a:pPr>
            <a:r>
              <a:rPr lang="en-US" sz="800" dirty="0">
                <a:cs typeface="Times New Roman" pitchFamily="18" charset="0"/>
              </a:rPr>
              <a:t>Catalogs</a:t>
            </a:r>
          </a:p>
        </p:txBody>
      </p:sp>
      <p:cxnSp>
        <p:nvCxnSpPr>
          <p:cNvPr id="184" name="Straight Arrow Connector 142"/>
          <p:cNvCxnSpPr/>
          <p:nvPr/>
        </p:nvCxnSpPr>
        <p:spPr bwMode="auto">
          <a:xfrm rot="10800000" flipH="1">
            <a:off x="2241849" y="4126922"/>
            <a:ext cx="182880" cy="0"/>
          </a:xfrm>
          <a:prstGeom prst="straightConnector1">
            <a:avLst/>
          </a:prstGeom>
          <a:solidFill>
            <a:schemeClr val="accent1"/>
          </a:solidFill>
          <a:ln w="19050" cap="flat" cmpd="sng" algn="ctr">
            <a:solidFill>
              <a:schemeClr val="tx1"/>
            </a:solidFill>
            <a:prstDash val="solid"/>
            <a:round/>
            <a:headEnd type="none" w="med" len="med"/>
            <a:tailEnd type="stealth"/>
          </a:ln>
          <a:effectLst/>
        </p:spPr>
      </p:cxnSp>
      <p:sp>
        <p:nvSpPr>
          <p:cNvPr id="186" name="Rectangle 143"/>
          <p:cNvSpPr>
            <a:spLocks noChangeArrowheads="1"/>
          </p:cNvSpPr>
          <p:nvPr/>
        </p:nvSpPr>
        <p:spPr bwMode="auto">
          <a:xfrm>
            <a:off x="3392941" y="4142691"/>
            <a:ext cx="372859" cy="141577"/>
          </a:xfrm>
          <a:prstGeom prst="rect">
            <a:avLst/>
          </a:prstGeom>
          <a:noFill/>
          <a:ln w="9525">
            <a:noFill/>
            <a:miter lim="800000"/>
            <a:headEnd/>
            <a:tailEnd/>
          </a:ln>
          <a:effectLst>
            <a:prstShdw prst="shdw17" dist="17961" dir="2700000">
              <a:srgbClr val="993030"/>
            </a:prstShdw>
          </a:effectLst>
        </p:spPr>
        <p:txBody>
          <a:bodyPr wrap="none" lIns="45720" tIns="18288" rIns="45720" bIns="18288">
            <a:spAutoFit/>
          </a:bodyPr>
          <a:lstStyle/>
          <a:p>
            <a:pPr algn="ctr" eaLnBrk="0" hangingPunct="0">
              <a:lnSpc>
                <a:spcPct val="85000"/>
              </a:lnSpc>
            </a:pPr>
            <a:r>
              <a:rPr lang="en-US" sz="800" dirty="0">
                <a:cs typeface="Times New Roman" pitchFamily="18" charset="0"/>
              </a:rPr>
              <a:t>BEDB</a:t>
            </a:r>
          </a:p>
        </p:txBody>
      </p:sp>
      <p:cxnSp>
        <p:nvCxnSpPr>
          <p:cNvPr id="192" name="Straight Arrow Connector 142"/>
          <p:cNvCxnSpPr/>
          <p:nvPr/>
        </p:nvCxnSpPr>
        <p:spPr bwMode="auto">
          <a:xfrm rot="10800000">
            <a:off x="3234577" y="4207221"/>
            <a:ext cx="182880" cy="0"/>
          </a:xfrm>
          <a:prstGeom prst="straightConnector1">
            <a:avLst/>
          </a:prstGeom>
          <a:solidFill>
            <a:schemeClr val="accent1"/>
          </a:solidFill>
          <a:ln w="19050" cap="flat" cmpd="sng" algn="ctr">
            <a:solidFill>
              <a:schemeClr val="tx1"/>
            </a:solidFill>
            <a:prstDash val="solid"/>
            <a:round/>
            <a:headEnd type="none" w="med" len="med"/>
            <a:tailEnd type="stealth"/>
          </a:ln>
          <a:effectLst/>
        </p:spPr>
      </p:cxnSp>
    </p:spTree>
    <p:extLst>
      <p:ext uri="{BB962C8B-B14F-4D97-AF65-F5344CB8AC3E}">
        <p14:creationId xmlns:p14="http://schemas.microsoft.com/office/powerpoint/2010/main" val="3733932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13</a:t>
            </a:fld>
            <a:endParaRPr lang="en-US"/>
          </a:p>
        </p:txBody>
      </p:sp>
      <p:sp>
        <p:nvSpPr>
          <p:cNvPr id="42" name="내용 개체 틀 41"/>
          <p:cNvSpPr>
            <a:spLocks noGrp="1"/>
          </p:cNvSpPr>
          <p:nvPr>
            <p:ph sz="half" idx="13"/>
          </p:nvPr>
        </p:nvSpPr>
        <p:spPr/>
        <p:txBody>
          <a:bodyPr/>
          <a:lstStyle/>
          <a:p>
            <a:r>
              <a:rPr lang="en-US" altLang="ko-KR" sz="1200" dirty="0"/>
              <a:t>Backup Exec</a:t>
            </a:r>
            <a:r>
              <a:rPr lang="ko-KR" altLang="en-US" sz="1200"/>
              <a:t>은 여러 백업 미디어 서버를 중앙에서 관리할 수 있는 중앙 관리 서버와 실제 백업 작업을 수행하는 백업 미디어 서버</a:t>
            </a:r>
            <a:r>
              <a:rPr lang="en-US" altLang="ko-KR" sz="1200" dirty="0"/>
              <a:t>, </a:t>
            </a:r>
            <a:r>
              <a:rPr lang="ko-KR" altLang="en-US" sz="1200"/>
              <a:t>그리고 백업 대상이 되는 클라이언트 등의 </a:t>
            </a:r>
            <a:r>
              <a:rPr lang="en-US" altLang="ko-KR" sz="1200" dirty="0"/>
              <a:t>3</a:t>
            </a:r>
            <a:r>
              <a:rPr lang="ko-KR" altLang="en-US" sz="1200"/>
              <a:t>계층 구조로 구성되며</a:t>
            </a:r>
            <a:r>
              <a:rPr lang="en-US" altLang="ko-KR" sz="1200" dirty="0"/>
              <a:t>, </a:t>
            </a:r>
            <a:r>
              <a:rPr lang="ko-KR" altLang="en-US" sz="1200"/>
              <a:t>디스크와 중복제거 저장장치</a:t>
            </a:r>
            <a:r>
              <a:rPr lang="en-US" altLang="ko-KR" sz="1200" dirty="0"/>
              <a:t>, VTL </a:t>
            </a:r>
            <a:r>
              <a:rPr lang="ko-KR" altLang="en-US" sz="1200"/>
              <a:t>및 </a:t>
            </a:r>
            <a:r>
              <a:rPr lang="en-US" altLang="ko-KR" sz="1200" dirty="0"/>
              <a:t>PTL, </a:t>
            </a:r>
            <a:r>
              <a:rPr lang="ko-KR" altLang="en-US" sz="1200"/>
              <a:t>클라우드 등의 다양한 저장소를 지원합니다</a:t>
            </a:r>
            <a:r>
              <a:rPr lang="en-US" altLang="ko-KR" sz="1200" dirty="0"/>
              <a:t>.</a:t>
            </a:r>
          </a:p>
        </p:txBody>
      </p:sp>
      <p:sp>
        <p:nvSpPr>
          <p:cNvPr id="5" name="텍스트 개체 틀 4"/>
          <p:cNvSpPr>
            <a:spLocks noGrp="1"/>
          </p:cNvSpPr>
          <p:nvPr>
            <p:ph type="body" idx="1"/>
          </p:nvPr>
        </p:nvSpPr>
        <p:spPr>
          <a:xfrm>
            <a:off x="523872" y="1804238"/>
            <a:ext cx="1199615" cy="193899"/>
          </a:xfrm>
        </p:spPr>
        <p:txBody>
          <a:bodyPr/>
          <a:lstStyle/>
          <a:p>
            <a:r>
              <a:rPr lang="ko-KR" altLang="en-US" dirty="0"/>
              <a:t>제품</a:t>
            </a:r>
            <a:r>
              <a:rPr lang="en-US" altLang="ko-KR" dirty="0"/>
              <a:t> </a:t>
            </a:r>
            <a:r>
              <a:rPr lang="ko-KR" altLang="en-US"/>
              <a:t>아키텍처</a:t>
            </a:r>
            <a:endParaRPr lang="ko-KR" altLang="en-US" dirty="0"/>
          </a:p>
        </p:txBody>
      </p:sp>
      <p:sp>
        <p:nvSpPr>
          <p:cNvPr id="8" name="텍스트 개체 틀 7"/>
          <p:cNvSpPr>
            <a:spLocks noGrp="1"/>
          </p:cNvSpPr>
          <p:nvPr>
            <p:ph type="body" idx="14"/>
          </p:nvPr>
        </p:nvSpPr>
        <p:spPr>
          <a:xfrm>
            <a:off x="8556910" y="762901"/>
            <a:ext cx="1018475" cy="153888"/>
          </a:xfrm>
        </p:spPr>
        <p:txBody>
          <a:bodyPr/>
          <a:lstStyle/>
          <a:p>
            <a:r>
              <a:rPr lang="en-US" altLang="ko-KR" dirty="0"/>
              <a:t>2. </a:t>
            </a:r>
            <a:r>
              <a:rPr lang="ko-KR" altLang="en-US"/>
              <a:t>제안제품 소개</a:t>
            </a:r>
          </a:p>
        </p:txBody>
      </p:sp>
      <p:sp>
        <p:nvSpPr>
          <p:cNvPr id="2" name="제목 1"/>
          <p:cNvSpPr>
            <a:spLocks noGrp="1"/>
          </p:cNvSpPr>
          <p:nvPr>
            <p:ph type="title"/>
          </p:nvPr>
        </p:nvSpPr>
        <p:spPr/>
        <p:txBody>
          <a:bodyPr/>
          <a:lstStyle/>
          <a:p>
            <a:r>
              <a:rPr lang="en-US" altLang="ko-KR" dirty="0"/>
              <a:t>2.3 </a:t>
            </a:r>
            <a:r>
              <a:rPr lang="ko-KR" altLang="en-US"/>
              <a:t>제품 구성</a:t>
            </a:r>
          </a:p>
        </p:txBody>
      </p:sp>
      <p:cxnSp>
        <p:nvCxnSpPr>
          <p:cNvPr id="177" name="Straight Connector 220"/>
          <p:cNvCxnSpPr/>
          <p:nvPr/>
        </p:nvCxnSpPr>
        <p:spPr bwMode="auto">
          <a:xfrm>
            <a:off x="1521609" y="3363665"/>
            <a:ext cx="1956108" cy="0"/>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179" name="Straight Connector 221"/>
          <p:cNvCxnSpPr/>
          <p:nvPr/>
        </p:nvCxnSpPr>
        <p:spPr bwMode="auto">
          <a:xfrm>
            <a:off x="1521609" y="3365636"/>
            <a:ext cx="0" cy="1409464"/>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184" name="Straight Connector 223"/>
          <p:cNvCxnSpPr/>
          <p:nvPr/>
        </p:nvCxnSpPr>
        <p:spPr bwMode="auto">
          <a:xfrm>
            <a:off x="3477717" y="3365636"/>
            <a:ext cx="0" cy="1409464"/>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186" name="Straight Connector 226"/>
          <p:cNvCxnSpPr/>
          <p:nvPr/>
        </p:nvCxnSpPr>
        <p:spPr bwMode="auto">
          <a:xfrm>
            <a:off x="2517127" y="2876006"/>
            <a:ext cx="0" cy="487659"/>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192" name="Straight Connector 227"/>
          <p:cNvCxnSpPr/>
          <p:nvPr/>
        </p:nvCxnSpPr>
        <p:spPr bwMode="auto">
          <a:xfrm>
            <a:off x="1040293" y="4780635"/>
            <a:ext cx="944642" cy="0"/>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194" name="Straight Connector 228"/>
          <p:cNvCxnSpPr/>
          <p:nvPr/>
        </p:nvCxnSpPr>
        <p:spPr bwMode="auto">
          <a:xfrm>
            <a:off x="1030822" y="4783280"/>
            <a:ext cx="0" cy="487659"/>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201" name="Straight Connector 229"/>
          <p:cNvCxnSpPr/>
          <p:nvPr/>
        </p:nvCxnSpPr>
        <p:spPr bwMode="auto">
          <a:xfrm>
            <a:off x="1984935" y="4783280"/>
            <a:ext cx="0" cy="487659"/>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202" name="Straight Connector 233"/>
          <p:cNvCxnSpPr/>
          <p:nvPr/>
        </p:nvCxnSpPr>
        <p:spPr bwMode="auto">
          <a:xfrm>
            <a:off x="2949201" y="4781309"/>
            <a:ext cx="990576" cy="0"/>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203" name="Straight Connector 234"/>
          <p:cNvCxnSpPr/>
          <p:nvPr/>
        </p:nvCxnSpPr>
        <p:spPr bwMode="auto">
          <a:xfrm>
            <a:off x="2949201" y="4783280"/>
            <a:ext cx="0" cy="487659"/>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204" name="Straight Connector 235"/>
          <p:cNvCxnSpPr/>
          <p:nvPr/>
        </p:nvCxnSpPr>
        <p:spPr bwMode="auto">
          <a:xfrm>
            <a:off x="3939777" y="4783280"/>
            <a:ext cx="0" cy="487659"/>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sp>
        <p:nvSpPr>
          <p:cNvPr id="205" name="Oval 13"/>
          <p:cNvSpPr>
            <a:spLocks noChangeAspect="1"/>
          </p:cNvSpPr>
          <p:nvPr/>
        </p:nvSpPr>
        <p:spPr bwMode="auto">
          <a:xfrm>
            <a:off x="2114461" y="2365292"/>
            <a:ext cx="850752" cy="837933"/>
          </a:xfrm>
          <a:prstGeom prst="ellipse">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grpSp>
        <p:nvGrpSpPr>
          <p:cNvPr id="206" name="Group 14"/>
          <p:cNvGrpSpPr/>
          <p:nvPr/>
        </p:nvGrpSpPr>
        <p:grpSpPr>
          <a:xfrm>
            <a:off x="2223215" y="2192975"/>
            <a:ext cx="580210" cy="887474"/>
            <a:chOff x="6187293" y="3195386"/>
            <a:chExt cx="790509" cy="1209143"/>
          </a:xfrm>
        </p:grpSpPr>
        <p:grpSp>
          <p:nvGrpSpPr>
            <p:cNvPr id="207" name="Group 17"/>
            <p:cNvGrpSpPr/>
            <p:nvPr/>
          </p:nvGrpSpPr>
          <p:grpSpPr>
            <a:xfrm>
              <a:off x="6187293" y="3195386"/>
              <a:ext cx="790509" cy="1209143"/>
              <a:chOff x="3098800" y="905646"/>
              <a:chExt cx="3454400" cy="5283774"/>
            </a:xfrm>
          </p:grpSpPr>
          <p:pic>
            <p:nvPicPr>
              <p:cNvPr id="209" name="Picture 5" descr="serverstack_blank.png"/>
              <p:cNvPicPr>
                <a:picLocks noChangeAspect="1"/>
              </p:cNvPicPr>
              <p:nvPr/>
            </p:nvPicPr>
            <p:blipFill>
              <a:blip r:embed="rId2" cstate="print"/>
              <a:stretch>
                <a:fillRect/>
              </a:stretch>
            </p:blipFill>
            <p:spPr>
              <a:xfrm>
                <a:off x="3098800" y="905646"/>
                <a:ext cx="3454400" cy="5283774"/>
              </a:xfrm>
              <a:prstGeom prst="rect">
                <a:avLst/>
              </a:prstGeom>
            </p:spPr>
          </p:pic>
          <p:pic>
            <p:nvPicPr>
              <p:cNvPr id="210" name="Picture 22" descr="severrack_appliances.png"/>
              <p:cNvPicPr>
                <a:picLocks noChangeAspect="1"/>
              </p:cNvPicPr>
              <p:nvPr/>
            </p:nvPicPr>
            <p:blipFill>
              <a:blip r:embed="rId3" cstate="print">
                <a:lum bright="-11000"/>
              </a:blip>
              <a:stretch>
                <a:fillRect/>
              </a:stretch>
            </p:blipFill>
            <p:spPr>
              <a:xfrm>
                <a:off x="3592546" y="3208870"/>
                <a:ext cx="875172" cy="1137944"/>
              </a:xfrm>
              <a:prstGeom prst="rect">
                <a:avLst/>
              </a:prstGeom>
            </p:spPr>
          </p:pic>
          <p:grpSp>
            <p:nvGrpSpPr>
              <p:cNvPr id="211" name="Group 16"/>
              <p:cNvGrpSpPr/>
              <p:nvPr/>
            </p:nvGrpSpPr>
            <p:grpSpPr>
              <a:xfrm>
                <a:off x="3536357" y="3847063"/>
                <a:ext cx="972145" cy="1490629"/>
                <a:chOff x="1081022" y="3847073"/>
                <a:chExt cx="972145" cy="1490628"/>
              </a:xfrm>
            </p:grpSpPr>
            <p:pic>
              <p:nvPicPr>
                <p:cNvPr id="217" name="Picture 32" descr="BE3600_isoplate.png"/>
                <p:cNvPicPr>
                  <a:picLocks noChangeAspect="1"/>
                </p:cNvPicPr>
                <p:nvPr/>
              </p:nvPicPr>
              <p:blipFill>
                <a:blip r:embed="rId4" cstate="print"/>
                <a:stretch>
                  <a:fillRect/>
                </a:stretch>
              </p:blipFill>
              <p:spPr>
                <a:xfrm>
                  <a:off x="1081022" y="4558272"/>
                  <a:ext cx="972145" cy="779429"/>
                </a:xfrm>
                <a:prstGeom prst="rect">
                  <a:avLst/>
                </a:prstGeom>
              </p:spPr>
            </p:pic>
            <p:pic>
              <p:nvPicPr>
                <p:cNvPr id="218" name="Picture 8" descr="BE3600_isoplate.png"/>
                <p:cNvPicPr>
                  <a:picLocks noChangeAspect="1"/>
                </p:cNvPicPr>
                <p:nvPr/>
              </p:nvPicPr>
              <p:blipFill>
                <a:blip r:embed="rId4" cstate="print"/>
                <a:stretch>
                  <a:fillRect/>
                </a:stretch>
              </p:blipFill>
              <p:spPr>
                <a:xfrm>
                  <a:off x="1081022" y="4321206"/>
                  <a:ext cx="972145" cy="779429"/>
                </a:xfrm>
                <a:prstGeom prst="rect">
                  <a:avLst/>
                </a:prstGeom>
              </p:spPr>
            </p:pic>
            <p:pic>
              <p:nvPicPr>
                <p:cNvPr id="219" name="Picture 34" descr="BE3600_isoplate.png"/>
                <p:cNvPicPr>
                  <a:picLocks noChangeAspect="1"/>
                </p:cNvPicPr>
                <p:nvPr/>
              </p:nvPicPr>
              <p:blipFill>
                <a:blip r:embed="rId4" cstate="print"/>
                <a:stretch>
                  <a:fillRect/>
                </a:stretch>
              </p:blipFill>
              <p:spPr>
                <a:xfrm>
                  <a:off x="1081022" y="4084139"/>
                  <a:ext cx="972145" cy="779429"/>
                </a:xfrm>
                <a:prstGeom prst="rect">
                  <a:avLst/>
                </a:prstGeom>
              </p:spPr>
            </p:pic>
            <p:pic>
              <p:nvPicPr>
                <p:cNvPr id="220" name="Picture 35" descr="BE3600_isoplate.png"/>
                <p:cNvPicPr>
                  <a:picLocks noChangeAspect="1"/>
                </p:cNvPicPr>
                <p:nvPr/>
              </p:nvPicPr>
              <p:blipFill>
                <a:blip r:embed="rId4" cstate="print"/>
                <a:stretch>
                  <a:fillRect/>
                </a:stretch>
              </p:blipFill>
              <p:spPr>
                <a:xfrm>
                  <a:off x="1081022" y="3847073"/>
                  <a:ext cx="972145" cy="779429"/>
                </a:xfrm>
                <a:prstGeom prst="rect">
                  <a:avLst/>
                </a:prstGeom>
              </p:spPr>
            </p:pic>
          </p:grpSp>
          <p:grpSp>
            <p:nvGrpSpPr>
              <p:cNvPr id="212" name="Group 396"/>
              <p:cNvGrpSpPr/>
              <p:nvPr/>
            </p:nvGrpSpPr>
            <p:grpSpPr>
              <a:xfrm>
                <a:off x="3536357" y="2314605"/>
                <a:ext cx="972145" cy="1490629"/>
                <a:chOff x="1081022" y="2314607"/>
                <a:chExt cx="972145" cy="1490628"/>
              </a:xfrm>
            </p:grpSpPr>
            <p:pic>
              <p:nvPicPr>
                <p:cNvPr id="213" name="Picture 28" descr="BE3600_isoplate.png"/>
                <p:cNvPicPr>
                  <a:picLocks noChangeAspect="1"/>
                </p:cNvPicPr>
                <p:nvPr/>
              </p:nvPicPr>
              <p:blipFill>
                <a:blip r:embed="rId4" cstate="print"/>
                <a:stretch>
                  <a:fillRect/>
                </a:stretch>
              </p:blipFill>
              <p:spPr>
                <a:xfrm>
                  <a:off x="1081022" y="3025806"/>
                  <a:ext cx="972145" cy="779429"/>
                </a:xfrm>
                <a:prstGeom prst="rect">
                  <a:avLst/>
                </a:prstGeom>
              </p:spPr>
            </p:pic>
            <p:pic>
              <p:nvPicPr>
                <p:cNvPr id="214" name="Picture 29" descr="BE3600_isoplate.png"/>
                <p:cNvPicPr>
                  <a:picLocks noChangeAspect="1"/>
                </p:cNvPicPr>
                <p:nvPr/>
              </p:nvPicPr>
              <p:blipFill>
                <a:blip r:embed="rId4" cstate="print"/>
                <a:stretch>
                  <a:fillRect/>
                </a:stretch>
              </p:blipFill>
              <p:spPr>
                <a:xfrm>
                  <a:off x="1081022" y="2788740"/>
                  <a:ext cx="972145" cy="779429"/>
                </a:xfrm>
                <a:prstGeom prst="rect">
                  <a:avLst/>
                </a:prstGeom>
              </p:spPr>
            </p:pic>
            <p:pic>
              <p:nvPicPr>
                <p:cNvPr id="215" name="Picture 30" descr="BE3600_isoplate.png"/>
                <p:cNvPicPr>
                  <a:picLocks noChangeAspect="1"/>
                </p:cNvPicPr>
                <p:nvPr/>
              </p:nvPicPr>
              <p:blipFill>
                <a:blip r:embed="rId4" cstate="print"/>
                <a:stretch>
                  <a:fillRect/>
                </a:stretch>
              </p:blipFill>
              <p:spPr>
                <a:xfrm>
                  <a:off x="1081022" y="2551673"/>
                  <a:ext cx="972145" cy="779429"/>
                </a:xfrm>
                <a:prstGeom prst="rect">
                  <a:avLst/>
                </a:prstGeom>
              </p:spPr>
            </p:pic>
            <p:pic>
              <p:nvPicPr>
                <p:cNvPr id="216" name="Picture 14" descr="BE3600_isoplate.png"/>
                <p:cNvPicPr>
                  <a:picLocks noChangeAspect="1"/>
                </p:cNvPicPr>
                <p:nvPr/>
              </p:nvPicPr>
              <p:blipFill>
                <a:blip r:embed="rId4" cstate="print"/>
                <a:stretch>
                  <a:fillRect/>
                </a:stretch>
              </p:blipFill>
              <p:spPr>
                <a:xfrm>
                  <a:off x="1081022" y="2314607"/>
                  <a:ext cx="972145" cy="779429"/>
                </a:xfrm>
                <a:prstGeom prst="rect">
                  <a:avLst/>
                </a:prstGeom>
              </p:spPr>
            </p:pic>
          </p:grpSp>
        </p:grpSp>
        <p:pic>
          <p:nvPicPr>
            <p:cNvPr id="208" name="Picture 16" descr="SYM_iso.png"/>
            <p:cNvPicPr>
              <a:picLocks noChangeAspect="1"/>
            </p:cNvPicPr>
            <p:nvPr/>
          </p:nvPicPr>
          <p:blipFill>
            <a:blip r:embed="rId5" cstate="print"/>
            <a:stretch>
              <a:fillRect/>
            </a:stretch>
          </p:blipFill>
          <p:spPr>
            <a:xfrm>
              <a:off x="6576673" y="3498244"/>
              <a:ext cx="252075" cy="413401"/>
            </a:xfrm>
            <a:prstGeom prst="rect">
              <a:avLst/>
            </a:prstGeom>
          </p:spPr>
        </p:pic>
      </p:grpSp>
      <p:grpSp>
        <p:nvGrpSpPr>
          <p:cNvPr id="221" name="Group 213"/>
          <p:cNvGrpSpPr/>
          <p:nvPr/>
        </p:nvGrpSpPr>
        <p:grpSpPr>
          <a:xfrm>
            <a:off x="2496874" y="2712973"/>
            <a:ext cx="406963" cy="356671"/>
            <a:chOff x="-750763" y="2607734"/>
            <a:chExt cx="445308" cy="511172"/>
          </a:xfrm>
        </p:grpSpPr>
        <p:pic>
          <p:nvPicPr>
            <p:cNvPr id="222" name="Picture 38" descr="IMG_disk_sm_silver.png"/>
            <p:cNvPicPr>
              <a:picLocks noChangeAspect="1"/>
            </p:cNvPicPr>
            <p:nvPr/>
          </p:nvPicPr>
          <p:blipFill>
            <a:blip r:embed="rId6" cstate="print"/>
            <a:stretch>
              <a:fillRect/>
            </a:stretch>
          </p:blipFill>
          <p:spPr>
            <a:xfrm>
              <a:off x="-750763" y="2774805"/>
              <a:ext cx="445308" cy="344101"/>
            </a:xfrm>
            <a:prstGeom prst="rect">
              <a:avLst/>
            </a:prstGeom>
          </p:spPr>
        </p:pic>
        <p:pic>
          <p:nvPicPr>
            <p:cNvPr id="223" name="Picture 39" descr="IMG_disk_sm_silver.png"/>
            <p:cNvPicPr>
              <a:picLocks noChangeAspect="1"/>
            </p:cNvPicPr>
            <p:nvPr/>
          </p:nvPicPr>
          <p:blipFill>
            <a:blip r:embed="rId6" cstate="print"/>
            <a:stretch>
              <a:fillRect/>
            </a:stretch>
          </p:blipFill>
          <p:spPr>
            <a:xfrm>
              <a:off x="-750763" y="2691270"/>
              <a:ext cx="445308" cy="344101"/>
            </a:xfrm>
            <a:prstGeom prst="rect">
              <a:avLst/>
            </a:prstGeom>
          </p:spPr>
        </p:pic>
        <p:pic>
          <p:nvPicPr>
            <p:cNvPr id="224" name="Picture 40" descr="IMG_disk_sm_silver.png"/>
            <p:cNvPicPr>
              <a:picLocks noChangeAspect="1"/>
            </p:cNvPicPr>
            <p:nvPr/>
          </p:nvPicPr>
          <p:blipFill>
            <a:blip r:embed="rId6" cstate="print"/>
            <a:stretch>
              <a:fillRect/>
            </a:stretch>
          </p:blipFill>
          <p:spPr>
            <a:xfrm>
              <a:off x="-750763" y="2607734"/>
              <a:ext cx="445308" cy="344101"/>
            </a:xfrm>
            <a:prstGeom prst="rect">
              <a:avLst/>
            </a:prstGeom>
          </p:spPr>
        </p:pic>
      </p:grpSp>
      <p:pic>
        <p:nvPicPr>
          <p:cNvPr id="225" name="Picture 3" descr="C:\Users\bill_felt\AppData\Local\Microsoft\Windows\Temporary Internet Files\Content.IE5\UIJOH19A\MC900441427[1].png"/>
          <p:cNvPicPr>
            <a:picLocks noChangeAspect="1" noChangeArrowheads="1"/>
          </p:cNvPicPr>
          <p:nvPr/>
        </p:nvPicPr>
        <p:blipFill>
          <a:blip r:embed="rId7" cstate="print">
            <a:grayscl/>
            <a:extLst>
              <a:ext uri="{28A0092B-C50C-407E-A947-70E740481C1C}">
                <a14:useLocalDpi xmlns:a14="http://schemas.microsoft.com/office/drawing/2010/main" val="0"/>
              </a:ext>
            </a:extLst>
          </a:blip>
          <a:srcRect/>
          <a:stretch>
            <a:fillRect/>
          </a:stretch>
        </p:blipFill>
        <p:spPr bwMode="auto">
          <a:xfrm>
            <a:off x="2218465" y="2701727"/>
            <a:ext cx="325894" cy="325894"/>
          </a:xfrm>
          <a:prstGeom prst="rect">
            <a:avLst/>
          </a:prstGeom>
          <a:noFill/>
          <a:extLst>
            <a:ext uri="{909E8E84-426E-40DD-AFC4-6F175D3DCCD1}">
              <a14:hiddenFill xmlns:a14="http://schemas.microsoft.com/office/drawing/2010/main">
                <a:solidFill>
                  <a:srgbClr val="FFFFFF"/>
                </a:solidFill>
              </a14:hiddenFill>
            </a:ext>
          </a:extLst>
        </p:spPr>
      </p:pic>
      <p:sp>
        <p:nvSpPr>
          <p:cNvPr id="226" name="Oval 68"/>
          <p:cNvSpPr>
            <a:spLocks noChangeAspect="1"/>
          </p:cNvSpPr>
          <p:nvPr/>
        </p:nvSpPr>
        <p:spPr bwMode="auto">
          <a:xfrm>
            <a:off x="1134655" y="3801814"/>
            <a:ext cx="850752" cy="837933"/>
          </a:xfrm>
          <a:prstGeom prst="ellipse">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grpSp>
        <p:nvGrpSpPr>
          <p:cNvPr id="227" name="Group 69"/>
          <p:cNvGrpSpPr/>
          <p:nvPr/>
        </p:nvGrpSpPr>
        <p:grpSpPr>
          <a:xfrm>
            <a:off x="1243409" y="3629497"/>
            <a:ext cx="580210" cy="887474"/>
            <a:chOff x="6187293" y="3195386"/>
            <a:chExt cx="790509" cy="1209143"/>
          </a:xfrm>
        </p:grpSpPr>
        <p:grpSp>
          <p:nvGrpSpPr>
            <p:cNvPr id="228" name="Group 17"/>
            <p:cNvGrpSpPr/>
            <p:nvPr/>
          </p:nvGrpSpPr>
          <p:grpSpPr>
            <a:xfrm>
              <a:off x="6187293" y="3195386"/>
              <a:ext cx="790509" cy="1209143"/>
              <a:chOff x="3098800" y="905646"/>
              <a:chExt cx="3454400" cy="5283774"/>
            </a:xfrm>
          </p:grpSpPr>
          <p:pic>
            <p:nvPicPr>
              <p:cNvPr id="230" name="Picture 5" descr="serverstack_blank.png"/>
              <p:cNvPicPr>
                <a:picLocks noChangeAspect="1"/>
              </p:cNvPicPr>
              <p:nvPr/>
            </p:nvPicPr>
            <p:blipFill>
              <a:blip r:embed="rId2" cstate="print"/>
              <a:stretch>
                <a:fillRect/>
              </a:stretch>
            </p:blipFill>
            <p:spPr>
              <a:xfrm>
                <a:off x="3098800" y="905646"/>
                <a:ext cx="3454400" cy="5283774"/>
              </a:xfrm>
              <a:prstGeom prst="rect">
                <a:avLst/>
              </a:prstGeom>
            </p:spPr>
          </p:pic>
          <p:pic>
            <p:nvPicPr>
              <p:cNvPr id="231" name="Picture 80" descr="severrack_appliances.png"/>
              <p:cNvPicPr>
                <a:picLocks noChangeAspect="1"/>
              </p:cNvPicPr>
              <p:nvPr/>
            </p:nvPicPr>
            <p:blipFill>
              <a:blip r:embed="rId3" cstate="print">
                <a:lum bright="-11000"/>
              </a:blip>
              <a:stretch>
                <a:fillRect/>
              </a:stretch>
            </p:blipFill>
            <p:spPr>
              <a:xfrm>
                <a:off x="3592546" y="3208870"/>
                <a:ext cx="875172" cy="1137944"/>
              </a:xfrm>
              <a:prstGeom prst="rect">
                <a:avLst/>
              </a:prstGeom>
            </p:spPr>
          </p:pic>
          <p:grpSp>
            <p:nvGrpSpPr>
              <p:cNvPr id="232" name="Group 16"/>
              <p:cNvGrpSpPr/>
              <p:nvPr/>
            </p:nvGrpSpPr>
            <p:grpSpPr>
              <a:xfrm>
                <a:off x="3536357" y="3847063"/>
                <a:ext cx="972145" cy="1490629"/>
                <a:chOff x="1081022" y="3847073"/>
                <a:chExt cx="972145" cy="1490628"/>
              </a:xfrm>
            </p:grpSpPr>
            <p:pic>
              <p:nvPicPr>
                <p:cNvPr id="238" name="Picture 87" descr="BE3600_isoplate.png"/>
                <p:cNvPicPr>
                  <a:picLocks noChangeAspect="1"/>
                </p:cNvPicPr>
                <p:nvPr/>
              </p:nvPicPr>
              <p:blipFill>
                <a:blip r:embed="rId4" cstate="print"/>
                <a:stretch>
                  <a:fillRect/>
                </a:stretch>
              </p:blipFill>
              <p:spPr>
                <a:xfrm>
                  <a:off x="1081022" y="4558272"/>
                  <a:ext cx="972145" cy="779429"/>
                </a:xfrm>
                <a:prstGeom prst="rect">
                  <a:avLst/>
                </a:prstGeom>
              </p:spPr>
            </p:pic>
            <p:pic>
              <p:nvPicPr>
                <p:cNvPr id="239" name="Picture 8" descr="BE3600_isoplate.png"/>
                <p:cNvPicPr>
                  <a:picLocks noChangeAspect="1"/>
                </p:cNvPicPr>
                <p:nvPr/>
              </p:nvPicPr>
              <p:blipFill>
                <a:blip r:embed="rId4" cstate="print"/>
                <a:stretch>
                  <a:fillRect/>
                </a:stretch>
              </p:blipFill>
              <p:spPr>
                <a:xfrm>
                  <a:off x="1081022" y="4321206"/>
                  <a:ext cx="972145" cy="779429"/>
                </a:xfrm>
                <a:prstGeom prst="rect">
                  <a:avLst/>
                </a:prstGeom>
              </p:spPr>
            </p:pic>
            <p:pic>
              <p:nvPicPr>
                <p:cNvPr id="240" name="Picture 89" descr="BE3600_isoplate.png"/>
                <p:cNvPicPr>
                  <a:picLocks noChangeAspect="1"/>
                </p:cNvPicPr>
                <p:nvPr/>
              </p:nvPicPr>
              <p:blipFill>
                <a:blip r:embed="rId4" cstate="print"/>
                <a:stretch>
                  <a:fillRect/>
                </a:stretch>
              </p:blipFill>
              <p:spPr>
                <a:xfrm>
                  <a:off x="1081022" y="4084139"/>
                  <a:ext cx="972145" cy="779429"/>
                </a:xfrm>
                <a:prstGeom prst="rect">
                  <a:avLst/>
                </a:prstGeom>
              </p:spPr>
            </p:pic>
            <p:pic>
              <p:nvPicPr>
                <p:cNvPr id="241" name="Picture 90" descr="BE3600_isoplate.png"/>
                <p:cNvPicPr>
                  <a:picLocks noChangeAspect="1"/>
                </p:cNvPicPr>
                <p:nvPr/>
              </p:nvPicPr>
              <p:blipFill>
                <a:blip r:embed="rId4" cstate="print"/>
                <a:stretch>
                  <a:fillRect/>
                </a:stretch>
              </p:blipFill>
              <p:spPr>
                <a:xfrm>
                  <a:off x="1081022" y="3847073"/>
                  <a:ext cx="972145" cy="779429"/>
                </a:xfrm>
                <a:prstGeom prst="rect">
                  <a:avLst/>
                </a:prstGeom>
              </p:spPr>
            </p:pic>
          </p:grpSp>
          <p:grpSp>
            <p:nvGrpSpPr>
              <p:cNvPr id="233" name="Group 396"/>
              <p:cNvGrpSpPr/>
              <p:nvPr/>
            </p:nvGrpSpPr>
            <p:grpSpPr>
              <a:xfrm>
                <a:off x="3536357" y="2314605"/>
                <a:ext cx="972145" cy="1490629"/>
                <a:chOff x="1081022" y="2314607"/>
                <a:chExt cx="972145" cy="1490628"/>
              </a:xfrm>
            </p:grpSpPr>
            <p:pic>
              <p:nvPicPr>
                <p:cNvPr id="234" name="Picture 83" descr="BE3600_isoplate.png"/>
                <p:cNvPicPr>
                  <a:picLocks noChangeAspect="1"/>
                </p:cNvPicPr>
                <p:nvPr/>
              </p:nvPicPr>
              <p:blipFill>
                <a:blip r:embed="rId4" cstate="print"/>
                <a:stretch>
                  <a:fillRect/>
                </a:stretch>
              </p:blipFill>
              <p:spPr>
                <a:xfrm>
                  <a:off x="1081022" y="3025806"/>
                  <a:ext cx="972145" cy="779429"/>
                </a:xfrm>
                <a:prstGeom prst="rect">
                  <a:avLst/>
                </a:prstGeom>
              </p:spPr>
            </p:pic>
            <p:pic>
              <p:nvPicPr>
                <p:cNvPr id="235" name="Picture 84" descr="BE3600_isoplate.png"/>
                <p:cNvPicPr>
                  <a:picLocks noChangeAspect="1"/>
                </p:cNvPicPr>
                <p:nvPr/>
              </p:nvPicPr>
              <p:blipFill>
                <a:blip r:embed="rId4" cstate="print"/>
                <a:stretch>
                  <a:fillRect/>
                </a:stretch>
              </p:blipFill>
              <p:spPr>
                <a:xfrm>
                  <a:off x="1081022" y="2788740"/>
                  <a:ext cx="972145" cy="779429"/>
                </a:xfrm>
                <a:prstGeom prst="rect">
                  <a:avLst/>
                </a:prstGeom>
              </p:spPr>
            </p:pic>
            <p:pic>
              <p:nvPicPr>
                <p:cNvPr id="236" name="Picture 85" descr="BE3600_isoplate.png"/>
                <p:cNvPicPr>
                  <a:picLocks noChangeAspect="1"/>
                </p:cNvPicPr>
                <p:nvPr/>
              </p:nvPicPr>
              <p:blipFill>
                <a:blip r:embed="rId4" cstate="print"/>
                <a:stretch>
                  <a:fillRect/>
                </a:stretch>
              </p:blipFill>
              <p:spPr>
                <a:xfrm>
                  <a:off x="1081022" y="2551673"/>
                  <a:ext cx="972145" cy="779429"/>
                </a:xfrm>
                <a:prstGeom prst="rect">
                  <a:avLst/>
                </a:prstGeom>
              </p:spPr>
            </p:pic>
            <p:pic>
              <p:nvPicPr>
                <p:cNvPr id="237" name="Picture 14" descr="BE3600_isoplate.png"/>
                <p:cNvPicPr>
                  <a:picLocks noChangeAspect="1"/>
                </p:cNvPicPr>
                <p:nvPr/>
              </p:nvPicPr>
              <p:blipFill>
                <a:blip r:embed="rId4" cstate="print"/>
                <a:stretch>
                  <a:fillRect/>
                </a:stretch>
              </p:blipFill>
              <p:spPr>
                <a:xfrm>
                  <a:off x="1081022" y="2314607"/>
                  <a:ext cx="972145" cy="779429"/>
                </a:xfrm>
                <a:prstGeom prst="rect">
                  <a:avLst/>
                </a:prstGeom>
              </p:spPr>
            </p:pic>
          </p:grpSp>
        </p:grpSp>
        <p:pic>
          <p:nvPicPr>
            <p:cNvPr id="229" name="Picture 78" descr="SYM_iso.png"/>
            <p:cNvPicPr>
              <a:picLocks noChangeAspect="1"/>
            </p:cNvPicPr>
            <p:nvPr/>
          </p:nvPicPr>
          <p:blipFill>
            <a:blip r:embed="rId5" cstate="print"/>
            <a:stretch>
              <a:fillRect/>
            </a:stretch>
          </p:blipFill>
          <p:spPr>
            <a:xfrm>
              <a:off x="6576673" y="3498244"/>
              <a:ext cx="252075" cy="413401"/>
            </a:xfrm>
            <a:prstGeom prst="rect">
              <a:avLst/>
            </a:prstGeom>
          </p:spPr>
        </p:pic>
      </p:grpSp>
      <p:grpSp>
        <p:nvGrpSpPr>
          <p:cNvPr id="242" name="Group 213"/>
          <p:cNvGrpSpPr/>
          <p:nvPr/>
        </p:nvGrpSpPr>
        <p:grpSpPr>
          <a:xfrm>
            <a:off x="1517068" y="4149495"/>
            <a:ext cx="406963" cy="356671"/>
            <a:chOff x="-750763" y="2607734"/>
            <a:chExt cx="445308" cy="511172"/>
          </a:xfrm>
        </p:grpSpPr>
        <p:pic>
          <p:nvPicPr>
            <p:cNvPr id="243" name="Picture 74" descr="IMG_disk_sm_silver.png"/>
            <p:cNvPicPr>
              <a:picLocks noChangeAspect="1"/>
            </p:cNvPicPr>
            <p:nvPr/>
          </p:nvPicPr>
          <p:blipFill>
            <a:blip r:embed="rId6" cstate="print"/>
            <a:stretch>
              <a:fillRect/>
            </a:stretch>
          </p:blipFill>
          <p:spPr>
            <a:xfrm>
              <a:off x="-750763" y="2774805"/>
              <a:ext cx="445308" cy="344101"/>
            </a:xfrm>
            <a:prstGeom prst="rect">
              <a:avLst/>
            </a:prstGeom>
          </p:spPr>
        </p:pic>
        <p:pic>
          <p:nvPicPr>
            <p:cNvPr id="244" name="Picture 75" descr="IMG_disk_sm_silver.png"/>
            <p:cNvPicPr>
              <a:picLocks noChangeAspect="1"/>
            </p:cNvPicPr>
            <p:nvPr/>
          </p:nvPicPr>
          <p:blipFill>
            <a:blip r:embed="rId6" cstate="print"/>
            <a:stretch>
              <a:fillRect/>
            </a:stretch>
          </p:blipFill>
          <p:spPr>
            <a:xfrm>
              <a:off x="-750763" y="2691270"/>
              <a:ext cx="445308" cy="344101"/>
            </a:xfrm>
            <a:prstGeom prst="rect">
              <a:avLst/>
            </a:prstGeom>
          </p:spPr>
        </p:pic>
        <p:pic>
          <p:nvPicPr>
            <p:cNvPr id="245" name="Picture 76" descr="IMG_disk_sm_silver.png"/>
            <p:cNvPicPr>
              <a:picLocks noChangeAspect="1"/>
            </p:cNvPicPr>
            <p:nvPr/>
          </p:nvPicPr>
          <p:blipFill>
            <a:blip r:embed="rId6" cstate="print"/>
            <a:stretch>
              <a:fillRect/>
            </a:stretch>
          </p:blipFill>
          <p:spPr>
            <a:xfrm>
              <a:off x="-750763" y="2607734"/>
              <a:ext cx="445308" cy="344101"/>
            </a:xfrm>
            <a:prstGeom prst="rect">
              <a:avLst/>
            </a:prstGeom>
          </p:spPr>
        </p:pic>
      </p:grpSp>
      <p:pic>
        <p:nvPicPr>
          <p:cNvPr id="246" name="Picture 3" descr="C:\Users\bill_felt\AppData\Local\Microsoft\Windows\Temporary Internet Files\Content.IE5\UIJOH19A\MC900441427[1].png"/>
          <p:cNvPicPr>
            <a:picLocks noChangeAspect="1" noChangeArrowheads="1"/>
          </p:cNvPicPr>
          <p:nvPr/>
        </p:nvPicPr>
        <p:blipFill>
          <a:blip r:embed="rId7" cstate="print">
            <a:grayscl/>
            <a:extLst>
              <a:ext uri="{28A0092B-C50C-407E-A947-70E740481C1C}">
                <a14:useLocalDpi xmlns:a14="http://schemas.microsoft.com/office/drawing/2010/main" val="0"/>
              </a:ext>
            </a:extLst>
          </a:blip>
          <a:srcRect/>
          <a:stretch>
            <a:fillRect/>
          </a:stretch>
        </p:blipFill>
        <p:spPr bwMode="auto">
          <a:xfrm>
            <a:off x="1238659" y="4138249"/>
            <a:ext cx="325894" cy="325894"/>
          </a:xfrm>
          <a:prstGeom prst="rect">
            <a:avLst/>
          </a:prstGeom>
          <a:noFill/>
          <a:extLst>
            <a:ext uri="{909E8E84-426E-40DD-AFC4-6F175D3DCCD1}">
              <a14:hiddenFill xmlns:a14="http://schemas.microsoft.com/office/drawing/2010/main">
                <a:solidFill>
                  <a:srgbClr val="FFFFFF"/>
                </a:solidFill>
              </a14:hiddenFill>
            </a:ext>
          </a:extLst>
        </p:spPr>
      </p:pic>
      <p:sp>
        <p:nvSpPr>
          <p:cNvPr id="247" name="Oval 92"/>
          <p:cNvSpPr>
            <a:spLocks noChangeAspect="1"/>
          </p:cNvSpPr>
          <p:nvPr/>
        </p:nvSpPr>
        <p:spPr bwMode="auto">
          <a:xfrm>
            <a:off x="3078003" y="3801814"/>
            <a:ext cx="850752" cy="837933"/>
          </a:xfrm>
          <a:prstGeom prst="ellipse">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grpSp>
        <p:nvGrpSpPr>
          <p:cNvPr id="248" name="Group 93"/>
          <p:cNvGrpSpPr/>
          <p:nvPr/>
        </p:nvGrpSpPr>
        <p:grpSpPr>
          <a:xfrm>
            <a:off x="3186757" y="3629497"/>
            <a:ext cx="580210" cy="887474"/>
            <a:chOff x="6187293" y="3195386"/>
            <a:chExt cx="790509" cy="1209143"/>
          </a:xfrm>
        </p:grpSpPr>
        <p:grpSp>
          <p:nvGrpSpPr>
            <p:cNvPr id="249" name="Group 17"/>
            <p:cNvGrpSpPr/>
            <p:nvPr/>
          </p:nvGrpSpPr>
          <p:grpSpPr>
            <a:xfrm>
              <a:off x="6187293" y="3195386"/>
              <a:ext cx="790509" cy="1209143"/>
              <a:chOff x="3098800" y="905646"/>
              <a:chExt cx="3454400" cy="5283774"/>
            </a:xfrm>
          </p:grpSpPr>
          <p:pic>
            <p:nvPicPr>
              <p:cNvPr id="251" name="Picture 5" descr="serverstack_blank.png"/>
              <p:cNvPicPr>
                <a:picLocks noChangeAspect="1"/>
              </p:cNvPicPr>
              <p:nvPr/>
            </p:nvPicPr>
            <p:blipFill>
              <a:blip r:embed="rId2" cstate="print"/>
              <a:stretch>
                <a:fillRect/>
              </a:stretch>
            </p:blipFill>
            <p:spPr>
              <a:xfrm>
                <a:off x="3098800" y="905646"/>
                <a:ext cx="3454400" cy="5283774"/>
              </a:xfrm>
              <a:prstGeom prst="rect">
                <a:avLst/>
              </a:prstGeom>
            </p:spPr>
          </p:pic>
          <p:pic>
            <p:nvPicPr>
              <p:cNvPr id="252" name="Picture 104" descr="severrack_appliances.png"/>
              <p:cNvPicPr>
                <a:picLocks noChangeAspect="1"/>
              </p:cNvPicPr>
              <p:nvPr/>
            </p:nvPicPr>
            <p:blipFill>
              <a:blip r:embed="rId3" cstate="print">
                <a:lum bright="-11000"/>
              </a:blip>
              <a:stretch>
                <a:fillRect/>
              </a:stretch>
            </p:blipFill>
            <p:spPr>
              <a:xfrm>
                <a:off x="3592546" y="3208870"/>
                <a:ext cx="875172" cy="1137944"/>
              </a:xfrm>
              <a:prstGeom prst="rect">
                <a:avLst/>
              </a:prstGeom>
            </p:spPr>
          </p:pic>
          <p:grpSp>
            <p:nvGrpSpPr>
              <p:cNvPr id="253" name="Group 16"/>
              <p:cNvGrpSpPr/>
              <p:nvPr/>
            </p:nvGrpSpPr>
            <p:grpSpPr>
              <a:xfrm>
                <a:off x="3536357" y="3847063"/>
                <a:ext cx="972145" cy="1490629"/>
                <a:chOff x="1081022" y="3847073"/>
                <a:chExt cx="972145" cy="1490628"/>
              </a:xfrm>
            </p:grpSpPr>
            <p:pic>
              <p:nvPicPr>
                <p:cNvPr id="259" name="Picture 111" descr="BE3600_isoplate.png"/>
                <p:cNvPicPr>
                  <a:picLocks noChangeAspect="1"/>
                </p:cNvPicPr>
                <p:nvPr/>
              </p:nvPicPr>
              <p:blipFill>
                <a:blip r:embed="rId4" cstate="print"/>
                <a:stretch>
                  <a:fillRect/>
                </a:stretch>
              </p:blipFill>
              <p:spPr>
                <a:xfrm>
                  <a:off x="1081022" y="4558272"/>
                  <a:ext cx="972145" cy="779429"/>
                </a:xfrm>
                <a:prstGeom prst="rect">
                  <a:avLst/>
                </a:prstGeom>
              </p:spPr>
            </p:pic>
            <p:pic>
              <p:nvPicPr>
                <p:cNvPr id="260" name="Picture 8" descr="BE3600_isoplate.png"/>
                <p:cNvPicPr>
                  <a:picLocks noChangeAspect="1"/>
                </p:cNvPicPr>
                <p:nvPr/>
              </p:nvPicPr>
              <p:blipFill>
                <a:blip r:embed="rId4" cstate="print"/>
                <a:stretch>
                  <a:fillRect/>
                </a:stretch>
              </p:blipFill>
              <p:spPr>
                <a:xfrm>
                  <a:off x="1081022" y="4321206"/>
                  <a:ext cx="972145" cy="779429"/>
                </a:xfrm>
                <a:prstGeom prst="rect">
                  <a:avLst/>
                </a:prstGeom>
              </p:spPr>
            </p:pic>
            <p:pic>
              <p:nvPicPr>
                <p:cNvPr id="261" name="Picture 113" descr="BE3600_isoplate.png"/>
                <p:cNvPicPr>
                  <a:picLocks noChangeAspect="1"/>
                </p:cNvPicPr>
                <p:nvPr/>
              </p:nvPicPr>
              <p:blipFill>
                <a:blip r:embed="rId4" cstate="print"/>
                <a:stretch>
                  <a:fillRect/>
                </a:stretch>
              </p:blipFill>
              <p:spPr>
                <a:xfrm>
                  <a:off x="1081022" y="4084139"/>
                  <a:ext cx="972145" cy="779429"/>
                </a:xfrm>
                <a:prstGeom prst="rect">
                  <a:avLst/>
                </a:prstGeom>
              </p:spPr>
            </p:pic>
            <p:pic>
              <p:nvPicPr>
                <p:cNvPr id="262" name="Picture 114" descr="BE3600_isoplate.png"/>
                <p:cNvPicPr>
                  <a:picLocks noChangeAspect="1"/>
                </p:cNvPicPr>
                <p:nvPr/>
              </p:nvPicPr>
              <p:blipFill>
                <a:blip r:embed="rId4" cstate="print"/>
                <a:stretch>
                  <a:fillRect/>
                </a:stretch>
              </p:blipFill>
              <p:spPr>
                <a:xfrm>
                  <a:off x="1081022" y="3847073"/>
                  <a:ext cx="972145" cy="779429"/>
                </a:xfrm>
                <a:prstGeom prst="rect">
                  <a:avLst/>
                </a:prstGeom>
              </p:spPr>
            </p:pic>
          </p:grpSp>
          <p:grpSp>
            <p:nvGrpSpPr>
              <p:cNvPr id="254" name="Group 396"/>
              <p:cNvGrpSpPr/>
              <p:nvPr/>
            </p:nvGrpSpPr>
            <p:grpSpPr>
              <a:xfrm>
                <a:off x="3536357" y="2314605"/>
                <a:ext cx="972145" cy="1490629"/>
                <a:chOff x="1081022" y="2314607"/>
                <a:chExt cx="972145" cy="1490628"/>
              </a:xfrm>
            </p:grpSpPr>
            <p:pic>
              <p:nvPicPr>
                <p:cNvPr id="255" name="Picture 107" descr="BE3600_isoplate.png"/>
                <p:cNvPicPr>
                  <a:picLocks noChangeAspect="1"/>
                </p:cNvPicPr>
                <p:nvPr/>
              </p:nvPicPr>
              <p:blipFill>
                <a:blip r:embed="rId4" cstate="print"/>
                <a:stretch>
                  <a:fillRect/>
                </a:stretch>
              </p:blipFill>
              <p:spPr>
                <a:xfrm>
                  <a:off x="1081022" y="3025806"/>
                  <a:ext cx="972145" cy="779429"/>
                </a:xfrm>
                <a:prstGeom prst="rect">
                  <a:avLst/>
                </a:prstGeom>
              </p:spPr>
            </p:pic>
            <p:pic>
              <p:nvPicPr>
                <p:cNvPr id="256" name="Picture 108" descr="BE3600_isoplate.png"/>
                <p:cNvPicPr>
                  <a:picLocks noChangeAspect="1"/>
                </p:cNvPicPr>
                <p:nvPr/>
              </p:nvPicPr>
              <p:blipFill>
                <a:blip r:embed="rId4" cstate="print"/>
                <a:stretch>
                  <a:fillRect/>
                </a:stretch>
              </p:blipFill>
              <p:spPr>
                <a:xfrm>
                  <a:off x="1081022" y="2788740"/>
                  <a:ext cx="972145" cy="779429"/>
                </a:xfrm>
                <a:prstGeom prst="rect">
                  <a:avLst/>
                </a:prstGeom>
              </p:spPr>
            </p:pic>
            <p:pic>
              <p:nvPicPr>
                <p:cNvPr id="257" name="Picture 109" descr="BE3600_isoplate.png"/>
                <p:cNvPicPr>
                  <a:picLocks noChangeAspect="1"/>
                </p:cNvPicPr>
                <p:nvPr/>
              </p:nvPicPr>
              <p:blipFill>
                <a:blip r:embed="rId4" cstate="print"/>
                <a:stretch>
                  <a:fillRect/>
                </a:stretch>
              </p:blipFill>
              <p:spPr>
                <a:xfrm>
                  <a:off x="1081022" y="2551673"/>
                  <a:ext cx="972145" cy="779429"/>
                </a:xfrm>
                <a:prstGeom prst="rect">
                  <a:avLst/>
                </a:prstGeom>
              </p:spPr>
            </p:pic>
            <p:pic>
              <p:nvPicPr>
                <p:cNvPr id="258" name="Picture 14" descr="BE3600_isoplate.png"/>
                <p:cNvPicPr>
                  <a:picLocks noChangeAspect="1"/>
                </p:cNvPicPr>
                <p:nvPr/>
              </p:nvPicPr>
              <p:blipFill>
                <a:blip r:embed="rId4" cstate="print"/>
                <a:stretch>
                  <a:fillRect/>
                </a:stretch>
              </p:blipFill>
              <p:spPr>
                <a:xfrm>
                  <a:off x="1081022" y="2314607"/>
                  <a:ext cx="972145" cy="779429"/>
                </a:xfrm>
                <a:prstGeom prst="rect">
                  <a:avLst/>
                </a:prstGeom>
              </p:spPr>
            </p:pic>
          </p:grpSp>
        </p:grpSp>
        <p:pic>
          <p:nvPicPr>
            <p:cNvPr id="250" name="Picture 102" descr="SYM_iso.png"/>
            <p:cNvPicPr>
              <a:picLocks noChangeAspect="1"/>
            </p:cNvPicPr>
            <p:nvPr/>
          </p:nvPicPr>
          <p:blipFill>
            <a:blip r:embed="rId5" cstate="print"/>
            <a:stretch>
              <a:fillRect/>
            </a:stretch>
          </p:blipFill>
          <p:spPr>
            <a:xfrm>
              <a:off x="6576673" y="3498244"/>
              <a:ext cx="252075" cy="413401"/>
            </a:xfrm>
            <a:prstGeom prst="rect">
              <a:avLst/>
            </a:prstGeom>
          </p:spPr>
        </p:pic>
      </p:grpSp>
      <p:grpSp>
        <p:nvGrpSpPr>
          <p:cNvPr id="263" name="Group 213"/>
          <p:cNvGrpSpPr/>
          <p:nvPr/>
        </p:nvGrpSpPr>
        <p:grpSpPr>
          <a:xfrm>
            <a:off x="3460416" y="4149495"/>
            <a:ext cx="406963" cy="356671"/>
            <a:chOff x="-750763" y="2607734"/>
            <a:chExt cx="445308" cy="511172"/>
          </a:xfrm>
        </p:grpSpPr>
        <p:pic>
          <p:nvPicPr>
            <p:cNvPr id="264" name="Picture 98" descr="IMG_disk_sm_silver.png"/>
            <p:cNvPicPr>
              <a:picLocks noChangeAspect="1"/>
            </p:cNvPicPr>
            <p:nvPr/>
          </p:nvPicPr>
          <p:blipFill>
            <a:blip r:embed="rId6" cstate="print"/>
            <a:stretch>
              <a:fillRect/>
            </a:stretch>
          </p:blipFill>
          <p:spPr>
            <a:xfrm>
              <a:off x="-750763" y="2774805"/>
              <a:ext cx="445308" cy="344101"/>
            </a:xfrm>
            <a:prstGeom prst="rect">
              <a:avLst/>
            </a:prstGeom>
          </p:spPr>
        </p:pic>
        <p:pic>
          <p:nvPicPr>
            <p:cNvPr id="265" name="Picture 99" descr="IMG_disk_sm_silver.png"/>
            <p:cNvPicPr>
              <a:picLocks noChangeAspect="1"/>
            </p:cNvPicPr>
            <p:nvPr/>
          </p:nvPicPr>
          <p:blipFill>
            <a:blip r:embed="rId6" cstate="print"/>
            <a:stretch>
              <a:fillRect/>
            </a:stretch>
          </p:blipFill>
          <p:spPr>
            <a:xfrm>
              <a:off x="-750763" y="2691270"/>
              <a:ext cx="445308" cy="344101"/>
            </a:xfrm>
            <a:prstGeom prst="rect">
              <a:avLst/>
            </a:prstGeom>
          </p:spPr>
        </p:pic>
        <p:pic>
          <p:nvPicPr>
            <p:cNvPr id="266" name="Picture 100" descr="IMG_disk_sm_silver.png"/>
            <p:cNvPicPr>
              <a:picLocks noChangeAspect="1"/>
            </p:cNvPicPr>
            <p:nvPr/>
          </p:nvPicPr>
          <p:blipFill>
            <a:blip r:embed="rId6" cstate="print"/>
            <a:stretch>
              <a:fillRect/>
            </a:stretch>
          </p:blipFill>
          <p:spPr>
            <a:xfrm>
              <a:off x="-750763" y="2607734"/>
              <a:ext cx="445308" cy="344101"/>
            </a:xfrm>
            <a:prstGeom prst="rect">
              <a:avLst/>
            </a:prstGeom>
          </p:spPr>
        </p:pic>
      </p:grpSp>
      <p:pic>
        <p:nvPicPr>
          <p:cNvPr id="267" name="Picture 3" descr="C:\Users\bill_felt\AppData\Local\Microsoft\Windows\Temporary Internet Files\Content.IE5\UIJOH19A\MC900441427[1].png"/>
          <p:cNvPicPr>
            <a:picLocks noChangeAspect="1" noChangeArrowheads="1"/>
          </p:cNvPicPr>
          <p:nvPr/>
        </p:nvPicPr>
        <p:blipFill>
          <a:blip r:embed="rId7" cstate="print">
            <a:grayscl/>
            <a:extLst>
              <a:ext uri="{28A0092B-C50C-407E-A947-70E740481C1C}">
                <a14:useLocalDpi xmlns:a14="http://schemas.microsoft.com/office/drawing/2010/main" val="0"/>
              </a:ext>
            </a:extLst>
          </a:blip>
          <a:srcRect/>
          <a:stretch>
            <a:fillRect/>
          </a:stretch>
        </p:blipFill>
        <p:spPr bwMode="auto">
          <a:xfrm>
            <a:off x="3182007" y="4138249"/>
            <a:ext cx="325894" cy="325894"/>
          </a:xfrm>
          <a:prstGeom prst="rect">
            <a:avLst/>
          </a:prstGeom>
          <a:noFill/>
          <a:extLst>
            <a:ext uri="{909E8E84-426E-40DD-AFC4-6F175D3DCCD1}">
              <a14:hiddenFill xmlns:a14="http://schemas.microsoft.com/office/drawing/2010/main">
                <a:solidFill>
                  <a:srgbClr val="FFFFFF"/>
                </a:solidFill>
              </a14:hiddenFill>
            </a:ext>
          </a:extLst>
        </p:spPr>
      </p:pic>
      <p:sp>
        <p:nvSpPr>
          <p:cNvPr id="268" name="Oval 174"/>
          <p:cNvSpPr>
            <a:spLocks noChangeAspect="1"/>
          </p:cNvSpPr>
          <p:nvPr/>
        </p:nvSpPr>
        <p:spPr bwMode="auto">
          <a:xfrm>
            <a:off x="656743" y="5108214"/>
            <a:ext cx="713004" cy="713003"/>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grpSp>
        <p:nvGrpSpPr>
          <p:cNvPr id="269" name="Group 238"/>
          <p:cNvGrpSpPr>
            <a:grpSpLocks noChangeAspect="1"/>
          </p:cNvGrpSpPr>
          <p:nvPr/>
        </p:nvGrpSpPr>
        <p:grpSpPr>
          <a:xfrm>
            <a:off x="738350" y="4907126"/>
            <a:ext cx="549788" cy="821483"/>
            <a:chOff x="6125007" y="1676400"/>
            <a:chExt cx="2254250" cy="3448050"/>
          </a:xfrm>
        </p:grpSpPr>
        <p:pic>
          <p:nvPicPr>
            <p:cNvPr id="270" name="Picture 176" descr="rack.png"/>
            <p:cNvPicPr>
              <a:picLocks noChangeAspect="1"/>
            </p:cNvPicPr>
            <p:nvPr/>
          </p:nvPicPr>
          <p:blipFill>
            <a:blip r:embed="rId8" cstate="print"/>
            <a:stretch>
              <a:fillRect/>
            </a:stretch>
          </p:blipFill>
          <p:spPr>
            <a:xfrm>
              <a:off x="6125007" y="1676400"/>
              <a:ext cx="2254250" cy="3448050"/>
            </a:xfrm>
            <a:prstGeom prst="rect">
              <a:avLst/>
            </a:prstGeom>
          </p:spPr>
        </p:pic>
        <p:pic>
          <p:nvPicPr>
            <p:cNvPr id="271" name="Picture 177" descr="IMG_diskarray_face.png"/>
            <p:cNvPicPr>
              <a:picLocks noChangeAspect="1"/>
            </p:cNvPicPr>
            <p:nvPr/>
          </p:nvPicPr>
          <p:blipFill>
            <a:blip r:embed="rId9" cstate="print"/>
            <a:stretch>
              <a:fillRect/>
            </a:stretch>
          </p:blipFill>
          <p:spPr>
            <a:xfrm>
              <a:off x="6397235" y="3793277"/>
              <a:ext cx="647700" cy="777240"/>
            </a:xfrm>
            <a:prstGeom prst="rect">
              <a:avLst/>
            </a:prstGeom>
          </p:spPr>
        </p:pic>
        <p:pic>
          <p:nvPicPr>
            <p:cNvPr id="272" name="Picture 178" descr="IMG_diskarray_face.png"/>
            <p:cNvPicPr>
              <a:picLocks noChangeAspect="1"/>
            </p:cNvPicPr>
            <p:nvPr/>
          </p:nvPicPr>
          <p:blipFill>
            <a:blip r:embed="rId9" cstate="print"/>
            <a:stretch>
              <a:fillRect/>
            </a:stretch>
          </p:blipFill>
          <p:spPr>
            <a:xfrm>
              <a:off x="6397236" y="3374177"/>
              <a:ext cx="647700" cy="777238"/>
            </a:xfrm>
            <a:prstGeom prst="rect">
              <a:avLst/>
            </a:prstGeom>
          </p:spPr>
        </p:pic>
        <p:pic>
          <p:nvPicPr>
            <p:cNvPr id="273" name="Picture 179" descr="IMG_switchface.png"/>
            <p:cNvPicPr>
              <a:picLocks noChangeAspect="1"/>
            </p:cNvPicPr>
            <p:nvPr/>
          </p:nvPicPr>
          <p:blipFill>
            <a:blip r:embed="rId10" cstate="print"/>
            <a:stretch>
              <a:fillRect/>
            </a:stretch>
          </p:blipFill>
          <p:spPr>
            <a:xfrm>
              <a:off x="6391520" y="3237442"/>
              <a:ext cx="653415" cy="497840"/>
            </a:xfrm>
            <a:prstGeom prst="rect">
              <a:avLst/>
            </a:prstGeom>
          </p:spPr>
        </p:pic>
        <p:pic>
          <p:nvPicPr>
            <p:cNvPr id="274" name="Picture 180" descr="IMG_switchface.png"/>
            <p:cNvPicPr>
              <a:picLocks noChangeAspect="1"/>
            </p:cNvPicPr>
            <p:nvPr/>
          </p:nvPicPr>
          <p:blipFill>
            <a:blip r:embed="rId10" cstate="print"/>
            <a:stretch>
              <a:fillRect/>
            </a:stretch>
          </p:blipFill>
          <p:spPr>
            <a:xfrm>
              <a:off x="6391521" y="3098449"/>
              <a:ext cx="653415" cy="497840"/>
            </a:xfrm>
            <a:prstGeom prst="rect">
              <a:avLst/>
            </a:prstGeom>
          </p:spPr>
        </p:pic>
        <p:pic>
          <p:nvPicPr>
            <p:cNvPr id="275" name="Picture 181" descr="IMG_switchface.png"/>
            <p:cNvPicPr>
              <a:picLocks noChangeAspect="1"/>
            </p:cNvPicPr>
            <p:nvPr/>
          </p:nvPicPr>
          <p:blipFill>
            <a:blip r:embed="rId10" cstate="print"/>
            <a:stretch>
              <a:fillRect/>
            </a:stretch>
          </p:blipFill>
          <p:spPr>
            <a:xfrm>
              <a:off x="6391521" y="2820458"/>
              <a:ext cx="653415" cy="497840"/>
            </a:xfrm>
            <a:prstGeom prst="rect">
              <a:avLst/>
            </a:prstGeom>
          </p:spPr>
        </p:pic>
        <p:pic>
          <p:nvPicPr>
            <p:cNvPr id="276" name="Picture 182" descr="IMG_switchface.png"/>
            <p:cNvPicPr>
              <a:picLocks noChangeAspect="1"/>
            </p:cNvPicPr>
            <p:nvPr/>
          </p:nvPicPr>
          <p:blipFill>
            <a:blip r:embed="rId10" cstate="print"/>
            <a:stretch>
              <a:fillRect/>
            </a:stretch>
          </p:blipFill>
          <p:spPr>
            <a:xfrm>
              <a:off x="6391520" y="2959452"/>
              <a:ext cx="653415" cy="497840"/>
            </a:xfrm>
            <a:prstGeom prst="rect">
              <a:avLst/>
            </a:prstGeom>
          </p:spPr>
        </p:pic>
        <p:pic>
          <p:nvPicPr>
            <p:cNvPr id="277" name="Picture 183" descr="IMG_routerface.png"/>
            <p:cNvPicPr>
              <a:picLocks noChangeAspect="1"/>
            </p:cNvPicPr>
            <p:nvPr/>
          </p:nvPicPr>
          <p:blipFill>
            <a:blip r:embed="rId11" cstate="print"/>
            <a:stretch>
              <a:fillRect/>
            </a:stretch>
          </p:blipFill>
          <p:spPr>
            <a:xfrm>
              <a:off x="6391518" y="2601384"/>
              <a:ext cx="653415" cy="578739"/>
            </a:xfrm>
            <a:prstGeom prst="rect">
              <a:avLst/>
            </a:prstGeom>
          </p:spPr>
        </p:pic>
      </p:grpSp>
      <p:grpSp>
        <p:nvGrpSpPr>
          <p:cNvPr id="278" name="Group 196"/>
          <p:cNvGrpSpPr/>
          <p:nvPr/>
        </p:nvGrpSpPr>
        <p:grpSpPr>
          <a:xfrm>
            <a:off x="1021471" y="5372040"/>
            <a:ext cx="484322" cy="477022"/>
            <a:chOff x="8070551" y="4053767"/>
            <a:chExt cx="599316" cy="590284"/>
          </a:xfrm>
        </p:grpSpPr>
        <p:sp>
          <p:nvSpPr>
            <p:cNvPr id="279" name="Oval 197"/>
            <p:cNvSpPr>
              <a:spLocks noChangeAspect="1"/>
            </p:cNvSpPr>
            <p:nvPr/>
          </p:nvSpPr>
          <p:spPr bwMode="auto">
            <a:xfrm>
              <a:off x="8070551" y="4053767"/>
              <a:ext cx="599316" cy="590284"/>
            </a:xfrm>
            <a:prstGeom prst="ellipse">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pic>
          <p:nvPicPr>
            <p:cNvPr id="280" name="Picture 198" descr="mailbox.png"/>
            <p:cNvPicPr>
              <a:picLocks noChangeAspect="1"/>
            </p:cNvPicPr>
            <p:nvPr/>
          </p:nvPicPr>
          <p:blipFill>
            <a:blip r:embed="rId12" cstate="print"/>
            <a:stretch>
              <a:fillRect/>
            </a:stretch>
          </p:blipFill>
          <p:spPr>
            <a:xfrm>
              <a:off x="8146337" y="4124723"/>
              <a:ext cx="413462" cy="428535"/>
            </a:xfrm>
            <a:prstGeom prst="rect">
              <a:avLst/>
            </a:prstGeom>
          </p:spPr>
        </p:pic>
      </p:grpSp>
      <p:sp>
        <p:nvSpPr>
          <p:cNvPr id="281" name="Oval 154"/>
          <p:cNvSpPr>
            <a:spLocks noChangeAspect="1"/>
          </p:cNvSpPr>
          <p:nvPr/>
        </p:nvSpPr>
        <p:spPr bwMode="auto">
          <a:xfrm>
            <a:off x="2584915" y="5113563"/>
            <a:ext cx="713003" cy="713003"/>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grpSp>
        <p:nvGrpSpPr>
          <p:cNvPr id="282" name="Group 238"/>
          <p:cNvGrpSpPr>
            <a:grpSpLocks noChangeAspect="1"/>
          </p:cNvGrpSpPr>
          <p:nvPr/>
        </p:nvGrpSpPr>
        <p:grpSpPr>
          <a:xfrm>
            <a:off x="2666522" y="4912474"/>
            <a:ext cx="549788" cy="821483"/>
            <a:chOff x="6125007" y="1676400"/>
            <a:chExt cx="2254250" cy="3448050"/>
          </a:xfrm>
        </p:grpSpPr>
        <p:pic>
          <p:nvPicPr>
            <p:cNvPr id="283" name="Picture 156" descr="rack.png"/>
            <p:cNvPicPr>
              <a:picLocks noChangeAspect="1"/>
            </p:cNvPicPr>
            <p:nvPr/>
          </p:nvPicPr>
          <p:blipFill>
            <a:blip r:embed="rId8" cstate="print"/>
            <a:stretch>
              <a:fillRect/>
            </a:stretch>
          </p:blipFill>
          <p:spPr>
            <a:xfrm>
              <a:off x="6125007" y="1676400"/>
              <a:ext cx="2254250" cy="3448050"/>
            </a:xfrm>
            <a:prstGeom prst="rect">
              <a:avLst/>
            </a:prstGeom>
          </p:spPr>
        </p:pic>
        <p:pic>
          <p:nvPicPr>
            <p:cNvPr id="284" name="Picture 157" descr="IMG_diskarray_face.png"/>
            <p:cNvPicPr>
              <a:picLocks noChangeAspect="1"/>
            </p:cNvPicPr>
            <p:nvPr/>
          </p:nvPicPr>
          <p:blipFill>
            <a:blip r:embed="rId9" cstate="print"/>
            <a:stretch>
              <a:fillRect/>
            </a:stretch>
          </p:blipFill>
          <p:spPr>
            <a:xfrm>
              <a:off x="6397235" y="3793277"/>
              <a:ext cx="647700" cy="777240"/>
            </a:xfrm>
            <a:prstGeom prst="rect">
              <a:avLst/>
            </a:prstGeom>
          </p:spPr>
        </p:pic>
        <p:pic>
          <p:nvPicPr>
            <p:cNvPr id="285" name="Picture 158" descr="IMG_diskarray_face.png"/>
            <p:cNvPicPr>
              <a:picLocks noChangeAspect="1"/>
            </p:cNvPicPr>
            <p:nvPr/>
          </p:nvPicPr>
          <p:blipFill>
            <a:blip r:embed="rId9" cstate="print"/>
            <a:stretch>
              <a:fillRect/>
            </a:stretch>
          </p:blipFill>
          <p:spPr>
            <a:xfrm>
              <a:off x="6397236" y="3374177"/>
              <a:ext cx="647700" cy="777238"/>
            </a:xfrm>
            <a:prstGeom prst="rect">
              <a:avLst/>
            </a:prstGeom>
          </p:spPr>
        </p:pic>
        <p:pic>
          <p:nvPicPr>
            <p:cNvPr id="286" name="Picture 159" descr="IMG_switchface.png"/>
            <p:cNvPicPr>
              <a:picLocks noChangeAspect="1"/>
            </p:cNvPicPr>
            <p:nvPr/>
          </p:nvPicPr>
          <p:blipFill>
            <a:blip r:embed="rId10" cstate="print"/>
            <a:stretch>
              <a:fillRect/>
            </a:stretch>
          </p:blipFill>
          <p:spPr>
            <a:xfrm>
              <a:off x="6391520" y="3237442"/>
              <a:ext cx="653415" cy="497840"/>
            </a:xfrm>
            <a:prstGeom prst="rect">
              <a:avLst/>
            </a:prstGeom>
          </p:spPr>
        </p:pic>
        <p:pic>
          <p:nvPicPr>
            <p:cNvPr id="287" name="Picture 160" descr="IMG_switchface.png"/>
            <p:cNvPicPr>
              <a:picLocks noChangeAspect="1"/>
            </p:cNvPicPr>
            <p:nvPr/>
          </p:nvPicPr>
          <p:blipFill>
            <a:blip r:embed="rId10" cstate="print"/>
            <a:stretch>
              <a:fillRect/>
            </a:stretch>
          </p:blipFill>
          <p:spPr>
            <a:xfrm>
              <a:off x="6391521" y="3098449"/>
              <a:ext cx="653415" cy="497840"/>
            </a:xfrm>
            <a:prstGeom prst="rect">
              <a:avLst/>
            </a:prstGeom>
          </p:spPr>
        </p:pic>
        <p:pic>
          <p:nvPicPr>
            <p:cNvPr id="288" name="Picture 161" descr="IMG_switchface.png"/>
            <p:cNvPicPr>
              <a:picLocks noChangeAspect="1"/>
            </p:cNvPicPr>
            <p:nvPr/>
          </p:nvPicPr>
          <p:blipFill>
            <a:blip r:embed="rId10" cstate="print"/>
            <a:stretch>
              <a:fillRect/>
            </a:stretch>
          </p:blipFill>
          <p:spPr>
            <a:xfrm>
              <a:off x="6391521" y="2820458"/>
              <a:ext cx="653415" cy="497840"/>
            </a:xfrm>
            <a:prstGeom prst="rect">
              <a:avLst/>
            </a:prstGeom>
          </p:spPr>
        </p:pic>
        <p:pic>
          <p:nvPicPr>
            <p:cNvPr id="289" name="Picture 162" descr="IMG_switchface.png"/>
            <p:cNvPicPr>
              <a:picLocks noChangeAspect="1"/>
            </p:cNvPicPr>
            <p:nvPr/>
          </p:nvPicPr>
          <p:blipFill>
            <a:blip r:embed="rId10" cstate="print"/>
            <a:stretch>
              <a:fillRect/>
            </a:stretch>
          </p:blipFill>
          <p:spPr>
            <a:xfrm>
              <a:off x="6391520" y="2959452"/>
              <a:ext cx="653415" cy="497840"/>
            </a:xfrm>
            <a:prstGeom prst="rect">
              <a:avLst/>
            </a:prstGeom>
          </p:spPr>
        </p:pic>
        <p:pic>
          <p:nvPicPr>
            <p:cNvPr id="290" name="Picture 163" descr="IMG_routerface.png"/>
            <p:cNvPicPr>
              <a:picLocks noChangeAspect="1"/>
            </p:cNvPicPr>
            <p:nvPr/>
          </p:nvPicPr>
          <p:blipFill>
            <a:blip r:embed="rId11" cstate="print"/>
            <a:stretch>
              <a:fillRect/>
            </a:stretch>
          </p:blipFill>
          <p:spPr>
            <a:xfrm>
              <a:off x="6391518" y="2601384"/>
              <a:ext cx="653415" cy="578739"/>
            </a:xfrm>
            <a:prstGeom prst="rect">
              <a:avLst/>
            </a:prstGeom>
          </p:spPr>
        </p:pic>
      </p:grpSp>
      <p:grpSp>
        <p:nvGrpSpPr>
          <p:cNvPr id="291" name="Group 199"/>
          <p:cNvGrpSpPr/>
          <p:nvPr/>
        </p:nvGrpSpPr>
        <p:grpSpPr>
          <a:xfrm>
            <a:off x="2977536" y="5349497"/>
            <a:ext cx="484321" cy="477022"/>
            <a:chOff x="8070551" y="5408433"/>
            <a:chExt cx="599316" cy="590284"/>
          </a:xfrm>
        </p:grpSpPr>
        <p:sp>
          <p:nvSpPr>
            <p:cNvPr id="292" name="Oval 200"/>
            <p:cNvSpPr>
              <a:spLocks noChangeAspect="1"/>
            </p:cNvSpPr>
            <p:nvPr/>
          </p:nvSpPr>
          <p:spPr bwMode="auto">
            <a:xfrm>
              <a:off x="8070551" y="5408433"/>
              <a:ext cx="599316" cy="590284"/>
            </a:xfrm>
            <a:prstGeom prst="ellipse">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pic>
          <p:nvPicPr>
            <p:cNvPr id="293" name="Picture 201" descr="windows-translogo.png"/>
            <p:cNvPicPr>
              <a:picLocks noChangeAspect="1"/>
            </p:cNvPicPr>
            <p:nvPr/>
          </p:nvPicPr>
          <p:blipFill>
            <a:blip r:embed="rId13" cstate="print"/>
            <a:stretch>
              <a:fillRect/>
            </a:stretch>
          </p:blipFill>
          <p:spPr>
            <a:xfrm>
              <a:off x="8178801" y="5541678"/>
              <a:ext cx="372532" cy="329712"/>
            </a:xfrm>
            <a:prstGeom prst="rect">
              <a:avLst/>
            </a:prstGeom>
          </p:spPr>
        </p:pic>
      </p:grpSp>
      <p:sp>
        <p:nvSpPr>
          <p:cNvPr id="294" name="Oval 164"/>
          <p:cNvSpPr>
            <a:spLocks noChangeAspect="1"/>
          </p:cNvSpPr>
          <p:nvPr/>
        </p:nvSpPr>
        <p:spPr bwMode="auto">
          <a:xfrm>
            <a:off x="1606882" y="5107027"/>
            <a:ext cx="713003" cy="713003"/>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grpSp>
        <p:nvGrpSpPr>
          <p:cNvPr id="295" name="Group 238"/>
          <p:cNvGrpSpPr>
            <a:grpSpLocks noChangeAspect="1"/>
          </p:cNvGrpSpPr>
          <p:nvPr/>
        </p:nvGrpSpPr>
        <p:grpSpPr>
          <a:xfrm>
            <a:off x="1688490" y="4905938"/>
            <a:ext cx="549787" cy="821483"/>
            <a:chOff x="6125007" y="1676400"/>
            <a:chExt cx="2254250" cy="3448050"/>
          </a:xfrm>
        </p:grpSpPr>
        <p:pic>
          <p:nvPicPr>
            <p:cNvPr id="296" name="Picture 166" descr="rack.png"/>
            <p:cNvPicPr>
              <a:picLocks noChangeAspect="1"/>
            </p:cNvPicPr>
            <p:nvPr/>
          </p:nvPicPr>
          <p:blipFill>
            <a:blip r:embed="rId8" cstate="print"/>
            <a:stretch>
              <a:fillRect/>
            </a:stretch>
          </p:blipFill>
          <p:spPr>
            <a:xfrm>
              <a:off x="6125007" y="1676400"/>
              <a:ext cx="2254250" cy="3448050"/>
            </a:xfrm>
            <a:prstGeom prst="rect">
              <a:avLst/>
            </a:prstGeom>
          </p:spPr>
        </p:pic>
        <p:pic>
          <p:nvPicPr>
            <p:cNvPr id="297" name="Picture 167" descr="IMG_diskarray_face.png"/>
            <p:cNvPicPr>
              <a:picLocks noChangeAspect="1"/>
            </p:cNvPicPr>
            <p:nvPr/>
          </p:nvPicPr>
          <p:blipFill>
            <a:blip r:embed="rId9" cstate="print"/>
            <a:stretch>
              <a:fillRect/>
            </a:stretch>
          </p:blipFill>
          <p:spPr>
            <a:xfrm>
              <a:off x="6397235" y="3793277"/>
              <a:ext cx="647700" cy="777240"/>
            </a:xfrm>
            <a:prstGeom prst="rect">
              <a:avLst/>
            </a:prstGeom>
          </p:spPr>
        </p:pic>
        <p:pic>
          <p:nvPicPr>
            <p:cNvPr id="298" name="Picture 168" descr="IMG_diskarray_face.png"/>
            <p:cNvPicPr>
              <a:picLocks noChangeAspect="1"/>
            </p:cNvPicPr>
            <p:nvPr/>
          </p:nvPicPr>
          <p:blipFill>
            <a:blip r:embed="rId9" cstate="print"/>
            <a:stretch>
              <a:fillRect/>
            </a:stretch>
          </p:blipFill>
          <p:spPr>
            <a:xfrm>
              <a:off x="6397236" y="3374177"/>
              <a:ext cx="647700" cy="777238"/>
            </a:xfrm>
            <a:prstGeom prst="rect">
              <a:avLst/>
            </a:prstGeom>
          </p:spPr>
        </p:pic>
        <p:pic>
          <p:nvPicPr>
            <p:cNvPr id="299" name="Picture 169" descr="IMG_switchface.png"/>
            <p:cNvPicPr>
              <a:picLocks noChangeAspect="1"/>
            </p:cNvPicPr>
            <p:nvPr/>
          </p:nvPicPr>
          <p:blipFill>
            <a:blip r:embed="rId10" cstate="print"/>
            <a:stretch>
              <a:fillRect/>
            </a:stretch>
          </p:blipFill>
          <p:spPr>
            <a:xfrm>
              <a:off x="6391520" y="3237442"/>
              <a:ext cx="653415" cy="497840"/>
            </a:xfrm>
            <a:prstGeom prst="rect">
              <a:avLst/>
            </a:prstGeom>
          </p:spPr>
        </p:pic>
        <p:pic>
          <p:nvPicPr>
            <p:cNvPr id="300" name="Picture 170" descr="IMG_switchface.png"/>
            <p:cNvPicPr>
              <a:picLocks noChangeAspect="1"/>
            </p:cNvPicPr>
            <p:nvPr/>
          </p:nvPicPr>
          <p:blipFill>
            <a:blip r:embed="rId10" cstate="print"/>
            <a:stretch>
              <a:fillRect/>
            </a:stretch>
          </p:blipFill>
          <p:spPr>
            <a:xfrm>
              <a:off x="6391521" y="3098449"/>
              <a:ext cx="653415" cy="497840"/>
            </a:xfrm>
            <a:prstGeom prst="rect">
              <a:avLst/>
            </a:prstGeom>
          </p:spPr>
        </p:pic>
        <p:pic>
          <p:nvPicPr>
            <p:cNvPr id="301" name="Picture 171" descr="IMG_switchface.png"/>
            <p:cNvPicPr>
              <a:picLocks noChangeAspect="1"/>
            </p:cNvPicPr>
            <p:nvPr/>
          </p:nvPicPr>
          <p:blipFill>
            <a:blip r:embed="rId10" cstate="print"/>
            <a:stretch>
              <a:fillRect/>
            </a:stretch>
          </p:blipFill>
          <p:spPr>
            <a:xfrm>
              <a:off x="6391521" y="2820458"/>
              <a:ext cx="653415" cy="497840"/>
            </a:xfrm>
            <a:prstGeom prst="rect">
              <a:avLst/>
            </a:prstGeom>
          </p:spPr>
        </p:pic>
        <p:pic>
          <p:nvPicPr>
            <p:cNvPr id="302" name="Picture 172" descr="IMG_switchface.png"/>
            <p:cNvPicPr>
              <a:picLocks noChangeAspect="1"/>
            </p:cNvPicPr>
            <p:nvPr/>
          </p:nvPicPr>
          <p:blipFill>
            <a:blip r:embed="rId10" cstate="print"/>
            <a:stretch>
              <a:fillRect/>
            </a:stretch>
          </p:blipFill>
          <p:spPr>
            <a:xfrm>
              <a:off x="6391520" y="2959452"/>
              <a:ext cx="653415" cy="497840"/>
            </a:xfrm>
            <a:prstGeom prst="rect">
              <a:avLst/>
            </a:prstGeom>
          </p:spPr>
        </p:pic>
        <p:pic>
          <p:nvPicPr>
            <p:cNvPr id="303" name="Picture 173" descr="IMG_routerface.png"/>
            <p:cNvPicPr>
              <a:picLocks noChangeAspect="1"/>
            </p:cNvPicPr>
            <p:nvPr/>
          </p:nvPicPr>
          <p:blipFill>
            <a:blip r:embed="rId11" cstate="print"/>
            <a:stretch>
              <a:fillRect/>
            </a:stretch>
          </p:blipFill>
          <p:spPr>
            <a:xfrm>
              <a:off x="6391518" y="2601384"/>
              <a:ext cx="653415" cy="578739"/>
            </a:xfrm>
            <a:prstGeom prst="rect">
              <a:avLst/>
            </a:prstGeom>
          </p:spPr>
        </p:pic>
      </p:grpSp>
      <p:grpSp>
        <p:nvGrpSpPr>
          <p:cNvPr id="304" name="Group 202"/>
          <p:cNvGrpSpPr/>
          <p:nvPr/>
        </p:nvGrpSpPr>
        <p:grpSpPr>
          <a:xfrm>
            <a:off x="1999505" y="5324363"/>
            <a:ext cx="484321" cy="477022"/>
            <a:chOff x="8070551" y="4731100"/>
            <a:chExt cx="599316" cy="590284"/>
          </a:xfrm>
        </p:grpSpPr>
        <p:sp>
          <p:nvSpPr>
            <p:cNvPr id="305" name="Oval 203"/>
            <p:cNvSpPr>
              <a:spLocks noChangeAspect="1"/>
            </p:cNvSpPr>
            <p:nvPr/>
          </p:nvSpPr>
          <p:spPr bwMode="auto">
            <a:xfrm>
              <a:off x="8070551" y="4731100"/>
              <a:ext cx="599316" cy="590284"/>
            </a:xfrm>
            <a:prstGeom prst="ellipse">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pic>
          <p:nvPicPr>
            <p:cNvPr id="306" name="Picture 840" descr="Linux"/>
            <p:cNvPicPr>
              <a:picLocks noChangeAspect="1" noChangeArrowheads="1"/>
            </p:cNvPicPr>
            <p:nvPr/>
          </p:nvPicPr>
          <p:blipFill>
            <a:blip r:embed="rId14" cstate="print"/>
            <a:srcRect/>
            <a:stretch>
              <a:fillRect/>
            </a:stretch>
          </p:blipFill>
          <p:spPr bwMode="auto">
            <a:xfrm>
              <a:off x="8210583" y="4838698"/>
              <a:ext cx="314256" cy="368300"/>
            </a:xfrm>
            <a:prstGeom prst="rect">
              <a:avLst/>
            </a:prstGeom>
            <a:noFill/>
            <a:ln w="9525">
              <a:noFill/>
              <a:miter lim="800000"/>
              <a:headEnd/>
              <a:tailEnd/>
            </a:ln>
          </p:spPr>
        </p:pic>
      </p:grpSp>
      <p:sp>
        <p:nvSpPr>
          <p:cNvPr id="307" name="Oval 205"/>
          <p:cNvSpPr>
            <a:spLocks noChangeAspect="1"/>
          </p:cNvSpPr>
          <p:nvPr/>
        </p:nvSpPr>
        <p:spPr bwMode="auto">
          <a:xfrm>
            <a:off x="3562946" y="5113563"/>
            <a:ext cx="713003" cy="713003"/>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i="0" u="none" strike="noStrike" cap="none" normalizeH="0" baseline="0" dirty="0">
              <a:ln>
                <a:noFill/>
              </a:ln>
              <a:solidFill>
                <a:schemeClr val="bg1"/>
              </a:solidFill>
              <a:effectLst/>
            </a:endParaRPr>
          </a:p>
        </p:txBody>
      </p:sp>
      <p:grpSp>
        <p:nvGrpSpPr>
          <p:cNvPr id="308" name="Group 238"/>
          <p:cNvGrpSpPr>
            <a:grpSpLocks noChangeAspect="1"/>
          </p:cNvGrpSpPr>
          <p:nvPr/>
        </p:nvGrpSpPr>
        <p:grpSpPr>
          <a:xfrm>
            <a:off x="3644553" y="4912474"/>
            <a:ext cx="549788" cy="821483"/>
            <a:chOff x="6125007" y="1676400"/>
            <a:chExt cx="2254250" cy="3448050"/>
          </a:xfrm>
        </p:grpSpPr>
        <p:pic>
          <p:nvPicPr>
            <p:cNvPr id="309" name="Picture 207" descr="rack.png"/>
            <p:cNvPicPr>
              <a:picLocks noChangeAspect="1"/>
            </p:cNvPicPr>
            <p:nvPr/>
          </p:nvPicPr>
          <p:blipFill>
            <a:blip r:embed="rId8" cstate="print"/>
            <a:stretch>
              <a:fillRect/>
            </a:stretch>
          </p:blipFill>
          <p:spPr>
            <a:xfrm>
              <a:off x="6125007" y="1676400"/>
              <a:ext cx="2254250" cy="3448050"/>
            </a:xfrm>
            <a:prstGeom prst="rect">
              <a:avLst/>
            </a:prstGeom>
          </p:spPr>
        </p:pic>
        <p:pic>
          <p:nvPicPr>
            <p:cNvPr id="310" name="Picture 208" descr="IMG_diskarray_face.png"/>
            <p:cNvPicPr>
              <a:picLocks noChangeAspect="1"/>
            </p:cNvPicPr>
            <p:nvPr/>
          </p:nvPicPr>
          <p:blipFill>
            <a:blip r:embed="rId9" cstate="print"/>
            <a:stretch>
              <a:fillRect/>
            </a:stretch>
          </p:blipFill>
          <p:spPr>
            <a:xfrm>
              <a:off x="6397235" y="3793277"/>
              <a:ext cx="647700" cy="777240"/>
            </a:xfrm>
            <a:prstGeom prst="rect">
              <a:avLst/>
            </a:prstGeom>
          </p:spPr>
        </p:pic>
        <p:pic>
          <p:nvPicPr>
            <p:cNvPr id="311" name="Picture 209" descr="IMG_diskarray_face.png"/>
            <p:cNvPicPr>
              <a:picLocks noChangeAspect="1"/>
            </p:cNvPicPr>
            <p:nvPr/>
          </p:nvPicPr>
          <p:blipFill>
            <a:blip r:embed="rId9" cstate="print"/>
            <a:stretch>
              <a:fillRect/>
            </a:stretch>
          </p:blipFill>
          <p:spPr>
            <a:xfrm>
              <a:off x="6397236" y="3374177"/>
              <a:ext cx="647700" cy="777238"/>
            </a:xfrm>
            <a:prstGeom prst="rect">
              <a:avLst/>
            </a:prstGeom>
          </p:spPr>
        </p:pic>
        <p:pic>
          <p:nvPicPr>
            <p:cNvPr id="312" name="Picture 210" descr="IMG_switchface.png"/>
            <p:cNvPicPr>
              <a:picLocks noChangeAspect="1"/>
            </p:cNvPicPr>
            <p:nvPr/>
          </p:nvPicPr>
          <p:blipFill>
            <a:blip r:embed="rId10" cstate="print"/>
            <a:stretch>
              <a:fillRect/>
            </a:stretch>
          </p:blipFill>
          <p:spPr>
            <a:xfrm>
              <a:off x="6391520" y="3237442"/>
              <a:ext cx="653415" cy="497840"/>
            </a:xfrm>
            <a:prstGeom prst="rect">
              <a:avLst/>
            </a:prstGeom>
          </p:spPr>
        </p:pic>
        <p:pic>
          <p:nvPicPr>
            <p:cNvPr id="313" name="Picture 211" descr="IMG_switchface.png"/>
            <p:cNvPicPr>
              <a:picLocks noChangeAspect="1"/>
            </p:cNvPicPr>
            <p:nvPr/>
          </p:nvPicPr>
          <p:blipFill>
            <a:blip r:embed="rId10" cstate="print"/>
            <a:stretch>
              <a:fillRect/>
            </a:stretch>
          </p:blipFill>
          <p:spPr>
            <a:xfrm>
              <a:off x="6391521" y="3098449"/>
              <a:ext cx="653415" cy="497840"/>
            </a:xfrm>
            <a:prstGeom prst="rect">
              <a:avLst/>
            </a:prstGeom>
          </p:spPr>
        </p:pic>
        <p:pic>
          <p:nvPicPr>
            <p:cNvPr id="314" name="Picture 212" descr="IMG_switchface.png"/>
            <p:cNvPicPr>
              <a:picLocks noChangeAspect="1"/>
            </p:cNvPicPr>
            <p:nvPr/>
          </p:nvPicPr>
          <p:blipFill>
            <a:blip r:embed="rId10" cstate="print"/>
            <a:stretch>
              <a:fillRect/>
            </a:stretch>
          </p:blipFill>
          <p:spPr>
            <a:xfrm>
              <a:off x="6391521" y="2820458"/>
              <a:ext cx="653415" cy="497840"/>
            </a:xfrm>
            <a:prstGeom prst="rect">
              <a:avLst/>
            </a:prstGeom>
          </p:spPr>
        </p:pic>
        <p:pic>
          <p:nvPicPr>
            <p:cNvPr id="315" name="Picture 213" descr="IMG_switchface.png"/>
            <p:cNvPicPr>
              <a:picLocks noChangeAspect="1"/>
            </p:cNvPicPr>
            <p:nvPr/>
          </p:nvPicPr>
          <p:blipFill>
            <a:blip r:embed="rId10" cstate="print"/>
            <a:stretch>
              <a:fillRect/>
            </a:stretch>
          </p:blipFill>
          <p:spPr>
            <a:xfrm>
              <a:off x="6391520" y="2959452"/>
              <a:ext cx="653415" cy="497840"/>
            </a:xfrm>
            <a:prstGeom prst="rect">
              <a:avLst/>
            </a:prstGeom>
          </p:spPr>
        </p:pic>
        <p:pic>
          <p:nvPicPr>
            <p:cNvPr id="316" name="Picture 214" descr="IMG_routerface.png"/>
            <p:cNvPicPr>
              <a:picLocks noChangeAspect="1"/>
            </p:cNvPicPr>
            <p:nvPr/>
          </p:nvPicPr>
          <p:blipFill>
            <a:blip r:embed="rId11" cstate="print"/>
            <a:stretch>
              <a:fillRect/>
            </a:stretch>
          </p:blipFill>
          <p:spPr>
            <a:xfrm>
              <a:off x="6391518" y="2601384"/>
              <a:ext cx="653415" cy="578739"/>
            </a:xfrm>
            <a:prstGeom prst="rect">
              <a:avLst/>
            </a:prstGeom>
          </p:spPr>
        </p:pic>
      </p:grpSp>
      <p:pic>
        <p:nvPicPr>
          <p:cNvPr id="317" name="Picture 187" descr="vm_hypervisor.png"/>
          <p:cNvPicPr>
            <a:picLocks noChangeAspect="1"/>
          </p:cNvPicPr>
          <p:nvPr/>
        </p:nvPicPr>
        <p:blipFill>
          <a:blip r:embed="rId15" cstate="print"/>
          <a:stretch>
            <a:fillRect/>
          </a:stretch>
        </p:blipFill>
        <p:spPr>
          <a:xfrm>
            <a:off x="3929542" y="4938821"/>
            <a:ext cx="598488" cy="558084"/>
          </a:xfrm>
          <a:prstGeom prst="rect">
            <a:avLst/>
          </a:prstGeom>
        </p:spPr>
      </p:pic>
      <p:sp>
        <p:nvSpPr>
          <p:cNvPr id="318" name="Right Arrow 247"/>
          <p:cNvSpPr/>
          <p:nvPr/>
        </p:nvSpPr>
        <p:spPr bwMode="auto">
          <a:xfrm rot="5400000" flipH="1">
            <a:off x="1990131" y="4461741"/>
            <a:ext cx="1039150" cy="539910"/>
          </a:xfrm>
          <a:prstGeom prst="rightArrow">
            <a:avLst>
              <a:gd name="adj1" fmla="val 51146"/>
              <a:gd name="adj2" fmla="val 55217"/>
            </a:avLst>
          </a:prstGeom>
          <a:gradFill flip="none" rotWithShape="1">
            <a:gsLst>
              <a:gs pos="0">
                <a:schemeClr val="accent6"/>
              </a:gs>
              <a:gs pos="58000">
                <a:srgbClr val="FBE8D1"/>
              </a:gs>
              <a:gs pos="100000">
                <a:srgbClr val="FFFFFF">
                  <a:alpha val="0"/>
                </a:srgb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a:lnSpc>
                <a:spcPct val="90000"/>
              </a:lnSpc>
              <a:defRPr/>
            </a:pPr>
            <a:endParaRPr lang="en-US" sz="800" b="1" dirty="0">
              <a:solidFill>
                <a:prstClr val="black"/>
              </a:solidFill>
            </a:endParaRPr>
          </a:p>
        </p:txBody>
      </p:sp>
      <p:grpSp>
        <p:nvGrpSpPr>
          <p:cNvPr id="319" name="Group 254"/>
          <p:cNvGrpSpPr/>
          <p:nvPr/>
        </p:nvGrpSpPr>
        <p:grpSpPr>
          <a:xfrm>
            <a:off x="2106235" y="3482014"/>
            <a:ext cx="875466" cy="673698"/>
            <a:chOff x="2370963" y="3636022"/>
            <a:chExt cx="1025553" cy="789193"/>
          </a:xfrm>
        </p:grpSpPr>
        <p:pic>
          <p:nvPicPr>
            <p:cNvPr id="320" name="Picture 241" descr="DATABASE.png"/>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662220" y="3636022"/>
              <a:ext cx="525510" cy="575553"/>
            </a:xfrm>
            <a:prstGeom prst="rect">
              <a:avLst/>
            </a:prstGeom>
            <a:effectLst>
              <a:outerShdw blurRad="127000" dist="38100" dir="5400000" algn="t" rotWithShape="0">
                <a:prstClr val="black">
                  <a:alpha val="70000"/>
                </a:prstClr>
              </a:outerShdw>
            </a:effectLst>
          </p:spPr>
        </p:pic>
        <p:grpSp>
          <p:nvGrpSpPr>
            <p:cNvPr id="321" name="Group 242"/>
            <p:cNvGrpSpPr/>
            <p:nvPr/>
          </p:nvGrpSpPr>
          <p:grpSpPr>
            <a:xfrm>
              <a:off x="2370963" y="3849661"/>
              <a:ext cx="639667" cy="563957"/>
              <a:chOff x="4287614" y="3651387"/>
              <a:chExt cx="724660" cy="638890"/>
            </a:xfrm>
          </p:grpSpPr>
          <p:pic>
            <p:nvPicPr>
              <p:cNvPr id="328" name="Picture 2"/>
              <p:cNvPicPr>
                <a:picLocks noChangeAspect="1" noChangeArrowheads="1"/>
              </p:cNvPicPr>
              <p:nvPr/>
            </p:nvPicPr>
            <p:blipFill rotWithShape="1">
              <a:blip r:embed="rId17" cstate="print"/>
              <a:srcRect b="5115"/>
              <a:stretch/>
            </p:blipFill>
            <p:spPr bwMode="auto">
              <a:xfrm>
                <a:off x="4287614" y="3651387"/>
                <a:ext cx="564335" cy="391975"/>
              </a:xfrm>
              <a:prstGeom prst="rect">
                <a:avLst/>
              </a:prstGeom>
              <a:effectLst>
                <a:outerShdw blurRad="127000" dist="38100" dir="5400000" algn="t" rotWithShape="0">
                  <a:prstClr val="black">
                    <a:alpha val="70000"/>
                  </a:prstClr>
                </a:outerShdw>
              </a:effectLst>
            </p:spPr>
          </p:pic>
          <p:pic>
            <p:nvPicPr>
              <p:cNvPr id="329" name="Picture 244" descr="IMG_libtape.png"/>
              <p:cNvPicPr preferRelativeResize="0">
                <a:picLocks noChangeAspect="1"/>
              </p:cNvPicPr>
              <p:nvPr/>
            </p:nvPicPr>
            <p:blipFill>
              <a:blip r:embed="rId18" cstate="print"/>
              <a:stretch>
                <a:fillRect/>
              </a:stretch>
            </p:blipFill>
            <p:spPr>
              <a:xfrm>
                <a:off x="4480030" y="3881774"/>
                <a:ext cx="532244" cy="408503"/>
              </a:xfrm>
              <a:prstGeom prst="rect">
                <a:avLst/>
              </a:prstGeom>
              <a:effectLst>
                <a:outerShdw blurRad="127000" dist="38100" dir="5400000" algn="t" rotWithShape="0">
                  <a:prstClr val="black">
                    <a:alpha val="70000"/>
                  </a:prstClr>
                </a:outerShdw>
              </a:effectLst>
            </p:spPr>
          </p:pic>
        </p:grpSp>
        <p:grpSp>
          <p:nvGrpSpPr>
            <p:cNvPr id="322" name="Group 75"/>
            <p:cNvGrpSpPr/>
            <p:nvPr/>
          </p:nvGrpSpPr>
          <p:grpSpPr>
            <a:xfrm>
              <a:off x="2818758" y="3858875"/>
              <a:ext cx="577758" cy="566340"/>
              <a:chOff x="2052507" y="2109741"/>
              <a:chExt cx="857250" cy="912859"/>
            </a:xfrm>
          </p:grpSpPr>
          <p:pic>
            <p:nvPicPr>
              <p:cNvPr id="323" name="Picture 249" descr="IMG_cloud.png"/>
              <p:cNvPicPr>
                <a:picLocks/>
              </p:cNvPicPr>
              <p:nvPr/>
            </p:nvPicPr>
            <p:blipFill>
              <a:blip r:embed="rId19" cstate="print"/>
              <a:stretch>
                <a:fillRect/>
              </a:stretch>
            </p:blipFill>
            <p:spPr>
              <a:xfrm>
                <a:off x="2052507" y="2336800"/>
                <a:ext cx="857250" cy="685800"/>
              </a:xfrm>
              <a:prstGeom prst="rect">
                <a:avLst/>
              </a:prstGeom>
            </p:spPr>
          </p:pic>
          <p:grpSp>
            <p:nvGrpSpPr>
              <p:cNvPr id="324" name="Group 146"/>
              <p:cNvGrpSpPr/>
              <p:nvPr/>
            </p:nvGrpSpPr>
            <p:grpSpPr>
              <a:xfrm>
                <a:off x="2245785" y="2109741"/>
                <a:ext cx="607484" cy="758922"/>
                <a:chOff x="3905249" y="3041075"/>
                <a:chExt cx="607484" cy="758922"/>
              </a:xfrm>
            </p:grpSpPr>
            <p:pic>
              <p:nvPicPr>
                <p:cNvPr id="325" name="Picture 251" descr="IMG_disk__sm_trans.png"/>
                <p:cNvPicPr>
                  <a:picLocks noChangeAspect="1"/>
                </p:cNvPicPr>
                <p:nvPr/>
              </p:nvPicPr>
              <p:blipFill>
                <a:blip r:embed="rId20" cstate="print"/>
                <a:stretch>
                  <a:fillRect/>
                </a:stretch>
              </p:blipFill>
              <p:spPr>
                <a:xfrm>
                  <a:off x="3905249" y="3295075"/>
                  <a:ext cx="607484" cy="504922"/>
                </a:xfrm>
                <a:prstGeom prst="rect">
                  <a:avLst/>
                </a:prstGeom>
              </p:spPr>
            </p:pic>
            <p:pic>
              <p:nvPicPr>
                <p:cNvPr id="326" name="Picture 252" descr="IMG_disk__sm_trans.png"/>
                <p:cNvPicPr>
                  <a:picLocks noChangeAspect="1"/>
                </p:cNvPicPr>
                <p:nvPr/>
              </p:nvPicPr>
              <p:blipFill>
                <a:blip r:embed="rId20" cstate="print"/>
                <a:stretch>
                  <a:fillRect/>
                </a:stretch>
              </p:blipFill>
              <p:spPr>
                <a:xfrm>
                  <a:off x="3905249" y="3168075"/>
                  <a:ext cx="607484" cy="504922"/>
                </a:xfrm>
                <a:prstGeom prst="rect">
                  <a:avLst/>
                </a:prstGeom>
              </p:spPr>
            </p:pic>
            <p:pic>
              <p:nvPicPr>
                <p:cNvPr id="327" name="Picture 253" descr="IMG_disk__sm_trans.png"/>
                <p:cNvPicPr>
                  <a:picLocks noChangeAspect="1"/>
                </p:cNvPicPr>
                <p:nvPr/>
              </p:nvPicPr>
              <p:blipFill>
                <a:blip r:embed="rId20" cstate="print"/>
                <a:stretch>
                  <a:fillRect/>
                </a:stretch>
              </p:blipFill>
              <p:spPr>
                <a:xfrm>
                  <a:off x="3905249" y="3041075"/>
                  <a:ext cx="607484" cy="504922"/>
                </a:xfrm>
                <a:prstGeom prst="rect">
                  <a:avLst/>
                </a:prstGeom>
              </p:spPr>
            </p:pic>
          </p:grpSp>
        </p:grpSp>
      </p:grpSp>
      <p:grpSp>
        <p:nvGrpSpPr>
          <p:cNvPr id="330" name="Group 261"/>
          <p:cNvGrpSpPr/>
          <p:nvPr/>
        </p:nvGrpSpPr>
        <p:grpSpPr>
          <a:xfrm>
            <a:off x="2756114" y="2235849"/>
            <a:ext cx="641940" cy="567202"/>
            <a:chOff x="7679267" y="2476416"/>
            <a:chExt cx="991861" cy="876384"/>
          </a:xfrm>
        </p:grpSpPr>
        <p:pic>
          <p:nvPicPr>
            <p:cNvPr id="331" name="Picture 262" descr="desktop_PC.png"/>
            <p:cNvPicPr>
              <a:picLocks noChangeAspect="1"/>
            </p:cNvPicPr>
            <p:nvPr/>
          </p:nvPicPr>
          <p:blipFill rotWithShape="1">
            <a:blip r:embed="rId21" cstate="print">
              <a:extLst>
                <a:ext uri="{28A0092B-C50C-407E-A947-70E740481C1C}">
                  <a14:useLocalDpi xmlns:a14="http://schemas.microsoft.com/office/drawing/2010/main" val="0"/>
                </a:ext>
              </a:extLst>
            </a:blip>
            <a:srcRect l="31809"/>
            <a:stretch/>
          </p:blipFill>
          <p:spPr>
            <a:xfrm>
              <a:off x="7679267" y="2476416"/>
              <a:ext cx="991861" cy="876384"/>
            </a:xfrm>
            <a:prstGeom prst="rect">
              <a:avLst/>
            </a:prstGeom>
          </p:spPr>
        </p:pic>
        <p:pic>
          <p:nvPicPr>
            <p:cNvPr id="332" name="Picture 263" descr="WEB_PORTAL.png"/>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7718761" y="2564511"/>
              <a:ext cx="722506" cy="441155"/>
            </a:xfrm>
            <a:prstGeom prst="rect">
              <a:avLst/>
            </a:prstGeom>
          </p:spPr>
        </p:pic>
      </p:grpSp>
      <p:pic>
        <p:nvPicPr>
          <p:cNvPr id="333" name="Picture 73" descr="dedupilication.png"/>
          <p:cNvPicPr>
            <a:picLocks noChangeAspect="1"/>
          </p:cNvPicPr>
          <p:nvPr/>
        </p:nvPicPr>
        <p:blipFill>
          <a:blip r:embed="rId23" cstate="print"/>
          <a:stretch>
            <a:fillRect/>
          </a:stretch>
        </p:blipFill>
        <p:spPr>
          <a:xfrm>
            <a:off x="2380705" y="4512926"/>
            <a:ext cx="260217" cy="299056"/>
          </a:xfrm>
          <a:prstGeom prst="rect">
            <a:avLst/>
          </a:prstGeom>
        </p:spPr>
      </p:pic>
      <p:sp>
        <p:nvSpPr>
          <p:cNvPr id="334" name="Text Box 28"/>
          <p:cNvSpPr txBox="1">
            <a:spLocks noChangeArrowheads="1"/>
          </p:cNvSpPr>
          <p:nvPr/>
        </p:nvSpPr>
        <p:spPr bwMode="auto">
          <a:xfrm>
            <a:off x="943804" y="2861401"/>
            <a:ext cx="1148270" cy="338554"/>
          </a:xfrm>
          <a:prstGeom prst="rect">
            <a:avLst/>
          </a:prstGeom>
          <a:noFill/>
          <a:ln w="12700" algn="ctr">
            <a:noFill/>
            <a:miter lim="800000"/>
            <a:headEnd/>
            <a:tailEnd/>
          </a:ln>
        </p:spPr>
        <p:txBody>
          <a:bodyPr wrap="square">
            <a:spAutoFit/>
          </a:bodyPr>
          <a:lstStyle/>
          <a:p>
            <a:pPr algn="ctr" eaLnBrk="0" hangingPunct="0">
              <a:lnSpc>
                <a:spcPct val="80000"/>
              </a:lnSpc>
            </a:pPr>
            <a:r>
              <a:rPr lang="en-US" sz="1000" b="1" dirty="0"/>
              <a:t>Backup Exec™ Server</a:t>
            </a:r>
            <a:endParaRPr lang="en-US" sz="1000" i="1" dirty="0"/>
          </a:p>
        </p:txBody>
      </p:sp>
      <p:sp>
        <p:nvSpPr>
          <p:cNvPr id="335" name="Text Box 28"/>
          <p:cNvSpPr txBox="1">
            <a:spLocks noChangeArrowheads="1"/>
          </p:cNvSpPr>
          <p:nvPr/>
        </p:nvSpPr>
        <p:spPr bwMode="auto">
          <a:xfrm>
            <a:off x="1103016" y="4757129"/>
            <a:ext cx="818074" cy="215444"/>
          </a:xfrm>
          <a:prstGeom prst="rect">
            <a:avLst/>
          </a:prstGeom>
          <a:noFill/>
          <a:ln w="12700" algn="ctr">
            <a:noFill/>
            <a:miter lim="800000"/>
            <a:headEnd/>
            <a:tailEnd/>
          </a:ln>
        </p:spPr>
        <p:txBody>
          <a:bodyPr wrap="square">
            <a:spAutoFit/>
          </a:bodyPr>
          <a:lstStyle/>
          <a:p>
            <a:pPr algn="ctr" eaLnBrk="0" hangingPunct="0"/>
            <a:r>
              <a:rPr lang="ko-KR" altLang="en-US" sz="800" b="1" dirty="0"/>
              <a:t>클라이언트</a:t>
            </a:r>
            <a:endParaRPr lang="en-US" sz="800" b="1" dirty="0"/>
          </a:p>
        </p:txBody>
      </p:sp>
      <p:sp>
        <p:nvSpPr>
          <p:cNvPr id="336" name="Text Box 28"/>
          <p:cNvSpPr txBox="1">
            <a:spLocks noChangeArrowheads="1"/>
          </p:cNvSpPr>
          <p:nvPr/>
        </p:nvSpPr>
        <p:spPr bwMode="auto">
          <a:xfrm>
            <a:off x="2907237" y="2749698"/>
            <a:ext cx="1164568" cy="215444"/>
          </a:xfrm>
          <a:prstGeom prst="rect">
            <a:avLst/>
          </a:prstGeom>
          <a:noFill/>
          <a:ln w="12700" algn="ctr">
            <a:noFill/>
            <a:miter lim="800000"/>
            <a:headEnd/>
            <a:tailEnd/>
          </a:ln>
        </p:spPr>
        <p:txBody>
          <a:bodyPr wrap="square">
            <a:spAutoFit/>
          </a:bodyPr>
          <a:lstStyle/>
          <a:p>
            <a:pPr algn="ctr" eaLnBrk="0" hangingPunct="0"/>
            <a:r>
              <a:rPr lang="ko-KR" altLang="en-US" sz="800" b="1" dirty="0"/>
              <a:t>중앙관리 서버</a:t>
            </a:r>
            <a:endParaRPr lang="en-US" sz="800" b="1" dirty="0"/>
          </a:p>
        </p:txBody>
      </p:sp>
      <p:sp>
        <p:nvSpPr>
          <p:cNvPr id="337" name="Text Box 28"/>
          <p:cNvSpPr txBox="1">
            <a:spLocks noChangeArrowheads="1"/>
          </p:cNvSpPr>
          <p:nvPr/>
        </p:nvSpPr>
        <p:spPr bwMode="auto">
          <a:xfrm>
            <a:off x="3606118" y="3655605"/>
            <a:ext cx="921912" cy="215444"/>
          </a:xfrm>
          <a:prstGeom prst="rect">
            <a:avLst/>
          </a:prstGeom>
          <a:noFill/>
          <a:ln w="12700" algn="ctr">
            <a:noFill/>
            <a:miter lim="800000"/>
            <a:headEnd/>
            <a:tailEnd/>
          </a:ln>
        </p:spPr>
        <p:txBody>
          <a:bodyPr wrap="square">
            <a:spAutoFit/>
          </a:bodyPr>
          <a:lstStyle/>
          <a:p>
            <a:pPr algn="ctr" eaLnBrk="0" hangingPunct="0"/>
            <a:r>
              <a:rPr lang="ko-KR" altLang="en-US" sz="800" b="1"/>
              <a:t>미디어 </a:t>
            </a:r>
            <a:r>
              <a:rPr lang="ko-KR" altLang="en-US" sz="800" b="1" dirty="0"/>
              <a:t>서버</a:t>
            </a:r>
            <a:endParaRPr lang="en-US" sz="800" b="1" dirty="0"/>
          </a:p>
        </p:txBody>
      </p:sp>
      <p:sp>
        <p:nvSpPr>
          <p:cNvPr id="338" name="Text Box 28"/>
          <p:cNvSpPr txBox="1">
            <a:spLocks noChangeArrowheads="1"/>
          </p:cNvSpPr>
          <p:nvPr/>
        </p:nvSpPr>
        <p:spPr bwMode="auto">
          <a:xfrm>
            <a:off x="3029012" y="4757129"/>
            <a:ext cx="818074" cy="215444"/>
          </a:xfrm>
          <a:prstGeom prst="rect">
            <a:avLst/>
          </a:prstGeom>
          <a:noFill/>
          <a:ln w="12700" algn="ctr">
            <a:noFill/>
            <a:miter lim="800000"/>
            <a:headEnd/>
            <a:tailEnd/>
          </a:ln>
        </p:spPr>
        <p:txBody>
          <a:bodyPr wrap="square">
            <a:spAutoFit/>
          </a:bodyPr>
          <a:lstStyle/>
          <a:p>
            <a:pPr algn="ctr" eaLnBrk="0" hangingPunct="0"/>
            <a:r>
              <a:rPr lang="ko-KR" altLang="en-US" sz="800" b="1" dirty="0"/>
              <a:t>클라이언트</a:t>
            </a:r>
            <a:endParaRPr lang="en-US" sz="800" b="1" dirty="0"/>
          </a:p>
        </p:txBody>
      </p:sp>
      <p:sp>
        <p:nvSpPr>
          <p:cNvPr id="339" name="Text Box 28"/>
          <p:cNvSpPr txBox="1">
            <a:spLocks noChangeArrowheads="1"/>
          </p:cNvSpPr>
          <p:nvPr/>
        </p:nvSpPr>
        <p:spPr bwMode="auto">
          <a:xfrm>
            <a:off x="908051" y="5920113"/>
            <a:ext cx="3246854" cy="338554"/>
          </a:xfrm>
          <a:prstGeom prst="rect">
            <a:avLst/>
          </a:prstGeom>
          <a:noFill/>
          <a:ln w="12700" algn="ctr">
            <a:noFill/>
            <a:miter lim="800000"/>
            <a:headEnd/>
            <a:tailEnd/>
          </a:ln>
        </p:spPr>
        <p:txBody>
          <a:bodyPr wrap="square">
            <a:spAutoFit/>
          </a:bodyPr>
          <a:lstStyle/>
          <a:p>
            <a:pPr algn="ctr" eaLnBrk="0" hangingPunct="0"/>
            <a:r>
              <a:rPr lang="ko-KR" altLang="en-US" sz="800" b="1" dirty="0"/>
              <a:t>가상</a:t>
            </a:r>
            <a:r>
              <a:rPr lang="en-US" altLang="ko-KR" sz="800" b="1" dirty="0"/>
              <a:t>(VMware, Hyper-V)</a:t>
            </a:r>
            <a:r>
              <a:rPr lang="ko-KR" altLang="en-US" sz="800" b="1" dirty="0"/>
              <a:t> 및 물리적 환경</a:t>
            </a:r>
            <a:r>
              <a:rPr lang="en-US" altLang="ko-KR" sz="800" b="1" dirty="0"/>
              <a:t>(Windows, Linux, Mac)</a:t>
            </a:r>
            <a:r>
              <a:rPr lang="ko-KR" altLang="en-US" sz="800" b="1" dirty="0"/>
              <a:t>에 대한 통합 관리</a:t>
            </a:r>
            <a:endParaRPr lang="en-US" sz="800" b="1" dirty="0"/>
          </a:p>
        </p:txBody>
      </p:sp>
      <p:sp>
        <p:nvSpPr>
          <p:cNvPr id="340" name="Freeform 189"/>
          <p:cNvSpPr/>
          <p:nvPr/>
        </p:nvSpPr>
        <p:spPr bwMode="auto">
          <a:xfrm>
            <a:off x="4258036" y="3590747"/>
            <a:ext cx="5050250" cy="105569"/>
          </a:xfrm>
          <a:custGeom>
            <a:avLst/>
            <a:gdLst>
              <a:gd name="connsiteX0" fmla="*/ 492125 w 4219575"/>
              <a:gd name="connsiteY0" fmla="*/ 0 h 149225"/>
              <a:gd name="connsiteX1" fmla="*/ 0 w 4219575"/>
              <a:gd name="connsiteY1" fmla="*/ 149225 h 149225"/>
              <a:gd name="connsiteX2" fmla="*/ 2987675 w 4219575"/>
              <a:gd name="connsiteY2" fmla="*/ 149225 h 149225"/>
              <a:gd name="connsiteX3" fmla="*/ 4219575 w 4219575"/>
              <a:gd name="connsiteY3" fmla="*/ 3175 h 149225"/>
              <a:gd name="connsiteX4" fmla="*/ 492125 w 4219575"/>
              <a:gd name="connsiteY4" fmla="*/ 0 h 149225"/>
              <a:gd name="connsiteX0" fmla="*/ 492125 w 4219575"/>
              <a:gd name="connsiteY0" fmla="*/ 0 h 149225"/>
              <a:gd name="connsiteX1" fmla="*/ 0 w 4219575"/>
              <a:gd name="connsiteY1" fmla="*/ 107950 h 149225"/>
              <a:gd name="connsiteX2" fmla="*/ 2987675 w 4219575"/>
              <a:gd name="connsiteY2" fmla="*/ 149225 h 149225"/>
              <a:gd name="connsiteX3" fmla="*/ 4219575 w 4219575"/>
              <a:gd name="connsiteY3" fmla="*/ 3175 h 149225"/>
              <a:gd name="connsiteX4" fmla="*/ 492125 w 4219575"/>
              <a:gd name="connsiteY4" fmla="*/ 0 h 149225"/>
              <a:gd name="connsiteX0" fmla="*/ 492125 w 4219575"/>
              <a:gd name="connsiteY0" fmla="*/ 0 h 142875"/>
              <a:gd name="connsiteX1" fmla="*/ 0 w 4219575"/>
              <a:gd name="connsiteY1" fmla="*/ 107950 h 142875"/>
              <a:gd name="connsiteX2" fmla="*/ 2510177 w 4219575"/>
              <a:gd name="connsiteY2" fmla="*/ 142875 h 142875"/>
              <a:gd name="connsiteX3" fmla="*/ 4219575 w 4219575"/>
              <a:gd name="connsiteY3" fmla="*/ 3175 h 142875"/>
              <a:gd name="connsiteX4" fmla="*/ 492125 w 4219575"/>
              <a:gd name="connsiteY4" fmla="*/ 0 h 142875"/>
              <a:gd name="connsiteX0" fmla="*/ 492125 w 4219575"/>
              <a:gd name="connsiteY0" fmla="*/ 0 h 117475"/>
              <a:gd name="connsiteX1" fmla="*/ 0 w 4219575"/>
              <a:gd name="connsiteY1" fmla="*/ 107950 h 117475"/>
              <a:gd name="connsiteX2" fmla="*/ 2868301 w 4219575"/>
              <a:gd name="connsiteY2" fmla="*/ 117475 h 117475"/>
              <a:gd name="connsiteX3" fmla="*/ 4219575 w 4219575"/>
              <a:gd name="connsiteY3" fmla="*/ 3175 h 117475"/>
              <a:gd name="connsiteX4" fmla="*/ 492125 w 4219575"/>
              <a:gd name="connsiteY4" fmla="*/ 0 h 117475"/>
              <a:gd name="connsiteX0" fmla="*/ 492125 w 4219575"/>
              <a:gd name="connsiteY0" fmla="*/ 0 h 117475"/>
              <a:gd name="connsiteX1" fmla="*/ 0 w 4219575"/>
              <a:gd name="connsiteY1" fmla="*/ 107950 h 117475"/>
              <a:gd name="connsiteX2" fmla="*/ 2929315 w 4219575"/>
              <a:gd name="connsiteY2" fmla="*/ 117475 h 117475"/>
              <a:gd name="connsiteX3" fmla="*/ 4219575 w 4219575"/>
              <a:gd name="connsiteY3" fmla="*/ 3175 h 117475"/>
              <a:gd name="connsiteX4" fmla="*/ 492125 w 4219575"/>
              <a:gd name="connsiteY4" fmla="*/ 0 h 117475"/>
              <a:gd name="connsiteX0" fmla="*/ 492125 w 4219575"/>
              <a:gd name="connsiteY0" fmla="*/ 0 h 215106"/>
              <a:gd name="connsiteX1" fmla="*/ 0 w 4219575"/>
              <a:gd name="connsiteY1" fmla="*/ 107950 h 215106"/>
              <a:gd name="connsiteX2" fmla="*/ 2909419 w 4219575"/>
              <a:gd name="connsiteY2" fmla="*/ 215106 h 215106"/>
              <a:gd name="connsiteX3" fmla="*/ 4219575 w 4219575"/>
              <a:gd name="connsiteY3" fmla="*/ 3175 h 215106"/>
              <a:gd name="connsiteX4" fmla="*/ 492125 w 4219575"/>
              <a:gd name="connsiteY4" fmla="*/ 0 h 215106"/>
              <a:gd name="connsiteX0" fmla="*/ 492125 w 4219575"/>
              <a:gd name="connsiteY0" fmla="*/ 0 h 107950"/>
              <a:gd name="connsiteX1" fmla="*/ 0 w 4219575"/>
              <a:gd name="connsiteY1" fmla="*/ 107950 h 107950"/>
              <a:gd name="connsiteX2" fmla="*/ 2973086 w 4219575"/>
              <a:gd name="connsiteY2" fmla="*/ 105569 h 107950"/>
              <a:gd name="connsiteX3" fmla="*/ 4219575 w 4219575"/>
              <a:gd name="connsiteY3" fmla="*/ 3175 h 107950"/>
              <a:gd name="connsiteX4" fmla="*/ 492125 w 4219575"/>
              <a:gd name="connsiteY4" fmla="*/ 0 h 107950"/>
              <a:gd name="connsiteX0" fmla="*/ 414531 w 4219575"/>
              <a:gd name="connsiteY0" fmla="*/ 0 h 105569"/>
              <a:gd name="connsiteX1" fmla="*/ 0 w 4219575"/>
              <a:gd name="connsiteY1" fmla="*/ 105569 h 105569"/>
              <a:gd name="connsiteX2" fmla="*/ 2973086 w 4219575"/>
              <a:gd name="connsiteY2" fmla="*/ 103188 h 105569"/>
              <a:gd name="connsiteX3" fmla="*/ 4219575 w 4219575"/>
              <a:gd name="connsiteY3" fmla="*/ 794 h 105569"/>
              <a:gd name="connsiteX4" fmla="*/ 414531 w 4219575"/>
              <a:gd name="connsiteY4" fmla="*/ 0 h 10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19575" h="105569">
                <a:moveTo>
                  <a:pt x="414531" y="0"/>
                </a:moveTo>
                <a:lnTo>
                  <a:pt x="0" y="105569"/>
                </a:lnTo>
                <a:lnTo>
                  <a:pt x="2973086" y="103188"/>
                </a:lnTo>
                <a:lnTo>
                  <a:pt x="4219575" y="794"/>
                </a:lnTo>
                <a:lnTo>
                  <a:pt x="414531" y="0"/>
                </a:lnTo>
                <a:close/>
              </a:path>
            </a:pathLst>
          </a:custGeom>
          <a:gradFill>
            <a:gsLst>
              <a:gs pos="0">
                <a:srgbClr val="DDDDDD"/>
              </a:gs>
              <a:gs pos="100000">
                <a:srgbClr val="FFFFFF">
                  <a:alpha val="0"/>
                </a:srgbClr>
              </a:gs>
            </a:gsLst>
            <a:lin ang="54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341" name="Freeform 191"/>
          <p:cNvSpPr/>
          <p:nvPr/>
        </p:nvSpPr>
        <p:spPr bwMode="auto">
          <a:xfrm>
            <a:off x="4258037" y="2079625"/>
            <a:ext cx="495300" cy="1616075"/>
          </a:xfrm>
          <a:custGeom>
            <a:avLst/>
            <a:gdLst>
              <a:gd name="connsiteX0" fmla="*/ 476250 w 492125"/>
              <a:gd name="connsiteY0" fmla="*/ 0 h 1273175"/>
              <a:gd name="connsiteX1" fmla="*/ 0 w 492125"/>
              <a:gd name="connsiteY1" fmla="*/ 330200 h 1273175"/>
              <a:gd name="connsiteX2" fmla="*/ 0 w 492125"/>
              <a:gd name="connsiteY2" fmla="*/ 1273175 h 1273175"/>
              <a:gd name="connsiteX3" fmla="*/ 492125 w 492125"/>
              <a:gd name="connsiteY3" fmla="*/ 1127125 h 1273175"/>
              <a:gd name="connsiteX4" fmla="*/ 476250 w 492125"/>
              <a:gd name="connsiteY4" fmla="*/ 0 h 1273175"/>
              <a:gd name="connsiteX0" fmla="*/ 488950 w 492125"/>
              <a:gd name="connsiteY0" fmla="*/ 0 h 1273175"/>
              <a:gd name="connsiteX1" fmla="*/ 0 w 492125"/>
              <a:gd name="connsiteY1" fmla="*/ 330200 h 1273175"/>
              <a:gd name="connsiteX2" fmla="*/ 0 w 492125"/>
              <a:gd name="connsiteY2" fmla="*/ 1273175 h 1273175"/>
              <a:gd name="connsiteX3" fmla="*/ 492125 w 492125"/>
              <a:gd name="connsiteY3" fmla="*/ 1127125 h 1273175"/>
              <a:gd name="connsiteX4" fmla="*/ 488950 w 492125"/>
              <a:gd name="connsiteY4" fmla="*/ 0 h 1273175"/>
              <a:gd name="connsiteX0" fmla="*/ 488950 w 492125"/>
              <a:gd name="connsiteY0" fmla="*/ 0 h 1270000"/>
              <a:gd name="connsiteX1" fmla="*/ 0 w 492125"/>
              <a:gd name="connsiteY1" fmla="*/ 327025 h 1270000"/>
              <a:gd name="connsiteX2" fmla="*/ 0 w 492125"/>
              <a:gd name="connsiteY2" fmla="*/ 1270000 h 1270000"/>
              <a:gd name="connsiteX3" fmla="*/ 492125 w 492125"/>
              <a:gd name="connsiteY3" fmla="*/ 1123950 h 1270000"/>
              <a:gd name="connsiteX4" fmla="*/ 488950 w 492125"/>
              <a:gd name="connsiteY4" fmla="*/ 0 h 1270000"/>
              <a:gd name="connsiteX0" fmla="*/ 488950 w 492125"/>
              <a:gd name="connsiteY0" fmla="*/ 0 h 1270000"/>
              <a:gd name="connsiteX1" fmla="*/ 0 w 492125"/>
              <a:gd name="connsiteY1" fmla="*/ 428625 h 1270000"/>
              <a:gd name="connsiteX2" fmla="*/ 0 w 492125"/>
              <a:gd name="connsiteY2" fmla="*/ 1270000 h 1270000"/>
              <a:gd name="connsiteX3" fmla="*/ 492125 w 492125"/>
              <a:gd name="connsiteY3" fmla="*/ 1123950 h 1270000"/>
              <a:gd name="connsiteX4" fmla="*/ 488950 w 492125"/>
              <a:gd name="connsiteY4" fmla="*/ 0 h 1270000"/>
              <a:gd name="connsiteX0" fmla="*/ 488950 w 492125"/>
              <a:gd name="connsiteY0" fmla="*/ 0 h 1616075"/>
              <a:gd name="connsiteX1" fmla="*/ 0 w 492125"/>
              <a:gd name="connsiteY1" fmla="*/ 428625 h 1616075"/>
              <a:gd name="connsiteX2" fmla="*/ 0 w 492125"/>
              <a:gd name="connsiteY2" fmla="*/ 1616075 h 1616075"/>
              <a:gd name="connsiteX3" fmla="*/ 492125 w 492125"/>
              <a:gd name="connsiteY3" fmla="*/ 1123950 h 1616075"/>
              <a:gd name="connsiteX4" fmla="*/ 488950 w 492125"/>
              <a:gd name="connsiteY4" fmla="*/ 0 h 1616075"/>
              <a:gd name="connsiteX0" fmla="*/ 488950 w 495300"/>
              <a:gd name="connsiteY0" fmla="*/ 0 h 1616075"/>
              <a:gd name="connsiteX1" fmla="*/ 0 w 495300"/>
              <a:gd name="connsiteY1" fmla="*/ 428625 h 1616075"/>
              <a:gd name="connsiteX2" fmla="*/ 0 w 495300"/>
              <a:gd name="connsiteY2" fmla="*/ 1616075 h 1616075"/>
              <a:gd name="connsiteX3" fmla="*/ 495300 w 495300"/>
              <a:gd name="connsiteY3" fmla="*/ 1508125 h 1616075"/>
              <a:gd name="connsiteX4" fmla="*/ 488950 w 495300"/>
              <a:gd name="connsiteY4" fmla="*/ 0 h 161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5300" h="1616075">
                <a:moveTo>
                  <a:pt x="488950" y="0"/>
                </a:moveTo>
                <a:lnTo>
                  <a:pt x="0" y="428625"/>
                </a:lnTo>
                <a:lnTo>
                  <a:pt x="0" y="1616075"/>
                </a:lnTo>
                <a:lnTo>
                  <a:pt x="495300" y="1508125"/>
                </a:lnTo>
                <a:cubicBezTo>
                  <a:pt x="494242" y="1132417"/>
                  <a:pt x="490008" y="375708"/>
                  <a:pt x="488950" y="0"/>
                </a:cubicBez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grpSp>
        <p:nvGrpSpPr>
          <p:cNvPr id="16" name="그룹 15"/>
          <p:cNvGrpSpPr/>
          <p:nvPr/>
        </p:nvGrpSpPr>
        <p:grpSpPr>
          <a:xfrm>
            <a:off x="4746625" y="2084943"/>
            <a:ext cx="4583492" cy="1506538"/>
            <a:chOff x="4746625" y="2151618"/>
            <a:chExt cx="4583492" cy="1506538"/>
          </a:xfrm>
        </p:grpSpPr>
        <p:sp>
          <p:nvSpPr>
            <p:cNvPr id="343" name="AutoShape 455"/>
            <p:cNvSpPr>
              <a:spLocks noChangeArrowheads="1"/>
            </p:cNvSpPr>
            <p:nvPr/>
          </p:nvSpPr>
          <p:spPr bwMode="auto">
            <a:xfrm>
              <a:off x="4746625" y="2151618"/>
              <a:ext cx="4583492" cy="1506538"/>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lstStyle/>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여러 </a:t>
              </a:r>
              <a:r>
                <a:rPr kumimoji="1" lang="en-US" altLang="ko-KR" sz="900" dirty="0">
                  <a:cs typeface="Arial" charset="0"/>
                </a:rPr>
                <a:t>Backup Exec </a:t>
              </a:r>
              <a:r>
                <a:rPr kumimoji="1" lang="ko-KR" altLang="en-US" sz="900" dirty="0">
                  <a:cs typeface="Arial" charset="0"/>
                </a:rPr>
                <a:t>미디어 서버에 대한 통합 관리 역할</a:t>
              </a:r>
              <a:endParaRPr kumimoji="1" lang="en-US" altLang="ko-KR" sz="9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en-US" altLang="ko-KR" sz="900" dirty="0">
                  <a:cs typeface="Arial" charset="0"/>
                </a:rPr>
                <a:t>Backup Exec DB</a:t>
              </a:r>
              <a:r>
                <a:rPr kumimoji="1" lang="ko-KR" altLang="en-US" sz="900" dirty="0">
                  <a:cs typeface="Arial" charset="0"/>
                </a:rPr>
                <a:t>와 카탈로그에 대한 중앙 운영 및 관리</a:t>
              </a:r>
              <a:endParaRPr kumimoji="1" lang="en-US" altLang="ko-KR" sz="9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백업 미디어 및 장치 중앙 관리</a:t>
              </a:r>
              <a:endParaRPr kumimoji="1" lang="en-US" altLang="ko-KR" sz="9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백업 및 복원 작업 등의 정책 중앙 관리</a:t>
              </a:r>
              <a:endParaRPr kumimoji="1" lang="en-US" altLang="ko-KR" sz="9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각종 보고서 기능</a:t>
              </a:r>
              <a:endParaRPr kumimoji="1" lang="en-US" altLang="ko-KR" sz="9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백업</a:t>
              </a:r>
              <a:r>
                <a:rPr kumimoji="1" lang="en-US" altLang="ko-KR" sz="900" dirty="0">
                  <a:cs typeface="Arial" charset="0"/>
                </a:rPr>
                <a:t> </a:t>
              </a:r>
              <a:r>
                <a:rPr kumimoji="1" lang="ko-KR" altLang="en-US" sz="900" dirty="0">
                  <a:cs typeface="Arial" charset="0"/>
                </a:rPr>
                <a:t>작업에 대한 장애 조치 기능</a:t>
              </a:r>
              <a:r>
                <a:rPr kumimoji="1" lang="en-US" altLang="ko-KR" sz="900" dirty="0">
                  <a:cs typeface="Arial" charset="0"/>
                </a:rPr>
                <a:t>(fault-tolerance) </a:t>
              </a:r>
              <a:r>
                <a:rPr kumimoji="1" lang="ko-KR" altLang="en-US" sz="900" dirty="0">
                  <a:cs typeface="Arial" charset="0"/>
                </a:rPr>
                <a:t>및 부하 분산</a:t>
              </a:r>
              <a:r>
                <a:rPr kumimoji="1" lang="en-US" altLang="ko-KR" sz="900" dirty="0">
                  <a:cs typeface="Arial" charset="0"/>
                </a:rPr>
                <a:t>(load-balancing)</a:t>
              </a:r>
            </a:p>
          </p:txBody>
        </p:sp>
        <p:grpSp>
          <p:nvGrpSpPr>
            <p:cNvPr id="15" name="그룹 14"/>
            <p:cNvGrpSpPr/>
            <p:nvPr/>
          </p:nvGrpSpPr>
          <p:grpSpPr>
            <a:xfrm>
              <a:off x="4759089" y="2175431"/>
              <a:ext cx="4564797" cy="358775"/>
              <a:chOff x="4759089" y="2175431"/>
              <a:chExt cx="4564797" cy="358775"/>
            </a:xfrm>
          </p:grpSpPr>
          <p:sp>
            <p:nvSpPr>
              <p:cNvPr id="345" name="AutoShape 457"/>
              <p:cNvSpPr>
                <a:spLocks noChangeArrowheads="1"/>
              </p:cNvSpPr>
              <p:nvPr/>
            </p:nvSpPr>
            <p:spPr bwMode="auto">
              <a:xfrm>
                <a:off x="4777772" y="2175431"/>
                <a:ext cx="4527432"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050" b="1" dirty="0">
                    <a:cs typeface="Arial" charset="0"/>
                  </a:rPr>
                  <a:t>중앙관리 서버 </a:t>
                </a:r>
                <a:r>
                  <a:rPr kumimoji="1" lang="en-US" altLang="ko-KR" sz="1050" b="1" dirty="0">
                    <a:cs typeface="Arial" charset="0"/>
                  </a:rPr>
                  <a:t>(CAS)</a:t>
                </a:r>
                <a:endParaRPr kumimoji="1" lang="ko-KR" altLang="en-US" sz="1050" b="1" dirty="0">
                  <a:cs typeface="Arial" charset="0"/>
                </a:endParaRPr>
              </a:p>
            </p:txBody>
          </p:sp>
          <p:sp>
            <p:nvSpPr>
              <p:cNvPr id="346" name="AutoShape 458"/>
              <p:cNvSpPr>
                <a:spLocks noChangeArrowheads="1"/>
              </p:cNvSpPr>
              <p:nvPr/>
            </p:nvSpPr>
            <p:spPr bwMode="auto">
              <a:xfrm>
                <a:off x="4759089" y="2417018"/>
                <a:ext cx="4564797"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347" name="AutoShape 459"/>
              <p:cNvSpPr>
                <a:spLocks noChangeArrowheads="1"/>
              </p:cNvSpPr>
              <p:nvPr/>
            </p:nvSpPr>
            <p:spPr bwMode="auto">
              <a:xfrm>
                <a:off x="4783999" y="2427836"/>
                <a:ext cx="4514977"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348" name="Freeform 192"/>
          <p:cNvSpPr/>
          <p:nvPr/>
        </p:nvSpPr>
        <p:spPr bwMode="auto">
          <a:xfrm>
            <a:off x="4260906" y="3657599"/>
            <a:ext cx="489256" cy="1031875"/>
          </a:xfrm>
          <a:custGeom>
            <a:avLst/>
            <a:gdLst>
              <a:gd name="connsiteX0" fmla="*/ 482600 w 488950"/>
              <a:gd name="connsiteY0" fmla="*/ 0 h 1327150"/>
              <a:gd name="connsiteX1" fmla="*/ 0 w 488950"/>
              <a:gd name="connsiteY1" fmla="*/ 127000 h 1327150"/>
              <a:gd name="connsiteX2" fmla="*/ 0 w 488950"/>
              <a:gd name="connsiteY2" fmla="*/ 1219200 h 1327150"/>
              <a:gd name="connsiteX3" fmla="*/ 488950 w 488950"/>
              <a:gd name="connsiteY3" fmla="*/ 1327150 h 1327150"/>
              <a:gd name="connsiteX4" fmla="*/ 482600 w 488950"/>
              <a:gd name="connsiteY4" fmla="*/ 0 h 1327150"/>
              <a:gd name="connsiteX0" fmla="*/ 488950 w 489561"/>
              <a:gd name="connsiteY0" fmla="*/ 114300 h 1200150"/>
              <a:gd name="connsiteX1" fmla="*/ 0 w 489561"/>
              <a:gd name="connsiteY1" fmla="*/ 0 h 1200150"/>
              <a:gd name="connsiteX2" fmla="*/ 0 w 489561"/>
              <a:gd name="connsiteY2" fmla="*/ 1092200 h 1200150"/>
              <a:gd name="connsiteX3" fmla="*/ 488950 w 489561"/>
              <a:gd name="connsiteY3" fmla="*/ 1200150 h 1200150"/>
              <a:gd name="connsiteX4" fmla="*/ 488950 w 489561"/>
              <a:gd name="connsiteY4" fmla="*/ 114300 h 1200150"/>
              <a:gd name="connsiteX0" fmla="*/ 488950 w 489561"/>
              <a:gd name="connsiteY0" fmla="*/ 0 h 1085850"/>
              <a:gd name="connsiteX1" fmla="*/ 3175 w 489561"/>
              <a:gd name="connsiteY1" fmla="*/ 177800 h 1085850"/>
              <a:gd name="connsiteX2" fmla="*/ 0 w 489561"/>
              <a:gd name="connsiteY2" fmla="*/ 977900 h 1085850"/>
              <a:gd name="connsiteX3" fmla="*/ 488950 w 489561"/>
              <a:gd name="connsiteY3" fmla="*/ 1085850 h 1085850"/>
              <a:gd name="connsiteX4" fmla="*/ 488950 w 489561"/>
              <a:gd name="connsiteY4" fmla="*/ 0 h 1085850"/>
              <a:gd name="connsiteX0" fmla="*/ 488950 w 489561"/>
              <a:gd name="connsiteY0" fmla="*/ 0 h 1085850"/>
              <a:gd name="connsiteX1" fmla="*/ 3175 w 489561"/>
              <a:gd name="connsiteY1" fmla="*/ 73025 h 1085850"/>
              <a:gd name="connsiteX2" fmla="*/ 0 w 489561"/>
              <a:gd name="connsiteY2" fmla="*/ 977900 h 1085850"/>
              <a:gd name="connsiteX3" fmla="*/ 488950 w 489561"/>
              <a:gd name="connsiteY3" fmla="*/ 1085850 h 1085850"/>
              <a:gd name="connsiteX4" fmla="*/ 488950 w 489561"/>
              <a:gd name="connsiteY4" fmla="*/ 0 h 1085850"/>
              <a:gd name="connsiteX0" fmla="*/ 486081 w 486692"/>
              <a:gd name="connsiteY0" fmla="*/ 0 h 1085850"/>
              <a:gd name="connsiteX1" fmla="*/ 306 w 486692"/>
              <a:gd name="connsiteY1" fmla="*/ 73025 h 1085850"/>
              <a:gd name="connsiteX2" fmla="*/ 306 w 486692"/>
              <a:gd name="connsiteY2" fmla="*/ 876300 h 1085850"/>
              <a:gd name="connsiteX3" fmla="*/ 486081 w 486692"/>
              <a:gd name="connsiteY3" fmla="*/ 1085850 h 1085850"/>
              <a:gd name="connsiteX4" fmla="*/ 486081 w 486692"/>
              <a:gd name="connsiteY4" fmla="*/ 0 h 1085850"/>
              <a:gd name="connsiteX0" fmla="*/ 486081 w 489256"/>
              <a:gd name="connsiteY0" fmla="*/ 0 h 1031875"/>
              <a:gd name="connsiteX1" fmla="*/ 306 w 489256"/>
              <a:gd name="connsiteY1" fmla="*/ 73025 h 1031875"/>
              <a:gd name="connsiteX2" fmla="*/ 306 w 489256"/>
              <a:gd name="connsiteY2" fmla="*/ 876300 h 1031875"/>
              <a:gd name="connsiteX3" fmla="*/ 489256 w 489256"/>
              <a:gd name="connsiteY3" fmla="*/ 1031875 h 1031875"/>
              <a:gd name="connsiteX4" fmla="*/ 486081 w 489256"/>
              <a:gd name="connsiteY4" fmla="*/ 0 h 1031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9256" h="1031875">
                <a:moveTo>
                  <a:pt x="486081" y="0"/>
                </a:moveTo>
                <a:lnTo>
                  <a:pt x="306" y="73025"/>
                </a:lnTo>
                <a:cubicBezTo>
                  <a:pt x="-752" y="339725"/>
                  <a:pt x="1364" y="609600"/>
                  <a:pt x="306" y="876300"/>
                </a:cubicBezTo>
                <a:lnTo>
                  <a:pt x="489256" y="1031875"/>
                </a:lnTo>
                <a:cubicBezTo>
                  <a:pt x="487139" y="589492"/>
                  <a:pt x="488198" y="442383"/>
                  <a:pt x="486081" y="0"/>
                </a:cubicBez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grpSp>
        <p:nvGrpSpPr>
          <p:cNvPr id="17" name="그룹 16"/>
          <p:cNvGrpSpPr/>
          <p:nvPr/>
        </p:nvGrpSpPr>
        <p:grpSpPr>
          <a:xfrm>
            <a:off x="4746625" y="3657085"/>
            <a:ext cx="4583492" cy="1033463"/>
            <a:chOff x="4746625" y="3819010"/>
            <a:chExt cx="4583492" cy="1033463"/>
          </a:xfrm>
        </p:grpSpPr>
        <p:sp>
          <p:nvSpPr>
            <p:cNvPr id="350" name="AutoShape 455"/>
            <p:cNvSpPr>
              <a:spLocks noChangeArrowheads="1"/>
            </p:cNvSpPr>
            <p:nvPr/>
          </p:nvSpPr>
          <p:spPr bwMode="auto">
            <a:xfrm>
              <a:off x="4746625" y="3819010"/>
              <a:ext cx="4583492" cy="1033463"/>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lstStyle/>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디스크</a:t>
              </a:r>
              <a:r>
                <a:rPr kumimoji="1" lang="en-US" altLang="ko-KR" sz="900" dirty="0">
                  <a:cs typeface="Arial" charset="0"/>
                </a:rPr>
                <a:t>, </a:t>
              </a:r>
              <a:r>
                <a:rPr kumimoji="1" lang="ko-KR" altLang="en-US" sz="900" dirty="0">
                  <a:cs typeface="Arial" charset="0"/>
                </a:rPr>
                <a:t>중복제거</a:t>
              </a:r>
              <a:r>
                <a:rPr kumimoji="1" lang="en-US" altLang="ko-KR" sz="900" dirty="0">
                  <a:cs typeface="Arial" charset="0"/>
                </a:rPr>
                <a:t>, </a:t>
              </a:r>
              <a:r>
                <a:rPr kumimoji="1" lang="ko-KR" altLang="en-US" sz="900" dirty="0">
                  <a:cs typeface="Arial" charset="0"/>
                </a:rPr>
                <a:t>테이프 장치</a:t>
              </a:r>
              <a:r>
                <a:rPr kumimoji="1" lang="en-US" altLang="ko-KR" sz="900" dirty="0">
                  <a:cs typeface="Arial" charset="0"/>
                </a:rPr>
                <a:t>, </a:t>
              </a:r>
              <a:r>
                <a:rPr kumimoji="1" lang="ko-KR" altLang="en-US" sz="900" dirty="0" err="1">
                  <a:cs typeface="Arial" charset="0"/>
                </a:rPr>
                <a:t>클라우드</a:t>
              </a:r>
              <a:r>
                <a:rPr kumimoji="1" lang="ko-KR" altLang="en-US" sz="900" dirty="0">
                  <a:cs typeface="Arial" charset="0"/>
                </a:rPr>
                <a:t> 환경으로의 백업 수행</a:t>
              </a:r>
              <a:endParaRPr kumimoji="1" lang="en-US" altLang="ko-KR" sz="9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en-US" altLang="ko-KR" sz="900" dirty="0">
                  <a:cs typeface="Arial" charset="0"/>
                </a:rPr>
                <a:t>FC, SCSI, iSCSI, NAS, DAT, PTL, VTL, Cloud, USB/RDX </a:t>
              </a:r>
              <a:r>
                <a:rPr kumimoji="1" lang="ko-KR" altLang="en-US" sz="900" dirty="0">
                  <a:cs typeface="Arial" charset="0"/>
                </a:rPr>
                <a:t>등의 거의 모든 저장장치 지원</a:t>
              </a:r>
              <a:endParaRPr kumimoji="1" lang="en-US" altLang="ko-KR" sz="9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중앙 관리 서버 없이 독립적으로 동작 가능</a:t>
              </a:r>
            </a:p>
          </p:txBody>
        </p:sp>
        <p:grpSp>
          <p:nvGrpSpPr>
            <p:cNvPr id="14" name="그룹 13"/>
            <p:cNvGrpSpPr/>
            <p:nvPr/>
          </p:nvGrpSpPr>
          <p:grpSpPr>
            <a:xfrm>
              <a:off x="4759089" y="3842823"/>
              <a:ext cx="4564797" cy="358775"/>
              <a:chOff x="4759089" y="3842823"/>
              <a:chExt cx="4564797" cy="358775"/>
            </a:xfrm>
          </p:grpSpPr>
          <p:sp>
            <p:nvSpPr>
              <p:cNvPr id="352" name="AutoShape 457"/>
              <p:cNvSpPr>
                <a:spLocks noChangeArrowheads="1"/>
              </p:cNvSpPr>
              <p:nvPr/>
            </p:nvSpPr>
            <p:spPr bwMode="auto">
              <a:xfrm>
                <a:off x="4777772" y="3842823"/>
                <a:ext cx="4527432"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050" b="1" dirty="0">
                    <a:cs typeface="Arial" charset="0"/>
                  </a:rPr>
                  <a:t>관리되는</a:t>
                </a:r>
                <a:r>
                  <a:rPr kumimoji="1" lang="en-US" altLang="ko-KR" sz="1050" b="1" dirty="0">
                    <a:cs typeface="Arial" charset="0"/>
                  </a:rPr>
                  <a:t> </a:t>
                </a:r>
                <a:r>
                  <a:rPr kumimoji="1" lang="ko-KR" altLang="en-US" sz="1050" b="1" dirty="0">
                    <a:cs typeface="Arial" charset="0"/>
                  </a:rPr>
                  <a:t>미디어 서버 </a:t>
                </a:r>
                <a:r>
                  <a:rPr kumimoji="1" lang="en-US" altLang="ko-KR" sz="1050" b="1" dirty="0">
                    <a:cs typeface="Arial" charset="0"/>
                  </a:rPr>
                  <a:t>(MMS)</a:t>
                </a:r>
                <a:endParaRPr kumimoji="1" lang="ko-KR" altLang="en-US" sz="1050" b="1" dirty="0">
                  <a:cs typeface="Arial" charset="0"/>
                </a:endParaRPr>
              </a:p>
            </p:txBody>
          </p:sp>
          <p:sp>
            <p:nvSpPr>
              <p:cNvPr id="353" name="AutoShape 458"/>
              <p:cNvSpPr>
                <a:spLocks noChangeArrowheads="1"/>
              </p:cNvSpPr>
              <p:nvPr/>
            </p:nvSpPr>
            <p:spPr bwMode="auto">
              <a:xfrm>
                <a:off x="4759089" y="4084410"/>
                <a:ext cx="4564797"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354" name="AutoShape 459"/>
              <p:cNvSpPr>
                <a:spLocks noChangeArrowheads="1"/>
              </p:cNvSpPr>
              <p:nvPr/>
            </p:nvSpPr>
            <p:spPr bwMode="auto">
              <a:xfrm>
                <a:off x="4783999" y="4095228"/>
                <a:ext cx="4514977"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355" name="Freeform 190"/>
          <p:cNvSpPr/>
          <p:nvPr/>
        </p:nvSpPr>
        <p:spPr bwMode="auto">
          <a:xfrm>
            <a:off x="4261210" y="4573072"/>
            <a:ext cx="5037765" cy="196850"/>
          </a:xfrm>
          <a:custGeom>
            <a:avLst/>
            <a:gdLst>
              <a:gd name="connsiteX0" fmla="*/ 0 w 4203700"/>
              <a:gd name="connsiteY0" fmla="*/ 0 h 127000"/>
              <a:gd name="connsiteX1" fmla="*/ 3016250 w 4203700"/>
              <a:gd name="connsiteY1" fmla="*/ 0 h 127000"/>
              <a:gd name="connsiteX2" fmla="*/ 4203700 w 4203700"/>
              <a:gd name="connsiteY2" fmla="*/ 127000 h 127000"/>
              <a:gd name="connsiteX3" fmla="*/ 495300 w 4203700"/>
              <a:gd name="connsiteY3" fmla="*/ 127000 h 127000"/>
              <a:gd name="connsiteX4" fmla="*/ 0 w 4203700"/>
              <a:gd name="connsiteY4" fmla="*/ 0 h 127000"/>
              <a:gd name="connsiteX0" fmla="*/ 0 w 4203700"/>
              <a:gd name="connsiteY0" fmla="*/ 0 h 127000"/>
              <a:gd name="connsiteX1" fmla="*/ 3394867 w 4203700"/>
              <a:gd name="connsiteY1" fmla="*/ 3175 h 127000"/>
              <a:gd name="connsiteX2" fmla="*/ 4203700 w 4203700"/>
              <a:gd name="connsiteY2" fmla="*/ 127000 h 127000"/>
              <a:gd name="connsiteX3" fmla="*/ 495300 w 4203700"/>
              <a:gd name="connsiteY3" fmla="*/ 127000 h 127000"/>
              <a:gd name="connsiteX4" fmla="*/ 0 w 4203700"/>
              <a:gd name="connsiteY4" fmla="*/ 0 h 127000"/>
              <a:gd name="connsiteX0" fmla="*/ 0 w 4206348"/>
              <a:gd name="connsiteY0" fmla="*/ 0 h 196850"/>
              <a:gd name="connsiteX1" fmla="*/ 3397515 w 4206348"/>
              <a:gd name="connsiteY1" fmla="*/ 73025 h 196850"/>
              <a:gd name="connsiteX2" fmla="*/ 4206348 w 4206348"/>
              <a:gd name="connsiteY2" fmla="*/ 196850 h 196850"/>
              <a:gd name="connsiteX3" fmla="*/ 497948 w 4206348"/>
              <a:gd name="connsiteY3" fmla="*/ 196850 h 196850"/>
              <a:gd name="connsiteX4" fmla="*/ 0 w 4206348"/>
              <a:gd name="connsiteY4" fmla="*/ 0 h 196850"/>
              <a:gd name="connsiteX0" fmla="*/ 0 w 4206348"/>
              <a:gd name="connsiteY0" fmla="*/ 0 h 200025"/>
              <a:gd name="connsiteX1" fmla="*/ 3397515 w 4206348"/>
              <a:gd name="connsiteY1" fmla="*/ 73025 h 200025"/>
              <a:gd name="connsiteX2" fmla="*/ 4206348 w 4206348"/>
              <a:gd name="connsiteY2" fmla="*/ 196850 h 200025"/>
              <a:gd name="connsiteX3" fmla="*/ 415870 w 4206348"/>
              <a:gd name="connsiteY3" fmla="*/ 200025 h 200025"/>
              <a:gd name="connsiteX4" fmla="*/ 0 w 4206348"/>
              <a:gd name="connsiteY4" fmla="*/ 0 h 200025"/>
              <a:gd name="connsiteX0" fmla="*/ 0 w 4201053"/>
              <a:gd name="connsiteY0" fmla="*/ 0 h 193675"/>
              <a:gd name="connsiteX1" fmla="*/ 3392220 w 4201053"/>
              <a:gd name="connsiteY1" fmla="*/ 66675 h 193675"/>
              <a:gd name="connsiteX2" fmla="*/ 4201053 w 4201053"/>
              <a:gd name="connsiteY2" fmla="*/ 190500 h 193675"/>
              <a:gd name="connsiteX3" fmla="*/ 410575 w 4201053"/>
              <a:gd name="connsiteY3" fmla="*/ 193675 h 193675"/>
              <a:gd name="connsiteX4" fmla="*/ 0 w 4201053"/>
              <a:gd name="connsiteY4" fmla="*/ 0 h 193675"/>
              <a:gd name="connsiteX0" fmla="*/ 0 w 4201053"/>
              <a:gd name="connsiteY0" fmla="*/ 0 h 193675"/>
              <a:gd name="connsiteX1" fmla="*/ 3079795 w 4201053"/>
              <a:gd name="connsiteY1" fmla="*/ 15875 h 193675"/>
              <a:gd name="connsiteX2" fmla="*/ 4201053 w 4201053"/>
              <a:gd name="connsiteY2" fmla="*/ 190500 h 193675"/>
              <a:gd name="connsiteX3" fmla="*/ 410575 w 4201053"/>
              <a:gd name="connsiteY3" fmla="*/ 193675 h 193675"/>
              <a:gd name="connsiteX4" fmla="*/ 0 w 4201053"/>
              <a:gd name="connsiteY4" fmla="*/ 0 h 193675"/>
              <a:gd name="connsiteX0" fmla="*/ 0 w 4201053"/>
              <a:gd name="connsiteY0" fmla="*/ 0 h 193675"/>
              <a:gd name="connsiteX1" fmla="*/ 3055966 w 4201053"/>
              <a:gd name="connsiteY1" fmla="*/ 15875 h 193675"/>
              <a:gd name="connsiteX2" fmla="*/ 4201053 w 4201053"/>
              <a:gd name="connsiteY2" fmla="*/ 190500 h 193675"/>
              <a:gd name="connsiteX3" fmla="*/ 410575 w 4201053"/>
              <a:gd name="connsiteY3" fmla="*/ 193675 h 193675"/>
              <a:gd name="connsiteX4" fmla="*/ 0 w 4201053"/>
              <a:gd name="connsiteY4" fmla="*/ 0 h 193675"/>
              <a:gd name="connsiteX0" fmla="*/ 0 w 4201053"/>
              <a:gd name="connsiteY0" fmla="*/ 0 h 193675"/>
              <a:gd name="connsiteX1" fmla="*/ 2988451 w 4201053"/>
              <a:gd name="connsiteY1" fmla="*/ 94456 h 193675"/>
              <a:gd name="connsiteX2" fmla="*/ 4201053 w 4201053"/>
              <a:gd name="connsiteY2" fmla="*/ 190500 h 193675"/>
              <a:gd name="connsiteX3" fmla="*/ 410575 w 4201053"/>
              <a:gd name="connsiteY3" fmla="*/ 193675 h 193675"/>
              <a:gd name="connsiteX4" fmla="*/ 0 w 4201053"/>
              <a:gd name="connsiteY4" fmla="*/ 0 h 193675"/>
              <a:gd name="connsiteX0" fmla="*/ 0 w 4201053"/>
              <a:gd name="connsiteY0" fmla="*/ 3175 h 196850"/>
              <a:gd name="connsiteX1" fmla="*/ 2950722 w 4201053"/>
              <a:gd name="connsiteY1" fmla="*/ 0 h 196850"/>
              <a:gd name="connsiteX2" fmla="*/ 4201053 w 4201053"/>
              <a:gd name="connsiteY2" fmla="*/ 193675 h 196850"/>
              <a:gd name="connsiteX3" fmla="*/ 410575 w 4201053"/>
              <a:gd name="connsiteY3" fmla="*/ 196850 h 196850"/>
              <a:gd name="connsiteX4" fmla="*/ 0 w 4201053"/>
              <a:gd name="connsiteY4" fmla="*/ 3175 h 196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01053" h="196850">
                <a:moveTo>
                  <a:pt x="0" y="3175"/>
                </a:moveTo>
                <a:lnTo>
                  <a:pt x="2950722" y="0"/>
                </a:lnTo>
                <a:lnTo>
                  <a:pt x="4201053" y="193675"/>
                </a:lnTo>
                <a:lnTo>
                  <a:pt x="410575" y="196850"/>
                </a:lnTo>
                <a:lnTo>
                  <a:pt x="0" y="3175"/>
                </a:lnTo>
                <a:close/>
              </a:path>
            </a:pathLst>
          </a:custGeom>
          <a:gradFill>
            <a:gsLst>
              <a:gs pos="0">
                <a:srgbClr val="DDDDDD"/>
              </a:gs>
              <a:gs pos="100000">
                <a:srgbClr val="FFFFFF">
                  <a:alpha val="0"/>
                </a:srgbClr>
              </a:gs>
            </a:gsLst>
            <a:lin ang="162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356" name="Freeform 193"/>
          <p:cNvSpPr/>
          <p:nvPr/>
        </p:nvSpPr>
        <p:spPr bwMode="auto">
          <a:xfrm>
            <a:off x="4261211" y="4575795"/>
            <a:ext cx="488950" cy="1622425"/>
          </a:xfrm>
          <a:custGeom>
            <a:avLst/>
            <a:gdLst>
              <a:gd name="connsiteX0" fmla="*/ 488950 w 488950"/>
              <a:gd name="connsiteY0" fmla="*/ 117475 h 1571625"/>
              <a:gd name="connsiteX1" fmla="*/ 0 w 488950"/>
              <a:gd name="connsiteY1" fmla="*/ 0 h 1571625"/>
              <a:gd name="connsiteX2" fmla="*/ 0 w 488950"/>
              <a:gd name="connsiteY2" fmla="*/ 1196975 h 1571625"/>
              <a:gd name="connsiteX3" fmla="*/ 488950 w 488950"/>
              <a:gd name="connsiteY3" fmla="*/ 1571625 h 1571625"/>
              <a:gd name="connsiteX4" fmla="*/ 488950 w 488950"/>
              <a:gd name="connsiteY4" fmla="*/ 117475 h 1571625"/>
              <a:gd name="connsiteX0" fmla="*/ 488950 w 488950"/>
              <a:gd name="connsiteY0" fmla="*/ 117475 h 1571625"/>
              <a:gd name="connsiteX1" fmla="*/ 0 w 488950"/>
              <a:gd name="connsiteY1" fmla="*/ 0 h 1571625"/>
              <a:gd name="connsiteX2" fmla="*/ 0 w 488950"/>
              <a:gd name="connsiteY2" fmla="*/ 1066800 h 1571625"/>
              <a:gd name="connsiteX3" fmla="*/ 488950 w 488950"/>
              <a:gd name="connsiteY3" fmla="*/ 1571625 h 1571625"/>
              <a:gd name="connsiteX4" fmla="*/ 488950 w 488950"/>
              <a:gd name="connsiteY4" fmla="*/ 117475 h 1571625"/>
              <a:gd name="connsiteX0" fmla="*/ 488950 w 488950"/>
              <a:gd name="connsiteY0" fmla="*/ 168275 h 1622425"/>
              <a:gd name="connsiteX1" fmla="*/ 0 w 488950"/>
              <a:gd name="connsiteY1" fmla="*/ 0 h 1622425"/>
              <a:gd name="connsiteX2" fmla="*/ 0 w 488950"/>
              <a:gd name="connsiteY2" fmla="*/ 1117600 h 1622425"/>
              <a:gd name="connsiteX3" fmla="*/ 488950 w 488950"/>
              <a:gd name="connsiteY3" fmla="*/ 1622425 h 1622425"/>
              <a:gd name="connsiteX4" fmla="*/ 488950 w 488950"/>
              <a:gd name="connsiteY4" fmla="*/ 168275 h 1622425"/>
              <a:gd name="connsiteX0" fmla="*/ 488950 w 488950"/>
              <a:gd name="connsiteY0" fmla="*/ 187325 h 1622425"/>
              <a:gd name="connsiteX1" fmla="*/ 0 w 488950"/>
              <a:gd name="connsiteY1" fmla="*/ 0 h 1622425"/>
              <a:gd name="connsiteX2" fmla="*/ 0 w 488950"/>
              <a:gd name="connsiteY2" fmla="*/ 1117600 h 1622425"/>
              <a:gd name="connsiteX3" fmla="*/ 488950 w 488950"/>
              <a:gd name="connsiteY3" fmla="*/ 1622425 h 1622425"/>
              <a:gd name="connsiteX4" fmla="*/ 488950 w 488950"/>
              <a:gd name="connsiteY4" fmla="*/ 187325 h 16224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950" h="1622425">
                <a:moveTo>
                  <a:pt x="488950" y="187325"/>
                </a:moveTo>
                <a:lnTo>
                  <a:pt x="0" y="0"/>
                </a:lnTo>
                <a:lnTo>
                  <a:pt x="0" y="1117600"/>
                </a:lnTo>
                <a:lnTo>
                  <a:pt x="488950" y="1622425"/>
                </a:lnTo>
                <a:lnTo>
                  <a:pt x="488950" y="187325"/>
                </a:ln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grpSp>
        <p:nvGrpSpPr>
          <p:cNvPr id="18" name="그룹 17"/>
          <p:cNvGrpSpPr/>
          <p:nvPr/>
        </p:nvGrpSpPr>
        <p:grpSpPr>
          <a:xfrm>
            <a:off x="4746625" y="4769472"/>
            <a:ext cx="4583492" cy="1428751"/>
            <a:chOff x="4746625" y="5013327"/>
            <a:chExt cx="4583492" cy="1428751"/>
          </a:xfrm>
        </p:grpSpPr>
        <p:sp>
          <p:nvSpPr>
            <p:cNvPr id="358" name="AutoShape 455"/>
            <p:cNvSpPr>
              <a:spLocks noChangeArrowheads="1"/>
            </p:cNvSpPr>
            <p:nvPr/>
          </p:nvSpPr>
          <p:spPr bwMode="auto">
            <a:xfrm>
              <a:off x="4746625" y="5013327"/>
              <a:ext cx="4583492" cy="1428751"/>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lstStyle/>
            <a:p>
              <a:pPr marL="90000" indent="-90000" algn="l" defTabSz="642938">
                <a:lnSpc>
                  <a:spcPct val="85000"/>
                </a:lnSpc>
                <a:spcAft>
                  <a:spcPts val="400"/>
                </a:spcAft>
                <a:buFont typeface="Wingdings" panose="05000000000000000000" pitchFamily="2" charset="2"/>
                <a:buChar char="§"/>
              </a:pPr>
              <a:r>
                <a:rPr kumimoji="1" lang="en-US" altLang="ko-KR" sz="900" dirty="0">
                  <a:cs typeface="Arial" charset="0"/>
                </a:rPr>
                <a:t>Backup Exec</a:t>
              </a:r>
              <a:r>
                <a:rPr kumimoji="1" lang="ko-KR" altLang="en-US" sz="900" dirty="0">
                  <a:cs typeface="Arial" charset="0"/>
                </a:rPr>
                <a:t>에서 보호되는 원격 시스템</a:t>
              </a:r>
            </a:p>
            <a:p>
              <a:pPr marL="90000" indent="-90000" algn="l" defTabSz="642938">
                <a:lnSpc>
                  <a:spcPct val="85000"/>
                </a:lnSpc>
                <a:spcAft>
                  <a:spcPts val="400"/>
                </a:spcAft>
                <a:buFont typeface="Wingdings" panose="05000000000000000000" pitchFamily="2" charset="2"/>
                <a:buChar char="§"/>
              </a:pPr>
              <a:r>
                <a:rPr kumimoji="1" lang="en-US" altLang="ko-KR" sz="900" dirty="0">
                  <a:cs typeface="Arial" charset="0"/>
                </a:rPr>
                <a:t>Windows, Linux, Mac </a:t>
              </a:r>
              <a:r>
                <a:rPr kumimoji="1" lang="ko-KR" altLang="en-US" sz="900" dirty="0">
                  <a:cs typeface="Arial" charset="0"/>
                </a:rPr>
                <a:t>플랫폼 호환</a:t>
              </a:r>
              <a:endParaRPr kumimoji="1" lang="en-US" altLang="ko-KR" sz="9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900" dirty="0">
                  <a:cs typeface="Arial" charset="0"/>
                </a:rPr>
                <a:t>통합 에이전트 방식이므로</a:t>
              </a:r>
              <a:r>
                <a:rPr kumimoji="1" lang="en-US" altLang="ko-KR" sz="900" dirty="0">
                  <a:cs typeface="Arial" charset="0"/>
                </a:rPr>
                <a:t>, </a:t>
              </a:r>
              <a:r>
                <a:rPr kumimoji="1" lang="ko-KR" altLang="en-US" sz="900" dirty="0">
                  <a:cs typeface="Arial" charset="0"/>
                </a:rPr>
                <a:t>리소스 별 백업을 위한 별도의 에이전트 추가설치 필요 없음</a:t>
              </a:r>
              <a:r>
                <a:rPr kumimoji="1" lang="en-US" altLang="ko-KR" sz="900" dirty="0">
                  <a:cs typeface="Arial" charset="0"/>
                </a:rPr>
                <a:t>.</a:t>
              </a:r>
            </a:p>
            <a:p>
              <a:pPr marL="90000" indent="-90000" algn="l" defTabSz="642938">
                <a:lnSpc>
                  <a:spcPct val="85000"/>
                </a:lnSpc>
                <a:spcAft>
                  <a:spcPts val="400"/>
                </a:spcAft>
                <a:buFont typeface="Wingdings" panose="05000000000000000000" pitchFamily="2" charset="2"/>
                <a:buChar char="§"/>
              </a:pPr>
              <a:r>
                <a:rPr kumimoji="1" lang="en-US" altLang="ko-KR" sz="900" dirty="0">
                  <a:cs typeface="Arial" charset="0"/>
                </a:rPr>
                <a:t>Microsoft Exchange, SQL, Share Point, Active Directory</a:t>
              </a:r>
            </a:p>
            <a:p>
              <a:pPr marL="90000" indent="-90000" algn="l" defTabSz="642938">
                <a:lnSpc>
                  <a:spcPct val="85000"/>
                </a:lnSpc>
                <a:spcAft>
                  <a:spcPts val="400"/>
                </a:spcAft>
                <a:buFont typeface="Wingdings" panose="05000000000000000000" pitchFamily="2" charset="2"/>
                <a:buChar char="§"/>
              </a:pPr>
              <a:r>
                <a:rPr kumimoji="1" lang="en-US" altLang="ko-KR" sz="900" dirty="0">
                  <a:cs typeface="Arial" charset="0"/>
                </a:rPr>
                <a:t>Lotus Domino, Oracle, Symantec Enterprise Vault</a:t>
              </a:r>
            </a:p>
          </p:txBody>
        </p:sp>
        <p:grpSp>
          <p:nvGrpSpPr>
            <p:cNvPr id="13" name="그룹 12"/>
            <p:cNvGrpSpPr/>
            <p:nvPr/>
          </p:nvGrpSpPr>
          <p:grpSpPr>
            <a:xfrm>
              <a:off x="4759089" y="5037140"/>
              <a:ext cx="4564797" cy="358775"/>
              <a:chOff x="4759089" y="5037140"/>
              <a:chExt cx="4564797" cy="358775"/>
            </a:xfrm>
          </p:grpSpPr>
          <p:sp>
            <p:nvSpPr>
              <p:cNvPr id="360" name="AutoShape 457"/>
              <p:cNvSpPr>
                <a:spLocks noChangeArrowheads="1"/>
              </p:cNvSpPr>
              <p:nvPr/>
            </p:nvSpPr>
            <p:spPr bwMode="auto">
              <a:xfrm>
                <a:off x="4777772" y="5037140"/>
                <a:ext cx="4527432"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050" b="1">
                    <a:cs typeface="Arial" charset="0"/>
                  </a:rPr>
                  <a:t>클라이언트 </a:t>
                </a:r>
                <a:r>
                  <a:rPr kumimoji="1" lang="en-US" altLang="ko-KR" sz="1050" b="1" dirty="0">
                    <a:cs typeface="Arial" charset="0"/>
                  </a:rPr>
                  <a:t>(Agent)</a:t>
                </a:r>
                <a:endParaRPr kumimoji="1" lang="ko-KR" altLang="en-US" sz="1050" b="1" dirty="0">
                  <a:cs typeface="Arial" charset="0"/>
                </a:endParaRPr>
              </a:p>
            </p:txBody>
          </p:sp>
          <p:sp>
            <p:nvSpPr>
              <p:cNvPr id="361" name="AutoShape 458"/>
              <p:cNvSpPr>
                <a:spLocks noChangeArrowheads="1"/>
              </p:cNvSpPr>
              <p:nvPr/>
            </p:nvSpPr>
            <p:spPr bwMode="auto">
              <a:xfrm>
                <a:off x="4759089" y="5278727"/>
                <a:ext cx="4564797"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362" name="AutoShape 459"/>
              <p:cNvSpPr>
                <a:spLocks noChangeArrowheads="1"/>
              </p:cNvSpPr>
              <p:nvPr/>
            </p:nvSpPr>
            <p:spPr bwMode="auto">
              <a:xfrm>
                <a:off x="4783999" y="5289545"/>
                <a:ext cx="4514977"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Tree>
    <p:extLst>
      <p:ext uri="{BB962C8B-B14F-4D97-AF65-F5344CB8AC3E}">
        <p14:creationId xmlns:p14="http://schemas.microsoft.com/office/powerpoint/2010/main" val="1137771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14</a:t>
            </a:fld>
            <a:endParaRPr lang="en-US"/>
          </a:p>
        </p:txBody>
      </p:sp>
      <p:sp>
        <p:nvSpPr>
          <p:cNvPr id="42" name="내용 개체 틀 41"/>
          <p:cNvSpPr>
            <a:spLocks noGrp="1"/>
          </p:cNvSpPr>
          <p:nvPr>
            <p:ph sz="half" idx="13"/>
          </p:nvPr>
        </p:nvSpPr>
        <p:spPr>
          <a:xfrm>
            <a:off x="273049" y="1052513"/>
            <a:ext cx="9359900" cy="969496"/>
          </a:xfrm>
        </p:spPr>
        <p:txBody>
          <a:bodyPr/>
          <a:lstStyle/>
          <a:p>
            <a:r>
              <a:rPr lang="en-US" altLang="ko-KR" sz="1200" dirty="0"/>
              <a:t>Backup Exec</a:t>
            </a:r>
            <a:r>
              <a:rPr lang="ko-KR" altLang="en-US" sz="1200"/>
              <a:t>은 단 한 번의 백업을 통해 최신 </a:t>
            </a:r>
            <a:r>
              <a:rPr lang="en-US" altLang="ko-KR" sz="1200" dirty="0"/>
              <a:t>VMware, Hyper-V </a:t>
            </a:r>
            <a:r>
              <a:rPr lang="ko-KR" altLang="en-US" sz="1200"/>
              <a:t>등의 가상 환경과</a:t>
            </a:r>
            <a:r>
              <a:rPr lang="en-US" altLang="ko-KR" sz="1200" dirty="0"/>
              <a:t>, </a:t>
            </a:r>
            <a:r>
              <a:rPr lang="ko-KR" altLang="en-US" sz="1200"/>
              <a:t>최신의 </a:t>
            </a:r>
            <a:r>
              <a:rPr lang="en-US" altLang="ko-KR" sz="1200" dirty="0"/>
              <a:t>Windows, Linux, Mac </a:t>
            </a:r>
            <a:r>
              <a:rPr lang="ko-KR" altLang="en-US" sz="1200"/>
              <a:t>플랫폼</a:t>
            </a:r>
            <a:r>
              <a:rPr lang="en-US" altLang="ko-KR" sz="1200" dirty="0"/>
              <a:t>, </a:t>
            </a:r>
            <a:r>
              <a:rPr lang="ko-KR" altLang="en-US" sz="1200"/>
              <a:t>그리고 최신의 </a:t>
            </a:r>
            <a:r>
              <a:rPr lang="en-US" altLang="ko-KR" sz="1200" dirty="0"/>
              <a:t>Microsoft Exchange, SQL, SharePoint</a:t>
            </a:r>
            <a:r>
              <a:rPr lang="ko-KR" altLang="en-US" sz="1200"/>
              <a:t>와 </a:t>
            </a:r>
            <a:r>
              <a:rPr lang="en-US" altLang="ko-KR" sz="1200" dirty="0"/>
              <a:t>Active Directory, Oracle, Lotus Domino</a:t>
            </a:r>
            <a:r>
              <a:rPr lang="ko-KR" altLang="en-US" sz="1200"/>
              <a:t>의 데이터를 현존하는 거의 모든 저장장치에 백업할 수 있고</a:t>
            </a:r>
            <a:r>
              <a:rPr lang="en-US" altLang="ko-KR" sz="1200" dirty="0"/>
              <a:t>, </a:t>
            </a:r>
            <a:r>
              <a:rPr lang="ko-KR" altLang="en-US" sz="1200"/>
              <a:t>클라우드 스토리지 등을 이용하여 데이터를 이중화할 수도 있습니다</a:t>
            </a:r>
            <a:r>
              <a:rPr lang="en-US" altLang="ko-KR" sz="1200" dirty="0"/>
              <a:t>.</a:t>
            </a:r>
          </a:p>
        </p:txBody>
      </p:sp>
      <p:sp>
        <p:nvSpPr>
          <p:cNvPr id="5" name="텍스트 개체 틀 4"/>
          <p:cNvSpPr>
            <a:spLocks noGrp="1"/>
          </p:cNvSpPr>
          <p:nvPr>
            <p:ph type="body" idx="1"/>
          </p:nvPr>
        </p:nvSpPr>
        <p:spPr>
          <a:xfrm>
            <a:off x="523872" y="1804238"/>
            <a:ext cx="1787916" cy="193899"/>
          </a:xfrm>
        </p:spPr>
        <p:txBody>
          <a:bodyPr/>
          <a:lstStyle/>
          <a:p>
            <a:r>
              <a:rPr lang="ko-KR" altLang="en-US" dirty="0"/>
              <a:t>다양한 저장장치 지원</a:t>
            </a:r>
          </a:p>
        </p:txBody>
      </p:sp>
      <p:sp>
        <p:nvSpPr>
          <p:cNvPr id="8" name="텍스트 개체 틀 7"/>
          <p:cNvSpPr>
            <a:spLocks noGrp="1"/>
          </p:cNvSpPr>
          <p:nvPr>
            <p:ph type="body" idx="14"/>
          </p:nvPr>
        </p:nvSpPr>
        <p:spPr>
          <a:xfrm>
            <a:off x="8556910" y="762901"/>
            <a:ext cx="1018475" cy="153888"/>
          </a:xfrm>
        </p:spPr>
        <p:txBody>
          <a:bodyPr/>
          <a:lstStyle/>
          <a:p>
            <a:r>
              <a:rPr lang="en-US" altLang="ko-KR" dirty="0"/>
              <a:t>2. </a:t>
            </a:r>
            <a:r>
              <a:rPr lang="ko-KR" altLang="en-US"/>
              <a:t>제안제품 소개</a:t>
            </a:r>
          </a:p>
        </p:txBody>
      </p:sp>
      <p:sp>
        <p:nvSpPr>
          <p:cNvPr id="2" name="제목 1"/>
          <p:cNvSpPr>
            <a:spLocks noGrp="1"/>
          </p:cNvSpPr>
          <p:nvPr>
            <p:ph type="title"/>
          </p:nvPr>
        </p:nvSpPr>
        <p:spPr/>
        <p:txBody>
          <a:bodyPr/>
          <a:lstStyle/>
          <a:p>
            <a:r>
              <a:rPr lang="en-US" altLang="ko-KR" dirty="0"/>
              <a:t>2.4 </a:t>
            </a:r>
            <a:r>
              <a:rPr lang="ko-KR" altLang="en-US"/>
              <a:t>제품 주요기술 및 특장점</a:t>
            </a:r>
          </a:p>
        </p:txBody>
      </p:sp>
      <p:sp>
        <p:nvSpPr>
          <p:cNvPr id="43" name="Rectangle 13"/>
          <p:cNvSpPr/>
          <p:nvPr/>
        </p:nvSpPr>
        <p:spPr bwMode="auto">
          <a:xfrm>
            <a:off x="778789" y="2542763"/>
            <a:ext cx="4148667" cy="3852333"/>
          </a:xfrm>
          <a:prstGeom prst="rect">
            <a:avLst/>
          </a:prstGeom>
          <a:gradFill flip="none" rotWithShape="1">
            <a:gsLst>
              <a:gs pos="0">
                <a:schemeClr val="bg2">
                  <a:lumMod val="9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2000" dirty="0" err="1">
              <a:solidFill>
                <a:prstClr val="white"/>
              </a:solidFill>
              <a:latin typeface="Calibri"/>
            </a:endParaRPr>
          </a:p>
        </p:txBody>
      </p:sp>
      <p:sp>
        <p:nvSpPr>
          <p:cNvPr id="44" name="Snip Same Side Corner Rectangle 102"/>
          <p:cNvSpPr/>
          <p:nvPr/>
        </p:nvSpPr>
        <p:spPr bwMode="auto">
          <a:xfrm rot="5400000">
            <a:off x="835668" y="3435999"/>
            <a:ext cx="3056462" cy="1930400"/>
          </a:xfrm>
          <a:custGeom>
            <a:avLst/>
            <a:gdLst>
              <a:gd name="connsiteX0" fmla="*/ 965200 w 3056462"/>
              <a:gd name="connsiteY0" fmla="*/ 0 h 1930400"/>
              <a:gd name="connsiteX1" fmla="*/ 2091262 w 3056462"/>
              <a:gd name="connsiteY1" fmla="*/ 0 h 1930400"/>
              <a:gd name="connsiteX2" fmla="*/ 3056462 w 3056462"/>
              <a:gd name="connsiteY2" fmla="*/ 965200 h 1930400"/>
              <a:gd name="connsiteX3" fmla="*/ 3056462 w 3056462"/>
              <a:gd name="connsiteY3" fmla="*/ 1930400 h 1930400"/>
              <a:gd name="connsiteX4" fmla="*/ 3056462 w 3056462"/>
              <a:gd name="connsiteY4" fmla="*/ 1930400 h 1930400"/>
              <a:gd name="connsiteX5" fmla="*/ 0 w 3056462"/>
              <a:gd name="connsiteY5" fmla="*/ 1930400 h 1930400"/>
              <a:gd name="connsiteX6" fmla="*/ 0 w 3056462"/>
              <a:gd name="connsiteY6" fmla="*/ 1930400 h 1930400"/>
              <a:gd name="connsiteX7" fmla="*/ 0 w 3056462"/>
              <a:gd name="connsiteY7" fmla="*/ 965200 h 1930400"/>
              <a:gd name="connsiteX8" fmla="*/ 965200 w 3056462"/>
              <a:gd name="connsiteY8" fmla="*/ 0 h 1930400"/>
              <a:gd name="connsiteX0" fmla="*/ 965200 w 3056462"/>
              <a:gd name="connsiteY0" fmla="*/ 0 h 1930400"/>
              <a:gd name="connsiteX1" fmla="*/ 1998129 w 3056462"/>
              <a:gd name="connsiteY1" fmla="*/ 0 h 1930400"/>
              <a:gd name="connsiteX2" fmla="*/ 3056462 w 3056462"/>
              <a:gd name="connsiteY2" fmla="*/ 965200 h 1930400"/>
              <a:gd name="connsiteX3" fmla="*/ 3056462 w 3056462"/>
              <a:gd name="connsiteY3" fmla="*/ 1930400 h 1930400"/>
              <a:gd name="connsiteX4" fmla="*/ 3056462 w 3056462"/>
              <a:gd name="connsiteY4" fmla="*/ 1930400 h 1930400"/>
              <a:gd name="connsiteX5" fmla="*/ 0 w 3056462"/>
              <a:gd name="connsiteY5" fmla="*/ 1930400 h 1930400"/>
              <a:gd name="connsiteX6" fmla="*/ 0 w 3056462"/>
              <a:gd name="connsiteY6" fmla="*/ 1930400 h 1930400"/>
              <a:gd name="connsiteX7" fmla="*/ 0 w 3056462"/>
              <a:gd name="connsiteY7" fmla="*/ 965200 h 1930400"/>
              <a:gd name="connsiteX8" fmla="*/ 965200 w 3056462"/>
              <a:gd name="connsiteY8" fmla="*/ 0 h 1930400"/>
              <a:gd name="connsiteX0" fmla="*/ 1092200 w 3056462"/>
              <a:gd name="connsiteY0" fmla="*/ 0 h 1930400"/>
              <a:gd name="connsiteX1" fmla="*/ 1998129 w 3056462"/>
              <a:gd name="connsiteY1" fmla="*/ 0 h 1930400"/>
              <a:gd name="connsiteX2" fmla="*/ 3056462 w 3056462"/>
              <a:gd name="connsiteY2" fmla="*/ 965200 h 1930400"/>
              <a:gd name="connsiteX3" fmla="*/ 3056462 w 3056462"/>
              <a:gd name="connsiteY3" fmla="*/ 1930400 h 1930400"/>
              <a:gd name="connsiteX4" fmla="*/ 3056462 w 3056462"/>
              <a:gd name="connsiteY4" fmla="*/ 1930400 h 1930400"/>
              <a:gd name="connsiteX5" fmla="*/ 0 w 3056462"/>
              <a:gd name="connsiteY5" fmla="*/ 1930400 h 1930400"/>
              <a:gd name="connsiteX6" fmla="*/ 0 w 3056462"/>
              <a:gd name="connsiteY6" fmla="*/ 1930400 h 1930400"/>
              <a:gd name="connsiteX7" fmla="*/ 0 w 3056462"/>
              <a:gd name="connsiteY7" fmla="*/ 965200 h 1930400"/>
              <a:gd name="connsiteX8" fmla="*/ 1092200 w 3056462"/>
              <a:gd name="connsiteY8" fmla="*/ 0 h 193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56462" h="1930400">
                <a:moveTo>
                  <a:pt x="1092200" y="0"/>
                </a:moveTo>
                <a:lnTo>
                  <a:pt x="1998129" y="0"/>
                </a:lnTo>
                <a:lnTo>
                  <a:pt x="3056462" y="965200"/>
                </a:lnTo>
                <a:lnTo>
                  <a:pt x="3056462" y="1930400"/>
                </a:lnTo>
                <a:lnTo>
                  <a:pt x="3056462" y="1930400"/>
                </a:lnTo>
                <a:lnTo>
                  <a:pt x="0" y="1930400"/>
                </a:lnTo>
                <a:lnTo>
                  <a:pt x="0" y="1930400"/>
                </a:lnTo>
                <a:lnTo>
                  <a:pt x="0" y="965200"/>
                </a:lnTo>
                <a:lnTo>
                  <a:pt x="1092200" y="0"/>
                </a:lnTo>
                <a:close/>
              </a:path>
            </a:pathLst>
          </a:custGeom>
          <a:gradFill flip="none" rotWithShape="1">
            <a:gsLst>
              <a:gs pos="0">
                <a:schemeClr val="bg1"/>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dirty="0" err="1">
              <a:solidFill>
                <a:schemeClr val="bg1"/>
              </a:solidFill>
            </a:endParaRPr>
          </a:p>
        </p:txBody>
      </p:sp>
      <p:sp>
        <p:nvSpPr>
          <p:cNvPr id="45" name="Rectangle 15"/>
          <p:cNvSpPr/>
          <p:nvPr/>
        </p:nvSpPr>
        <p:spPr bwMode="auto">
          <a:xfrm>
            <a:off x="5003656" y="2542763"/>
            <a:ext cx="4148667" cy="3852333"/>
          </a:xfrm>
          <a:prstGeom prst="rect">
            <a:avLst/>
          </a:prstGeom>
          <a:gradFill flip="none" rotWithShape="1">
            <a:gsLst>
              <a:gs pos="0">
                <a:schemeClr val="bg2">
                  <a:lumMod val="9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2000" dirty="0" err="1">
              <a:solidFill>
                <a:prstClr val="white"/>
              </a:solidFill>
              <a:latin typeface="Calibri"/>
            </a:endParaRPr>
          </a:p>
        </p:txBody>
      </p:sp>
      <p:sp>
        <p:nvSpPr>
          <p:cNvPr id="46" name="Snip Same Side Corner Rectangle 102"/>
          <p:cNvSpPr/>
          <p:nvPr/>
        </p:nvSpPr>
        <p:spPr bwMode="auto">
          <a:xfrm rot="16200000" flipH="1">
            <a:off x="5924135" y="3435999"/>
            <a:ext cx="3056462" cy="1930400"/>
          </a:xfrm>
          <a:custGeom>
            <a:avLst/>
            <a:gdLst>
              <a:gd name="connsiteX0" fmla="*/ 965200 w 3056462"/>
              <a:gd name="connsiteY0" fmla="*/ 0 h 1930400"/>
              <a:gd name="connsiteX1" fmla="*/ 2091262 w 3056462"/>
              <a:gd name="connsiteY1" fmla="*/ 0 h 1930400"/>
              <a:gd name="connsiteX2" fmla="*/ 3056462 w 3056462"/>
              <a:gd name="connsiteY2" fmla="*/ 965200 h 1930400"/>
              <a:gd name="connsiteX3" fmla="*/ 3056462 w 3056462"/>
              <a:gd name="connsiteY3" fmla="*/ 1930400 h 1930400"/>
              <a:gd name="connsiteX4" fmla="*/ 3056462 w 3056462"/>
              <a:gd name="connsiteY4" fmla="*/ 1930400 h 1930400"/>
              <a:gd name="connsiteX5" fmla="*/ 0 w 3056462"/>
              <a:gd name="connsiteY5" fmla="*/ 1930400 h 1930400"/>
              <a:gd name="connsiteX6" fmla="*/ 0 w 3056462"/>
              <a:gd name="connsiteY6" fmla="*/ 1930400 h 1930400"/>
              <a:gd name="connsiteX7" fmla="*/ 0 w 3056462"/>
              <a:gd name="connsiteY7" fmla="*/ 965200 h 1930400"/>
              <a:gd name="connsiteX8" fmla="*/ 965200 w 3056462"/>
              <a:gd name="connsiteY8" fmla="*/ 0 h 1930400"/>
              <a:gd name="connsiteX0" fmla="*/ 965200 w 3056462"/>
              <a:gd name="connsiteY0" fmla="*/ 0 h 1930400"/>
              <a:gd name="connsiteX1" fmla="*/ 1998129 w 3056462"/>
              <a:gd name="connsiteY1" fmla="*/ 0 h 1930400"/>
              <a:gd name="connsiteX2" fmla="*/ 3056462 w 3056462"/>
              <a:gd name="connsiteY2" fmla="*/ 965200 h 1930400"/>
              <a:gd name="connsiteX3" fmla="*/ 3056462 w 3056462"/>
              <a:gd name="connsiteY3" fmla="*/ 1930400 h 1930400"/>
              <a:gd name="connsiteX4" fmla="*/ 3056462 w 3056462"/>
              <a:gd name="connsiteY4" fmla="*/ 1930400 h 1930400"/>
              <a:gd name="connsiteX5" fmla="*/ 0 w 3056462"/>
              <a:gd name="connsiteY5" fmla="*/ 1930400 h 1930400"/>
              <a:gd name="connsiteX6" fmla="*/ 0 w 3056462"/>
              <a:gd name="connsiteY6" fmla="*/ 1930400 h 1930400"/>
              <a:gd name="connsiteX7" fmla="*/ 0 w 3056462"/>
              <a:gd name="connsiteY7" fmla="*/ 965200 h 1930400"/>
              <a:gd name="connsiteX8" fmla="*/ 965200 w 3056462"/>
              <a:gd name="connsiteY8" fmla="*/ 0 h 1930400"/>
              <a:gd name="connsiteX0" fmla="*/ 1092200 w 3056462"/>
              <a:gd name="connsiteY0" fmla="*/ 0 h 1930400"/>
              <a:gd name="connsiteX1" fmla="*/ 1998129 w 3056462"/>
              <a:gd name="connsiteY1" fmla="*/ 0 h 1930400"/>
              <a:gd name="connsiteX2" fmla="*/ 3056462 w 3056462"/>
              <a:gd name="connsiteY2" fmla="*/ 965200 h 1930400"/>
              <a:gd name="connsiteX3" fmla="*/ 3056462 w 3056462"/>
              <a:gd name="connsiteY3" fmla="*/ 1930400 h 1930400"/>
              <a:gd name="connsiteX4" fmla="*/ 3056462 w 3056462"/>
              <a:gd name="connsiteY4" fmla="*/ 1930400 h 1930400"/>
              <a:gd name="connsiteX5" fmla="*/ 0 w 3056462"/>
              <a:gd name="connsiteY5" fmla="*/ 1930400 h 1930400"/>
              <a:gd name="connsiteX6" fmla="*/ 0 w 3056462"/>
              <a:gd name="connsiteY6" fmla="*/ 1930400 h 1930400"/>
              <a:gd name="connsiteX7" fmla="*/ 0 w 3056462"/>
              <a:gd name="connsiteY7" fmla="*/ 965200 h 1930400"/>
              <a:gd name="connsiteX8" fmla="*/ 1092200 w 3056462"/>
              <a:gd name="connsiteY8" fmla="*/ 0 h 193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56462" h="1930400">
                <a:moveTo>
                  <a:pt x="1092200" y="0"/>
                </a:moveTo>
                <a:lnTo>
                  <a:pt x="1998129" y="0"/>
                </a:lnTo>
                <a:lnTo>
                  <a:pt x="3056462" y="965200"/>
                </a:lnTo>
                <a:lnTo>
                  <a:pt x="3056462" y="1930400"/>
                </a:lnTo>
                <a:lnTo>
                  <a:pt x="3056462" y="1930400"/>
                </a:lnTo>
                <a:lnTo>
                  <a:pt x="0" y="1930400"/>
                </a:lnTo>
                <a:lnTo>
                  <a:pt x="0" y="1930400"/>
                </a:lnTo>
                <a:lnTo>
                  <a:pt x="0" y="965200"/>
                </a:lnTo>
                <a:lnTo>
                  <a:pt x="1092200" y="0"/>
                </a:lnTo>
                <a:close/>
              </a:path>
            </a:pathLst>
          </a:custGeom>
          <a:gradFill flip="none" rotWithShape="1">
            <a:gsLst>
              <a:gs pos="0">
                <a:schemeClr val="bg1"/>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dirty="0" err="1">
              <a:solidFill>
                <a:schemeClr val="bg1"/>
              </a:solidFill>
            </a:endParaRPr>
          </a:p>
        </p:txBody>
      </p:sp>
      <p:sp>
        <p:nvSpPr>
          <p:cNvPr id="48" name="Text Box 28"/>
          <p:cNvSpPr txBox="1">
            <a:spLocks noChangeArrowheads="1"/>
          </p:cNvSpPr>
          <p:nvPr/>
        </p:nvSpPr>
        <p:spPr bwMode="auto">
          <a:xfrm>
            <a:off x="2564430" y="3245613"/>
            <a:ext cx="2027262" cy="258532"/>
          </a:xfrm>
          <a:prstGeom prst="rect">
            <a:avLst/>
          </a:prstGeom>
          <a:noFill/>
          <a:ln w="12700" algn="ctr">
            <a:noFill/>
            <a:miter lim="800000"/>
            <a:headEnd/>
            <a:tailEnd/>
          </a:ln>
        </p:spPr>
        <p:txBody>
          <a:bodyPr wrap="square">
            <a:spAutoFit/>
          </a:bodyPr>
          <a:lstStyle/>
          <a:p>
            <a:pPr algn="ctr" eaLnBrk="0" hangingPunct="0">
              <a:lnSpc>
                <a:spcPct val="90000"/>
              </a:lnSpc>
            </a:pPr>
            <a:r>
              <a:rPr lang="en-US" sz="1200" b="1" dirty="0">
                <a:solidFill>
                  <a:srgbClr val="404040"/>
                </a:solidFill>
              </a:rPr>
              <a:t>Backup Exec™ Server</a:t>
            </a:r>
            <a:endParaRPr lang="en-US" sz="1100" b="1" dirty="0">
              <a:solidFill>
                <a:srgbClr val="404040"/>
              </a:solidFill>
            </a:endParaRPr>
          </a:p>
        </p:txBody>
      </p:sp>
      <p:pic>
        <p:nvPicPr>
          <p:cNvPr id="49" name="Picture 26" descr="Microsoft-SQL-Server-Database.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18064" y="4258749"/>
            <a:ext cx="606750" cy="498680"/>
          </a:xfrm>
          <a:prstGeom prst="rect">
            <a:avLst/>
          </a:prstGeom>
        </p:spPr>
      </p:pic>
      <p:pic>
        <p:nvPicPr>
          <p:cNvPr id="50" name="Picture 27" descr="sharepoint2010.png"/>
          <p:cNvPicPr>
            <a:picLocks noChangeAspect="1"/>
          </p:cNvPicPr>
          <p:nvPr/>
        </p:nvPicPr>
        <p:blipFill rotWithShape="1">
          <a:blip r:embed="rId3" cstate="print">
            <a:extLst>
              <a:ext uri="{28A0092B-C50C-407E-A947-70E740481C1C}">
                <a14:useLocalDpi xmlns:a14="http://schemas.microsoft.com/office/drawing/2010/main" val="0"/>
              </a:ext>
            </a:extLst>
          </a:blip>
          <a:srcRect r="22724"/>
          <a:stretch/>
        </p:blipFill>
        <p:spPr>
          <a:xfrm>
            <a:off x="1518536" y="4876816"/>
            <a:ext cx="619379" cy="601133"/>
          </a:xfrm>
          <a:prstGeom prst="rect">
            <a:avLst/>
          </a:prstGeom>
        </p:spPr>
      </p:pic>
      <p:pic>
        <p:nvPicPr>
          <p:cNvPr id="51" name="Picture 28" descr="vmware_newlogo.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70087" y="2971812"/>
            <a:ext cx="756903" cy="191021"/>
          </a:xfrm>
          <a:prstGeom prst="rect">
            <a:avLst/>
          </a:prstGeom>
        </p:spPr>
      </p:pic>
      <p:pic>
        <p:nvPicPr>
          <p:cNvPr id="52" name="Picture 29" descr="Windows Server 2008 Hyper-V logo v_2.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10087" y="3208882"/>
            <a:ext cx="674924" cy="364067"/>
          </a:xfrm>
          <a:prstGeom prst="rect">
            <a:avLst/>
          </a:prstGeom>
        </p:spPr>
      </p:pic>
      <p:grpSp>
        <p:nvGrpSpPr>
          <p:cNvPr id="53" name="Group 30"/>
          <p:cNvGrpSpPr/>
          <p:nvPr/>
        </p:nvGrpSpPr>
        <p:grpSpPr>
          <a:xfrm>
            <a:off x="1468015" y="5528761"/>
            <a:ext cx="702733" cy="245533"/>
            <a:chOff x="423335" y="3522132"/>
            <a:chExt cx="702733" cy="245533"/>
          </a:xfrm>
        </p:grpSpPr>
        <p:pic>
          <p:nvPicPr>
            <p:cNvPr id="54" name="Picture 31" descr="directory-3.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3335" y="3522132"/>
              <a:ext cx="245533" cy="245533"/>
            </a:xfrm>
            <a:prstGeom prst="rect">
              <a:avLst/>
            </a:prstGeom>
          </p:spPr>
        </p:pic>
        <p:sp>
          <p:nvSpPr>
            <p:cNvPr id="55" name="TextBox 54"/>
            <p:cNvSpPr txBox="1"/>
            <p:nvPr/>
          </p:nvSpPr>
          <p:spPr bwMode="ltGray">
            <a:xfrm>
              <a:off x="685801" y="3572933"/>
              <a:ext cx="440267" cy="152400"/>
            </a:xfrm>
            <a:prstGeom prst="rect">
              <a:avLst/>
            </a:prstGeom>
            <a:noFill/>
            <a:ln w="9525">
              <a:noFill/>
              <a:miter lim="800000"/>
              <a:headEnd/>
              <a:tailEnd/>
            </a:ln>
          </p:spPr>
          <p:txBody>
            <a:bodyPr wrap="square" lIns="0" tIns="0" rIns="0" bIns="0" rtlCol="0" anchor="t" anchorCtr="0">
              <a:noAutofit/>
            </a:bodyPr>
            <a:lstStyle/>
            <a:p>
              <a:pPr algn="l">
                <a:lnSpc>
                  <a:spcPct val="90000"/>
                </a:lnSpc>
                <a:spcBef>
                  <a:spcPts val="0"/>
                </a:spcBef>
                <a:spcAft>
                  <a:spcPts val="800"/>
                </a:spcAft>
              </a:pPr>
              <a:r>
                <a:rPr lang="en-US" sz="600" dirty="0">
                  <a:solidFill>
                    <a:schemeClr val="bg2">
                      <a:lumMod val="50000"/>
                    </a:schemeClr>
                  </a:solidFill>
                </a:rPr>
                <a:t>Directory</a:t>
              </a:r>
            </a:p>
          </p:txBody>
        </p:sp>
      </p:grpSp>
      <p:grpSp>
        <p:nvGrpSpPr>
          <p:cNvPr id="63" name="Group 40"/>
          <p:cNvGrpSpPr/>
          <p:nvPr/>
        </p:nvGrpSpPr>
        <p:grpSpPr>
          <a:xfrm>
            <a:off x="5770648" y="3940463"/>
            <a:ext cx="1358141" cy="1096540"/>
            <a:chOff x="7283856" y="2125568"/>
            <a:chExt cx="1237339" cy="935710"/>
          </a:xfrm>
        </p:grpSpPr>
        <p:grpSp>
          <p:nvGrpSpPr>
            <p:cNvPr id="64" name="Group 41"/>
            <p:cNvGrpSpPr/>
            <p:nvPr/>
          </p:nvGrpSpPr>
          <p:grpSpPr>
            <a:xfrm>
              <a:off x="7283856" y="2125568"/>
              <a:ext cx="1237339" cy="757910"/>
              <a:chOff x="7258455" y="2125568"/>
              <a:chExt cx="1237339" cy="757910"/>
            </a:xfrm>
          </p:grpSpPr>
          <p:pic>
            <p:nvPicPr>
              <p:cNvPr id="66" name="Picture 43" descr="DATABASE.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58455" y="2125568"/>
                <a:ext cx="738822" cy="757910"/>
              </a:xfrm>
              <a:prstGeom prst="rect">
                <a:avLst/>
              </a:prstGeom>
              <a:effectLst>
                <a:outerShdw blurRad="127000" dist="38100" dir="5400000" algn="t" rotWithShape="0">
                  <a:prstClr val="black">
                    <a:alpha val="70000"/>
                  </a:prstClr>
                </a:outerShdw>
              </a:effectLst>
            </p:spPr>
          </p:pic>
          <p:pic>
            <p:nvPicPr>
              <p:cNvPr id="67" name="Picture 44" descr="DATABASE.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756972" y="2125568"/>
                <a:ext cx="738822" cy="757910"/>
              </a:xfrm>
              <a:prstGeom prst="rect">
                <a:avLst/>
              </a:prstGeom>
              <a:effectLst>
                <a:outerShdw blurRad="127000" dist="38100" dir="5400000" algn="t" rotWithShape="0">
                  <a:prstClr val="black">
                    <a:alpha val="70000"/>
                  </a:prstClr>
                </a:outerShdw>
              </a:effectLst>
            </p:spPr>
          </p:pic>
        </p:grpSp>
        <p:pic>
          <p:nvPicPr>
            <p:cNvPr id="65" name="Picture 42" descr="DATABASE.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33114" y="2303368"/>
              <a:ext cx="738822" cy="757910"/>
            </a:xfrm>
            <a:prstGeom prst="rect">
              <a:avLst/>
            </a:prstGeom>
            <a:effectLst>
              <a:outerShdw blurRad="127000" dist="38100" dir="5400000" algn="t" rotWithShape="0">
                <a:prstClr val="black">
                  <a:alpha val="70000"/>
                </a:prstClr>
              </a:outerShdw>
            </a:effectLst>
          </p:spPr>
        </p:pic>
      </p:grpSp>
      <p:pic>
        <p:nvPicPr>
          <p:cNvPr id="68" name="Picture 4"/>
          <p:cNvPicPr>
            <a:picLocks noChangeAspect="1" noChangeArrowheads="1"/>
          </p:cNvPicPr>
          <p:nvPr/>
        </p:nvPicPr>
        <p:blipFill>
          <a:blip r:embed="rId8" cstate="print">
            <a:extLst>
              <a:ext uri="{28A0092B-C50C-407E-A947-70E740481C1C}">
                <a14:useLocalDpi xmlns:a14="http://schemas.microsoft.com/office/drawing/2010/main" val="0"/>
              </a:ext>
            </a:extLst>
          </a:blip>
          <a:stretch>
            <a:fillRect/>
          </a:stretch>
        </p:blipFill>
        <p:spPr bwMode="auto">
          <a:xfrm>
            <a:off x="2332426" y="3224291"/>
            <a:ext cx="330194" cy="39623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69" name="Picture 46" descr="525px-Microsoft_Exchange_Logo.svg.png"/>
          <p:cNvPicPr>
            <a:picLocks noChangeAspect="1"/>
          </p:cNvPicPr>
          <p:nvPr/>
        </p:nvPicPr>
        <p:blipFill>
          <a:blip r:embed="rId9" cstate="print"/>
          <a:stretch>
            <a:fillRect/>
          </a:stretch>
        </p:blipFill>
        <p:spPr>
          <a:xfrm>
            <a:off x="1556208" y="3646336"/>
            <a:ext cx="534913" cy="509445"/>
          </a:xfrm>
          <a:prstGeom prst="rect">
            <a:avLst/>
          </a:prstGeom>
        </p:spPr>
      </p:pic>
      <p:grpSp>
        <p:nvGrpSpPr>
          <p:cNvPr id="70" name="Group 47"/>
          <p:cNvGrpSpPr/>
          <p:nvPr/>
        </p:nvGrpSpPr>
        <p:grpSpPr>
          <a:xfrm>
            <a:off x="7331513" y="3337303"/>
            <a:ext cx="1597501" cy="2097016"/>
            <a:chOff x="6933724" y="2741039"/>
            <a:chExt cx="1597501" cy="2097016"/>
          </a:xfrm>
        </p:grpSpPr>
        <p:grpSp>
          <p:nvGrpSpPr>
            <p:cNvPr id="71" name="Group 48"/>
            <p:cNvGrpSpPr/>
            <p:nvPr/>
          </p:nvGrpSpPr>
          <p:grpSpPr>
            <a:xfrm>
              <a:off x="7083210" y="3485172"/>
              <a:ext cx="396262" cy="571435"/>
              <a:chOff x="3160920" y="2375029"/>
              <a:chExt cx="396262" cy="571435"/>
            </a:xfrm>
          </p:grpSpPr>
          <p:sp>
            <p:nvSpPr>
              <p:cNvPr id="89" name="Rectangle 66"/>
              <p:cNvSpPr/>
              <p:nvPr/>
            </p:nvSpPr>
            <p:spPr>
              <a:xfrm>
                <a:off x="3160920" y="2731020"/>
                <a:ext cx="396262" cy="215444"/>
              </a:xfrm>
              <a:prstGeom prst="rect">
                <a:avLst/>
              </a:prstGeom>
            </p:spPr>
            <p:txBody>
              <a:bodyPr wrap="none">
                <a:spAutoFit/>
              </a:bodyPr>
              <a:lstStyle/>
              <a:p>
                <a:pPr algn="ctr"/>
                <a:r>
                  <a:rPr lang="en-US" sz="800" dirty="0">
                    <a:solidFill>
                      <a:srgbClr val="404040"/>
                    </a:solidFill>
                  </a:rPr>
                  <a:t>NAS</a:t>
                </a:r>
              </a:p>
            </p:txBody>
          </p:sp>
          <p:pic>
            <p:nvPicPr>
              <p:cNvPr id="90" name="Picture 67" descr="ETHERNET_CONNECTION.png"/>
              <p:cNvPicPr>
                <a:picLocks noChangeAspect="1"/>
              </p:cNvPicPr>
              <p:nvPr/>
            </p:nvPicPr>
            <p:blipFill rotWithShape="1">
              <a:blip r:embed="rId10" cstate="screen">
                <a:extLst>
                  <a:ext uri="{28A0092B-C50C-407E-A947-70E740481C1C}">
                    <a14:useLocalDpi xmlns:a14="http://schemas.microsoft.com/office/drawing/2010/main"/>
                  </a:ext>
                </a:extLst>
              </a:blip>
              <a:srcRect b="12170"/>
              <a:stretch/>
            </p:blipFill>
            <p:spPr>
              <a:xfrm>
                <a:off x="3167700" y="2375029"/>
                <a:ext cx="375142" cy="392561"/>
              </a:xfrm>
              <a:prstGeom prst="rect">
                <a:avLst/>
              </a:prstGeom>
            </p:spPr>
          </p:pic>
        </p:grpSp>
        <p:grpSp>
          <p:nvGrpSpPr>
            <p:cNvPr id="72" name="Group 49"/>
            <p:cNvGrpSpPr/>
            <p:nvPr/>
          </p:nvGrpSpPr>
          <p:grpSpPr>
            <a:xfrm>
              <a:off x="7763192" y="3593126"/>
              <a:ext cx="692565" cy="463228"/>
              <a:chOff x="4123740" y="1701077"/>
              <a:chExt cx="692565" cy="463228"/>
            </a:xfrm>
          </p:grpSpPr>
          <p:sp>
            <p:nvSpPr>
              <p:cNvPr id="87" name="Rectangle 64"/>
              <p:cNvSpPr/>
              <p:nvPr/>
            </p:nvSpPr>
            <p:spPr>
              <a:xfrm>
                <a:off x="4261136" y="1948861"/>
                <a:ext cx="420307" cy="215444"/>
              </a:xfrm>
              <a:prstGeom prst="rect">
                <a:avLst/>
              </a:prstGeom>
            </p:spPr>
            <p:txBody>
              <a:bodyPr wrap="none">
                <a:spAutoFit/>
              </a:bodyPr>
              <a:lstStyle/>
              <a:p>
                <a:pPr algn="ctr"/>
                <a:r>
                  <a:rPr lang="en-US" sz="800" dirty="0">
                    <a:solidFill>
                      <a:srgbClr val="404040"/>
                    </a:solidFill>
                  </a:rPr>
                  <a:t>Tape</a:t>
                </a:r>
              </a:p>
            </p:txBody>
          </p:sp>
          <p:pic>
            <p:nvPicPr>
              <p:cNvPr id="88" name="Picture 65" descr="server_farm.pn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4123740" y="1701077"/>
                <a:ext cx="692565" cy="373416"/>
              </a:xfrm>
              <a:prstGeom prst="rect">
                <a:avLst/>
              </a:prstGeom>
            </p:spPr>
          </p:pic>
        </p:grpSp>
        <p:grpSp>
          <p:nvGrpSpPr>
            <p:cNvPr id="73" name="Group 50"/>
            <p:cNvGrpSpPr/>
            <p:nvPr/>
          </p:nvGrpSpPr>
          <p:grpSpPr>
            <a:xfrm>
              <a:off x="7853060" y="2741039"/>
              <a:ext cx="512828" cy="617260"/>
              <a:chOff x="3676888" y="1584302"/>
              <a:chExt cx="512828" cy="617260"/>
            </a:xfrm>
          </p:grpSpPr>
          <p:sp>
            <p:nvSpPr>
              <p:cNvPr id="85" name="Rectangle 62"/>
              <p:cNvSpPr/>
              <p:nvPr/>
            </p:nvSpPr>
            <p:spPr>
              <a:xfrm>
                <a:off x="3745023" y="1986118"/>
                <a:ext cx="383438" cy="215444"/>
              </a:xfrm>
              <a:prstGeom prst="rect">
                <a:avLst/>
              </a:prstGeom>
            </p:spPr>
            <p:txBody>
              <a:bodyPr wrap="none">
                <a:spAutoFit/>
              </a:bodyPr>
              <a:lstStyle/>
              <a:p>
                <a:pPr algn="ctr"/>
                <a:r>
                  <a:rPr lang="en-US" sz="800" dirty="0">
                    <a:solidFill>
                      <a:srgbClr val="404040"/>
                    </a:solidFill>
                  </a:rPr>
                  <a:t>Disk</a:t>
                </a:r>
              </a:p>
            </p:txBody>
          </p:sp>
          <p:pic>
            <p:nvPicPr>
              <p:cNvPr id="86" name="Picture 63" descr="HARD_DRIVE.png"/>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3676888" y="1584302"/>
                <a:ext cx="512828" cy="499482"/>
              </a:xfrm>
              <a:prstGeom prst="rect">
                <a:avLst/>
              </a:prstGeom>
            </p:spPr>
          </p:pic>
        </p:grpSp>
        <p:grpSp>
          <p:nvGrpSpPr>
            <p:cNvPr id="74" name="Group 51"/>
            <p:cNvGrpSpPr/>
            <p:nvPr/>
          </p:nvGrpSpPr>
          <p:grpSpPr>
            <a:xfrm>
              <a:off x="6933724" y="2781410"/>
              <a:ext cx="647619" cy="585456"/>
              <a:chOff x="3076644" y="1743111"/>
              <a:chExt cx="647619" cy="585456"/>
            </a:xfrm>
          </p:grpSpPr>
          <p:sp>
            <p:nvSpPr>
              <p:cNvPr id="83" name="Rectangle 60"/>
              <p:cNvSpPr/>
              <p:nvPr/>
            </p:nvSpPr>
            <p:spPr>
              <a:xfrm>
                <a:off x="3175444" y="2113123"/>
                <a:ext cx="486030" cy="215444"/>
              </a:xfrm>
              <a:prstGeom prst="rect">
                <a:avLst/>
              </a:prstGeom>
            </p:spPr>
            <p:txBody>
              <a:bodyPr wrap="none">
                <a:spAutoFit/>
              </a:bodyPr>
              <a:lstStyle/>
              <a:p>
                <a:pPr algn="ctr"/>
                <a:r>
                  <a:rPr lang="en-US" sz="800" dirty="0">
                    <a:solidFill>
                      <a:srgbClr val="404040"/>
                    </a:solidFill>
                  </a:rPr>
                  <a:t>NDMP</a:t>
                </a:r>
              </a:p>
            </p:txBody>
          </p:sp>
          <p:pic>
            <p:nvPicPr>
              <p:cNvPr id="84" name="Picture 61" descr="DATAFEEDS.png"/>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3076644" y="1743111"/>
                <a:ext cx="647619" cy="484317"/>
              </a:xfrm>
              <a:prstGeom prst="rect">
                <a:avLst/>
              </a:prstGeom>
            </p:spPr>
          </p:pic>
        </p:grpSp>
        <p:grpSp>
          <p:nvGrpSpPr>
            <p:cNvPr id="75" name="Group 52"/>
            <p:cNvGrpSpPr/>
            <p:nvPr/>
          </p:nvGrpSpPr>
          <p:grpSpPr>
            <a:xfrm>
              <a:off x="6960978" y="4196376"/>
              <a:ext cx="675155" cy="641679"/>
              <a:chOff x="4655043" y="1603974"/>
              <a:chExt cx="675155" cy="641679"/>
            </a:xfrm>
          </p:grpSpPr>
          <p:pic>
            <p:nvPicPr>
              <p:cNvPr id="81" name="Picture 2" descr="cloud.png"/>
              <p:cNvPicPr>
                <a:picLocks noChangeAspect="1"/>
              </p:cNvPicPr>
              <p:nvPr/>
            </p:nvPicPr>
            <p:blipFill rotWithShape="1">
              <a:blip r:embed="rId14" cstate="screen">
                <a:extLst>
                  <a:ext uri="{28A0092B-C50C-407E-A947-70E740481C1C}">
                    <a14:useLocalDpi xmlns:a14="http://schemas.microsoft.com/office/drawing/2010/main"/>
                  </a:ext>
                </a:extLst>
              </a:blip>
              <a:srcRect b="24812"/>
              <a:stretch/>
            </p:blipFill>
            <p:spPr bwMode="auto">
              <a:xfrm>
                <a:off x="4655043" y="1603974"/>
                <a:ext cx="675155" cy="4687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2" name="TextBox 41"/>
              <p:cNvSpPr txBox="1">
                <a:spLocks noChangeArrowheads="1"/>
              </p:cNvSpPr>
              <p:nvPr/>
            </p:nvSpPr>
            <p:spPr bwMode="auto">
              <a:xfrm>
                <a:off x="4773105" y="2030209"/>
                <a:ext cx="453970" cy="215444"/>
              </a:xfrm>
              <a:prstGeom prst="rect">
                <a:avLst/>
              </a:prstGeom>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defPPr>
                  <a:defRPr lang="en-US"/>
                </a:defPPr>
                <a:lvl1pPr algn="ctr">
                  <a:defRPr sz="1000">
                    <a:solidFill>
                      <a:srgbClr val="404040"/>
                    </a:solidFill>
                  </a:defRPr>
                </a:lvl1pPr>
              </a:lstStyle>
              <a:p>
                <a:r>
                  <a:rPr lang="en-US" sz="800" dirty="0"/>
                  <a:t>Cloud</a:t>
                </a:r>
              </a:p>
            </p:txBody>
          </p:sp>
        </p:grpSp>
        <p:grpSp>
          <p:nvGrpSpPr>
            <p:cNvPr id="76" name="Group 53"/>
            <p:cNvGrpSpPr/>
            <p:nvPr/>
          </p:nvGrpSpPr>
          <p:grpSpPr>
            <a:xfrm>
              <a:off x="7687725" y="4357268"/>
              <a:ext cx="843500" cy="478427"/>
              <a:chOff x="7882457" y="3916999"/>
              <a:chExt cx="843500" cy="478427"/>
            </a:xfrm>
          </p:grpSpPr>
          <p:sp>
            <p:nvSpPr>
              <p:cNvPr id="77" name="Rectangle 54"/>
              <p:cNvSpPr/>
              <p:nvPr/>
            </p:nvSpPr>
            <p:spPr>
              <a:xfrm>
                <a:off x="7882457" y="4179982"/>
                <a:ext cx="843500" cy="215444"/>
              </a:xfrm>
              <a:prstGeom prst="rect">
                <a:avLst/>
              </a:prstGeom>
            </p:spPr>
            <p:txBody>
              <a:bodyPr wrap="none">
                <a:spAutoFit/>
              </a:bodyPr>
              <a:lstStyle/>
              <a:p>
                <a:pPr algn="ctr"/>
                <a:r>
                  <a:rPr lang="en-US" sz="800" dirty="0">
                    <a:solidFill>
                      <a:srgbClr val="404040"/>
                    </a:solidFill>
                  </a:rPr>
                  <a:t>Tape Libraries</a:t>
                </a:r>
              </a:p>
            </p:txBody>
          </p:sp>
          <p:grpSp>
            <p:nvGrpSpPr>
              <p:cNvPr id="78" name="Group 55"/>
              <p:cNvGrpSpPr/>
              <p:nvPr/>
            </p:nvGrpSpPr>
            <p:grpSpPr>
              <a:xfrm>
                <a:off x="8108907" y="3916999"/>
                <a:ext cx="446308" cy="325872"/>
                <a:chOff x="3213456" y="3272868"/>
                <a:chExt cx="446308" cy="325872"/>
              </a:xfrm>
            </p:grpSpPr>
            <p:pic>
              <p:nvPicPr>
                <p:cNvPr id="79" name="Picture 2"/>
                <p:cNvPicPr>
                  <a:picLocks noChangeAspect="1" noChangeArrowheads="1"/>
                </p:cNvPicPr>
                <p:nvPr/>
              </p:nvPicPr>
              <p:blipFill>
                <a:blip r:embed="rId15" cstate="print"/>
                <a:srcRect/>
                <a:stretch>
                  <a:fillRect/>
                </a:stretch>
              </p:blipFill>
              <p:spPr bwMode="auto">
                <a:xfrm>
                  <a:off x="3213456" y="3272868"/>
                  <a:ext cx="374741" cy="274320"/>
                </a:xfrm>
                <a:prstGeom prst="rect">
                  <a:avLst/>
                </a:prstGeom>
                <a:noFill/>
                <a:ln w="9525">
                  <a:noFill/>
                  <a:miter lim="800000"/>
                  <a:headEnd/>
                  <a:tailEnd/>
                </a:ln>
              </p:spPr>
            </p:pic>
            <p:pic>
              <p:nvPicPr>
                <p:cNvPr id="80" name="Picture 57" descr="IMG_libtape.png"/>
                <p:cNvPicPr preferRelativeResize="0">
                  <a:picLocks noChangeAspect="1"/>
                </p:cNvPicPr>
                <p:nvPr/>
              </p:nvPicPr>
              <p:blipFill>
                <a:blip r:embed="rId16" cstate="print"/>
                <a:stretch>
                  <a:fillRect/>
                </a:stretch>
              </p:blipFill>
              <p:spPr>
                <a:xfrm>
                  <a:off x="3341228" y="3354261"/>
                  <a:ext cx="318536" cy="244479"/>
                </a:xfrm>
                <a:prstGeom prst="rect">
                  <a:avLst/>
                </a:prstGeom>
              </p:spPr>
            </p:pic>
          </p:grpSp>
        </p:grpSp>
      </p:grpSp>
      <p:pic>
        <p:nvPicPr>
          <p:cNvPr id="91" name="Picture 68" descr="windows-translogo.png"/>
          <p:cNvPicPr>
            <a:picLocks noChangeAspect="1"/>
          </p:cNvPicPr>
          <p:nvPr/>
        </p:nvPicPr>
        <p:blipFill>
          <a:blip r:embed="rId17" cstate="print"/>
          <a:stretch>
            <a:fillRect/>
          </a:stretch>
        </p:blipFill>
        <p:spPr>
          <a:xfrm>
            <a:off x="2332405" y="4676150"/>
            <a:ext cx="330236" cy="292274"/>
          </a:xfrm>
          <a:prstGeom prst="rect">
            <a:avLst/>
          </a:prstGeom>
        </p:spPr>
      </p:pic>
      <p:sp>
        <p:nvSpPr>
          <p:cNvPr id="92" name="Rounded Rectangle 69"/>
          <p:cNvSpPr/>
          <p:nvPr/>
        </p:nvSpPr>
        <p:spPr bwMode="auto">
          <a:xfrm>
            <a:off x="778788" y="2157841"/>
            <a:ext cx="4157134" cy="456996"/>
          </a:xfrm>
          <a:prstGeom prst="roundRect">
            <a:avLst>
              <a:gd name="adj" fmla="val 13685"/>
            </a:avLst>
          </a:prstGeom>
          <a:ln>
            <a:headEnd type="none" w="med" len="med"/>
            <a:tailEnd type="none" w="med" len="med"/>
          </a:ln>
        </p:spPr>
        <p:style>
          <a:lnRef idx="1">
            <a:schemeClr val="dk1"/>
          </a:lnRef>
          <a:fillRef idx="3">
            <a:schemeClr val="dk1"/>
          </a:fillRef>
          <a:effectRef idx="2">
            <a:schemeClr val="dk1"/>
          </a:effectRef>
          <a:fontRef idx="minor">
            <a:schemeClr val="lt1"/>
          </a:fontRef>
        </p:style>
        <p:txBody>
          <a:bodyPr vert="horz" wrap="square" lIns="91440" tIns="45720" rIns="91440" bIns="45720" numCol="1" rtlCol="0" anchor="ctr" anchorCtr="0" compatLnSpc="1">
            <a:prstTxWarp prst="textNoShape">
              <a:avLst/>
            </a:prstTxWarp>
          </a:bodyPr>
          <a:lstStyle/>
          <a:p>
            <a:pPr algn="ctr">
              <a:lnSpc>
                <a:spcPct val="90000"/>
              </a:lnSpc>
            </a:pPr>
            <a:r>
              <a:rPr lang="ko-KR" altLang="en-US" sz="1200" b="1" dirty="0">
                <a:solidFill>
                  <a:schemeClr val="bg1"/>
                </a:solidFill>
              </a:rPr>
              <a:t>최신 플랫폼과 어플리케이션 보호</a:t>
            </a:r>
            <a:endParaRPr lang="en-US" sz="1200" b="1" dirty="0">
              <a:solidFill>
                <a:schemeClr val="bg1"/>
              </a:solidFill>
            </a:endParaRPr>
          </a:p>
        </p:txBody>
      </p:sp>
      <p:sp>
        <p:nvSpPr>
          <p:cNvPr id="93" name="Rounded Rectangle 70"/>
          <p:cNvSpPr/>
          <p:nvPr/>
        </p:nvSpPr>
        <p:spPr bwMode="auto">
          <a:xfrm>
            <a:off x="5003655" y="2157841"/>
            <a:ext cx="4157134" cy="456996"/>
          </a:xfrm>
          <a:prstGeom prst="roundRect">
            <a:avLst>
              <a:gd name="adj" fmla="val 13685"/>
            </a:avLst>
          </a:prstGeom>
          <a:ln>
            <a:headEnd type="none" w="med" len="med"/>
            <a:tailEnd type="none" w="med" len="med"/>
          </a:ln>
        </p:spPr>
        <p:style>
          <a:lnRef idx="1">
            <a:schemeClr val="dk1"/>
          </a:lnRef>
          <a:fillRef idx="3">
            <a:schemeClr val="dk1"/>
          </a:fillRef>
          <a:effectRef idx="2">
            <a:schemeClr val="dk1"/>
          </a:effectRef>
          <a:fontRef idx="minor">
            <a:schemeClr val="lt1"/>
          </a:fontRef>
        </p:style>
        <p:txBody>
          <a:bodyPr vert="horz" wrap="square" lIns="91440" tIns="45720" rIns="91440" bIns="45720" numCol="1" rtlCol="0" anchor="ctr" anchorCtr="0" compatLnSpc="1">
            <a:prstTxWarp prst="textNoShape">
              <a:avLst/>
            </a:prstTxWarp>
          </a:bodyPr>
          <a:lstStyle/>
          <a:p>
            <a:pPr algn="ctr">
              <a:lnSpc>
                <a:spcPct val="90000"/>
              </a:lnSpc>
            </a:pPr>
            <a:r>
              <a:rPr lang="ko-KR" altLang="en-US" sz="1200" b="1" dirty="0">
                <a:solidFill>
                  <a:schemeClr val="bg1"/>
                </a:solidFill>
              </a:rPr>
              <a:t>디스크</a:t>
            </a:r>
            <a:r>
              <a:rPr lang="en-US" altLang="ko-KR" sz="1200" b="1" dirty="0">
                <a:solidFill>
                  <a:schemeClr val="bg1"/>
                </a:solidFill>
              </a:rPr>
              <a:t>, </a:t>
            </a:r>
            <a:r>
              <a:rPr lang="ko-KR" altLang="en-US" sz="1200" b="1">
                <a:solidFill>
                  <a:schemeClr val="bg1"/>
                </a:solidFill>
              </a:rPr>
              <a:t>테이프 및 클라우드 저장소에 백업</a:t>
            </a:r>
            <a:br>
              <a:rPr lang="en-US" altLang="ko-KR" sz="1200" b="1" dirty="0">
                <a:solidFill>
                  <a:schemeClr val="bg1"/>
                </a:solidFill>
              </a:rPr>
            </a:br>
            <a:r>
              <a:rPr lang="en-US" altLang="ko-KR" sz="1200" b="1" dirty="0">
                <a:solidFill>
                  <a:schemeClr val="bg1"/>
                </a:solidFill>
              </a:rPr>
              <a:t>(</a:t>
            </a:r>
            <a:r>
              <a:rPr lang="ko-KR" altLang="en-US" sz="1200" b="1">
                <a:solidFill>
                  <a:schemeClr val="bg1"/>
                </a:solidFill>
              </a:rPr>
              <a:t>로컬 또는 원격</a:t>
            </a:r>
            <a:r>
              <a:rPr lang="en-US" altLang="ko-KR" sz="1200" b="1" dirty="0">
                <a:solidFill>
                  <a:schemeClr val="bg1"/>
                </a:solidFill>
              </a:rPr>
              <a:t>)</a:t>
            </a:r>
            <a:endParaRPr lang="en-US" sz="1200" b="1" dirty="0">
              <a:solidFill>
                <a:schemeClr val="bg1"/>
              </a:solidFill>
            </a:endParaRPr>
          </a:p>
        </p:txBody>
      </p:sp>
      <p:pic>
        <p:nvPicPr>
          <p:cNvPr id="98" name="Picture 79" descr="Apple logo icon - Aluminum.png"/>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2319722" y="5116629"/>
            <a:ext cx="355602" cy="355600"/>
          </a:xfrm>
          <a:prstGeom prst="rect">
            <a:avLst/>
          </a:prstGeom>
        </p:spPr>
      </p:pic>
      <p:pic>
        <p:nvPicPr>
          <p:cNvPr id="99" name="Picture 80" descr="redhat.png"/>
          <p:cNvPicPr>
            <a:picLocks noChangeAspect="1"/>
          </p:cNvPicPr>
          <p:nvPr/>
        </p:nvPicPr>
        <p:blipFill rotWithShape="1">
          <a:blip r:embed="rId19" cstate="print">
            <a:extLst>
              <a:ext uri="{28A0092B-C50C-407E-A947-70E740481C1C}">
                <a14:useLocalDpi xmlns:a14="http://schemas.microsoft.com/office/drawing/2010/main" val="0"/>
              </a:ext>
            </a:extLst>
          </a:blip>
          <a:srcRect l="24294" t="7910" r="24294" b="7910"/>
          <a:stretch/>
        </p:blipFill>
        <p:spPr>
          <a:xfrm>
            <a:off x="2326883" y="3768729"/>
            <a:ext cx="341280" cy="372532"/>
          </a:xfrm>
          <a:prstGeom prst="rect">
            <a:avLst/>
          </a:prstGeom>
        </p:spPr>
      </p:pic>
      <p:pic>
        <p:nvPicPr>
          <p:cNvPr id="100" name="Picture 81"/>
          <p:cNvPicPr>
            <a:picLocks noChangeAspect="1"/>
          </p:cNvPicPr>
          <p:nvPr/>
        </p:nvPicPr>
        <p:blipFill>
          <a:blip r:embed="rId20"/>
          <a:stretch>
            <a:fillRect/>
          </a:stretch>
        </p:blipFill>
        <p:spPr>
          <a:xfrm>
            <a:off x="2285856" y="4289467"/>
            <a:ext cx="423334" cy="238478"/>
          </a:xfrm>
          <a:prstGeom prst="rect">
            <a:avLst/>
          </a:prstGeom>
        </p:spPr>
      </p:pic>
      <p:grpSp>
        <p:nvGrpSpPr>
          <p:cNvPr id="101" name="Group 82"/>
          <p:cNvGrpSpPr/>
          <p:nvPr/>
        </p:nvGrpSpPr>
        <p:grpSpPr>
          <a:xfrm>
            <a:off x="4123128" y="3821230"/>
            <a:ext cx="1879598" cy="985138"/>
            <a:chOff x="3725339" y="3259667"/>
            <a:chExt cx="1879598" cy="985138"/>
          </a:xfrm>
        </p:grpSpPr>
        <p:sp>
          <p:nvSpPr>
            <p:cNvPr id="102" name="Right Arrow 83"/>
            <p:cNvSpPr/>
            <p:nvPr/>
          </p:nvSpPr>
          <p:spPr bwMode="auto">
            <a:xfrm>
              <a:off x="3725339" y="3259667"/>
              <a:ext cx="1879598" cy="985138"/>
            </a:xfrm>
            <a:prstGeom prst="rightArrow">
              <a:avLst>
                <a:gd name="adj1" fmla="val 69131"/>
                <a:gd name="adj2" fmla="val 55217"/>
              </a:avLst>
            </a:prstGeom>
            <a:gradFill flip="none" rotWithShape="1">
              <a:gsLst>
                <a:gs pos="0">
                  <a:schemeClr val="accent1"/>
                </a:gs>
                <a:gs pos="100000">
                  <a:srgbClr val="FFFFFF">
                    <a:alpha val="0"/>
                  </a:srgb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a:lnSpc>
                  <a:spcPct val="90000"/>
                </a:lnSpc>
                <a:defRPr/>
              </a:pPr>
              <a:endParaRPr lang="en-US" sz="800" b="1" dirty="0">
                <a:solidFill>
                  <a:prstClr val="black"/>
                </a:solidFill>
              </a:endParaRPr>
            </a:p>
          </p:txBody>
        </p:sp>
        <p:sp>
          <p:nvSpPr>
            <p:cNvPr id="103" name="TextBox 102"/>
            <p:cNvSpPr txBox="1"/>
            <p:nvPr/>
          </p:nvSpPr>
          <p:spPr bwMode="ltGray">
            <a:xfrm>
              <a:off x="3830410" y="3424899"/>
              <a:ext cx="1495537" cy="674840"/>
            </a:xfrm>
            <a:prstGeom prst="rect">
              <a:avLst/>
            </a:prstGeom>
            <a:noFill/>
            <a:ln w="9525">
              <a:noFill/>
              <a:miter lim="800000"/>
              <a:headEnd/>
              <a:tailEnd/>
            </a:ln>
          </p:spPr>
          <p:txBody>
            <a:bodyPr wrap="square" lIns="91419" tIns="45710" rIns="91419" bIns="45710" rtlCol="0" anchor="t" anchorCtr="0">
              <a:noAutofit/>
            </a:bodyPr>
            <a:lstStyle/>
            <a:p>
              <a:pPr lvl="0" algn="ctr">
                <a:lnSpc>
                  <a:spcPct val="90000"/>
                </a:lnSpc>
                <a:defRPr/>
              </a:pPr>
              <a:r>
                <a:rPr lang="ko-KR" altLang="en-US" sz="1000" b="1" dirty="0">
                  <a:solidFill>
                    <a:prstClr val="black"/>
                  </a:solidFill>
                </a:rPr>
                <a:t>가상</a:t>
              </a:r>
              <a:r>
                <a:rPr lang="en-US" sz="1000" b="1" dirty="0">
                  <a:solidFill>
                    <a:prstClr val="black"/>
                  </a:solidFill>
                </a:rPr>
                <a:t> </a:t>
              </a:r>
              <a:r>
                <a:rPr lang="ko-KR" altLang="en-US" sz="1000" b="1" dirty="0">
                  <a:solidFill>
                    <a:prstClr val="black"/>
                  </a:solidFill>
                </a:rPr>
                <a:t>머신 및 물리적 </a:t>
              </a:r>
              <a:r>
                <a:rPr lang="ko-KR" altLang="en-US" sz="1000" b="1">
                  <a:solidFill>
                    <a:prstClr val="black"/>
                  </a:solidFill>
                </a:rPr>
                <a:t>서버에 대한</a:t>
              </a:r>
              <a:br>
                <a:rPr lang="en-US" altLang="ko-KR" sz="1000" b="1" dirty="0">
                  <a:solidFill>
                    <a:prstClr val="black"/>
                  </a:solidFill>
                </a:rPr>
              </a:br>
              <a:r>
                <a:rPr lang="ko-KR" altLang="en-US" sz="1000" b="1">
                  <a:solidFill>
                    <a:prstClr val="black"/>
                  </a:solidFill>
                </a:rPr>
                <a:t>싱글 </a:t>
              </a:r>
              <a:r>
                <a:rPr lang="ko-KR" altLang="en-US" sz="1000" b="1" dirty="0">
                  <a:solidFill>
                    <a:prstClr val="black"/>
                  </a:solidFill>
                </a:rPr>
                <a:t>패스</a:t>
              </a:r>
              <a:r>
                <a:rPr lang="en-US" altLang="ko-KR" sz="1000" b="1" dirty="0">
                  <a:solidFill>
                    <a:prstClr val="black"/>
                  </a:solidFill>
                </a:rPr>
                <a:t>(Single-pass) </a:t>
              </a:r>
              <a:r>
                <a:rPr lang="ko-KR" altLang="en-US" sz="1000" b="1" dirty="0">
                  <a:solidFill>
                    <a:prstClr val="black"/>
                  </a:solidFill>
                </a:rPr>
                <a:t>백업</a:t>
              </a:r>
              <a:endParaRPr lang="en-US" sz="1000" b="1" dirty="0">
                <a:solidFill>
                  <a:prstClr val="black"/>
                </a:solidFill>
              </a:endParaRPr>
            </a:p>
          </p:txBody>
        </p:sp>
      </p:grpSp>
      <p:grpSp>
        <p:nvGrpSpPr>
          <p:cNvPr id="6" name="그룹 5"/>
          <p:cNvGrpSpPr/>
          <p:nvPr/>
        </p:nvGrpSpPr>
        <p:grpSpPr>
          <a:xfrm>
            <a:off x="2991581" y="3595464"/>
            <a:ext cx="1248646" cy="1349656"/>
            <a:chOff x="2897528" y="3493802"/>
            <a:chExt cx="1436752" cy="1552979"/>
          </a:xfrm>
        </p:grpSpPr>
        <p:pic>
          <p:nvPicPr>
            <p:cNvPr id="105" name="Picture 60" descr="Servers.png"/>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2897528" y="3666204"/>
              <a:ext cx="1240685" cy="1380577"/>
            </a:xfrm>
            <a:prstGeom prst="rect">
              <a:avLst/>
            </a:prstGeom>
          </p:spPr>
        </p:pic>
        <p:grpSp>
          <p:nvGrpSpPr>
            <p:cNvPr id="107" name="Group 17"/>
            <p:cNvGrpSpPr>
              <a:grpSpLocks/>
            </p:cNvGrpSpPr>
            <p:nvPr/>
          </p:nvGrpSpPr>
          <p:grpSpPr>
            <a:xfrm>
              <a:off x="3774337" y="3493802"/>
              <a:ext cx="559943" cy="567489"/>
              <a:chOff x="2945554" y="1095081"/>
              <a:chExt cx="612371" cy="574069"/>
            </a:xfrm>
          </p:grpSpPr>
          <p:sp>
            <p:nvSpPr>
              <p:cNvPr id="108" name="Oval 63"/>
              <p:cNvSpPr>
                <a:spLocks noChangeAspect="1"/>
              </p:cNvSpPr>
              <p:nvPr/>
            </p:nvSpPr>
            <p:spPr bwMode="auto">
              <a:xfrm>
                <a:off x="2945554" y="1095081"/>
                <a:ext cx="612371" cy="574069"/>
              </a:xfrm>
              <a:prstGeom prst="ellipse">
                <a:avLst/>
              </a:prstGeom>
              <a:solidFill>
                <a:schemeClr val="accent1"/>
              </a:solidFill>
              <a:ln w="63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000" dirty="0">
                  <a:solidFill>
                    <a:prstClr val="white"/>
                  </a:solidFill>
                </a:endParaRPr>
              </a:p>
            </p:txBody>
          </p:sp>
          <p:sp>
            <p:nvSpPr>
              <p:cNvPr id="109" name="Flowchart: Magnetic Disk 122"/>
              <p:cNvSpPr/>
              <p:nvPr/>
            </p:nvSpPr>
            <p:spPr bwMode="auto">
              <a:xfrm>
                <a:off x="3102429" y="1206773"/>
                <a:ext cx="255134" cy="211931"/>
              </a:xfrm>
              <a:prstGeom prst="flowChartMagneticDisk">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000" dirty="0">
                  <a:solidFill>
                    <a:prstClr val="white"/>
                  </a:solidFill>
                </a:endParaRPr>
              </a:p>
            </p:txBody>
          </p:sp>
          <p:grpSp>
            <p:nvGrpSpPr>
              <p:cNvPr id="110" name="Group 16"/>
              <p:cNvGrpSpPr/>
              <p:nvPr/>
            </p:nvGrpSpPr>
            <p:grpSpPr>
              <a:xfrm>
                <a:off x="3179547" y="1370500"/>
                <a:ext cx="230981" cy="132829"/>
                <a:chOff x="3757613" y="1285875"/>
                <a:chExt cx="230981" cy="132829"/>
              </a:xfrm>
            </p:grpSpPr>
            <p:sp>
              <p:nvSpPr>
                <p:cNvPr id="111" name="Rectangle 12"/>
                <p:cNvSpPr/>
                <p:nvPr/>
              </p:nvSpPr>
              <p:spPr bwMode="auto">
                <a:xfrm>
                  <a:off x="3757613" y="1285875"/>
                  <a:ext cx="230981" cy="132829"/>
                </a:xfrm>
                <a:prstGeom prst="rect">
                  <a:avLst/>
                </a:prstGeom>
                <a:solidFill>
                  <a:schemeClr val="accent1"/>
                </a:solidFill>
                <a:ln w="38100" cap="flat" cmpd="sng" algn="ctr">
                  <a:solidFill>
                    <a:schemeClr val="tx1"/>
                  </a:solidFill>
                  <a:prstDash val="solid"/>
                  <a:round/>
                  <a:headEnd type="none" w="med" len="med"/>
                  <a:tailEnd type="none" w="med" len="med"/>
                </a:ln>
                <a:effectLst/>
                <a:scene3d>
                  <a:camera prst="orthographicFront"/>
                  <a:lightRig rig="threePt" dir="t"/>
                </a:scene3d>
                <a:sp3d/>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000" dirty="0">
                    <a:solidFill>
                      <a:prstClr val="white"/>
                    </a:solidFill>
                  </a:endParaRPr>
                </a:p>
              </p:txBody>
            </p:sp>
            <p:sp>
              <p:nvSpPr>
                <p:cNvPr id="112" name="Rectangle 67"/>
                <p:cNvSpPr>
                  <a:spLocks noChangeAspect="1"/>
                </p:cNvSpPr>
                <p:nvPr/>
              </p:nvSpPr>
              <p:spPr bwMode="auto">
                <a:xfrm>
                  <a:off x="3805510" y="1331119"/>
                  <a:ext cx="42005" cy="42005"/>
                </a:xfrm>
                <a:prstGeom prst="rect">
                  <a:avLst/>
                </a:prstGeom>
                <a:solidFill>
                  <a:schemeClr val="tx1"/>
                </a:solidFill>
                <a:ln w="444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000" dirty="0">
                    <a:solidFill>
                      <a:prstClr val="white"/>
                    </a:solidFill>
                  </a:endParaRPr>
                </a:p>
              </p:txBody>
            </p:sp>
            <p:sp>
              <p:nvSpPr>
                <p:cNvPr id="113" name="Rectangle 68"/>
                <p:cNvSpPr>
                  <a:spLocks noChangeAspect="1"/>
                </p:cNvSpPr>
                <p:nvPr/>
              </p:nvSpPr>
              <p:spPr bwMode="auto">
                <a:xfrm>
                  <a:off x="3891242" y="1331135"/>
                  <a:ext cx="42005" cy="42005"/>
                </a:xfrm>
                <a:prstGeom prst="rect">
                  <a:avLst/>
                </a:prstGeom>
                <a:solidFill>
                  <a:schemeClr val="tx1"/>
                </a:solidFill>
                <a:ln w="444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000" dirty="0">
                    <a:solidFill>
                      <a:prstClr val="white"/>
                    </a:solidFill>
                  </a:endParaRPr>
                </a:p>
              </p:txBody>
            </p:sp>
          </p:grpSp>
        </p:grpSp>
      </p:grpSp>
    </p:spTree>
    <p:extLst>
      <p:ext uri="{BB962C8B-B14F-4D97-AF65-F5344CB8AC3E}">
        <p14:creationId xmlns:p14="http://schemas.microsoft.com/office/powerpoint/2010/main" val="2342879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15</a:t>
            </a:fld>
            <a:endParaRPr lang="en-US"/>
          </a:p>
        </p:txBody>
      </p:sp>
      <p:sp>
        <p:nvSpPr>
          <p:cNvPr id="42" name="내용 개체 틀 41"/>
          <p:cNvSpPr>
            <a:spLocks noGrp="1"/>
          </p:cNvSpPr>
          <p:nvPr>
            <p:ph sz="half" idx="13"/>
          </p:nvPr>
        </p:nvSpPr>
        <p:spPr>
          <a:xfrm>
            <a:off x="273049" y="1052513"/>
            <a:ext cx="9359900" cy="969496"/>
          </a:xfrm>
        </p:spPr>
        <p:txBody>
          <a:bodyPr/>
          <a:lstStyle/>
          <a:p>
            <a:r>
              <a:rPr lang="en-US" altLang="ko-KR" sz="1200" dirty="0"/>
              <a:t>Backup Exec</a:t>
            </a:r>
            <a:r>
              <a:rPr lang="ko-KR" altLang="en-US" sz="1200"/>
              <a:t>은 </a:t>
            </a:r>
            <a:r>
              <a:rPr lang="en-US" altLang="ko-KR" sz="1200" dirty="0"/>
              <a:t>RTO </a:t>
            </a:r>
            <a:r>
              <a:rPr lang="ko-KR" altLang="en-US" sz="1200"/>
              <a:t>달성을 위해 보호되는 전체 리소스에 대한 단 한번의 백업에서 다양한 복구 방법을 제공하고 있습니다</a:t>
            </a:r>
            <a:r>
              <a:rPr lang="en-US" altLang="ko-KR" sz="1200" dirty="0"/>
              <a:t>. </a:t>
            </a:r>
            <a:r>
              <a:rPr lang="ko-KR" altLang="en-US" sz="1200"/>
              <a:t>특히 시스템을 동일 서버 또는 이기종 하드웨어로 전체 복구하거나</a:t>
            </a:r>
            <a:r>
              <a:rPr lang="en-US" altLang="ko-KR" sz="1200" dirty="0"/>
              <a:t>, </a:t>
            </a:r>
            <a:r>
              <a:rPr lang="ko-KR" altLang="en-US" sz="1200"/>
              <a:t>물리적 서버를 가상 환경으로 변환하거나</a:t>
            </a:r>
            <a:r>
              <a:rPr lang="en-US" altLang="ko-KR" sz="1200" dirty="0"/>
              <a:t>, </a:t>
            </a:r>
            <a:r>
              <a:rPr lang="ko-KR" altLang="en-US" sz="1200"/>
              <a:t>가상 시스템 및 </a:t>
            </a:r>
            <a:r>
              <a:rPr lang="en-US" altLang="ko-KR" sz="1200" dirty="0"/>
              <a:t>DB/</a:t>
            </a:r>
            <a:r>
              <a:rPr lang="ko-KR" altLang="en-US" sz="1200"/>
              <a:t>애플리케이션에서 개별 객체 단위 복구하는 등의 다양한 복구 방법을 지원하기 때문에</a:t>
            </a:r>
            <a:r>
              <a:rPr lang="en-US" altLang="ko-KR" sz="1200" dirty="0"/>
              <a:t>, </a:t>
            </a:r>
            <a:r>
              <a:rPr lang="ko-KR" altLang="en-US" sz="1200"/>
              <a:t>리소스 또는 환경 별로 별도로 백업을 유지할 필요가 없습니다</a:t>
            </a:r>
            <a:r>
              <a:rPr lang="en-US" altLang="ko-KR" sz="1200" dirty="0"/>
              <a:t>.</a:t>
            </a:r>
          </a:p>
        </p:txBody>
      </p:sp>
      <p:sp>
        <p:nvSpPr>
          <p:cNvPr id="5" name="텍스트 개체 틀 4"/>
          <p:cNvSpPr>
            <a:spLocks noGrp="1"/>
          </p:cNvSpPr>
          <p:nvPr>
            <p:ph type="body" idx="1"/>
          </p:nvPr>
        </p:nvSpPr>
        <p:spPr>
          <a:xfrm>
            <a:off x="523872" y="1804238"/>
            <a:ext cx="3602516" cy="193899"/>
          </a:xfrm>
        </p:spPr>
        <p:txBody>
          <a:bodyPr/>
          <a:lstStyle/>
          <a:p>
            <a:r>
              <a:rPr lang="ko-KR" altLang="en-US" dirty="0" err="1"/>
              <a:t>싱글패스</a:t>
            </a:r>
            <a:r>
              <a:rPr lang="ko-KR" altLang="en-US" dirty="0"/>
              <a:t> 백업을 통한 다양한 복구 방법 지원</a:t>
            </a:r>
          </a:p>
        </p:txBody>
      </p:sp>
      <p:sp>
        <p:nvSpPr>
          <p:cNvPr id="8" name="텍스트 개체 틀 7"/>
          <p:cNvSpPr>
            <a:spLocks noGrp="1"/>
          </p:cNvSpPr>
          <p:nvPr>
            <p:ph type="body" idx="14"/>
          </p:nvPr>
        </p:nvSpPr>
        <p:spPr>
          <a:xfrm>
            <a:off x="8556910" y="762901"/>
            <a:ext cx="1018475" cy="153888"/>
          </a:xfrm>
        </p:spPr>
        <p:txBody>
          <a:bodyPr/>
          <a:lstStyle/>
          <a:p>
            <a:r>
              <a:rPr lang="en-US" altLang="ko-KR" dirty="0"/>
              <a:t>2. </a:t>
            </a:r>
            <a:r>
              <a:rPr lang="ko-KR" altLang="en-US"/>
              <a:t>제안제품 소개</a:t>
            </a:r>
          </a:p>
        </p:txBody>
      </p:sp>
      <p:sp>
        <p:nvSpPr>
          <p:cNvPr id="2" name="제목 1"/>
          <p:cNvSpPr>
            <a:spLocks noGrp="1"/>
          </p:cNvSpPr>
          <p:nvPr>
            <p:ph type="title"/>
          </p:nvPr>
        </p:nvSpPr>
        <p:spPr/>
        <p:txBody>
          <a:bodyPr/>
          <a:lstStyle/>
          <a:p>
            <a:r>
              <a:rPr lang="en-US" altLang="ko-KR" dirty="0"/>
              <a:t>2.4 </a:t>
            </a:r>
            <a:r>
              <a:rPr lang="ko-KR" altLang="en-US"/>
              <a:t>제품 주요기술 및 특장점</a:t>
            </a:r>
          </a:p>
        </p:txBody>
      </p:sp>
      <p:grpSp>
        <p:nvGrpSpPr>
          <p:cNvPr id="94" name="Group 13"/>
          <p:cNvGrpSpPr/>
          <p:nvPr/>
        </p:nvGrpSpPr>
        <p:grpSpPr>
          <a:xfrm>
            <a:off x="8039802" y="2933683"/>
            <a:ext cx="991861" cy="876384"/>
            <a:chOff x="7679267" y="2476416"/>
            <a:chExt cx="991861" cy="876384"/>
          </a:xfrm>
        </p:grpSpPr>
        <p:pic>
          <p:nvPicPr>
            <p:cNvPr id="95" name="Picture 14" descr="desktop_PC.png"/>
            <p:cNvPicPr>
              <a:picLocks noChangeAspect="1"/>
            </p:cNvPicPr>
            <p:nvPr/>
          </p:nvPicPr>
          <p:blipFill rotWithShape="1">
            <a:blip r:embed="rId2" cstate="print">
              <a:extLst>
                <a:ext uri="{28A0092B-C50C-407E-A947-70E740481C1C}">
                  <a14:useLocalDpi xmlns:a14="http://schemas.microsoft.com/office/drawing/2010/main" val="0"/>
                </a:ext>
              </a:extLst>
            </a:blip>
            <a:srcRect l="31809"/>
            <a:stretch/>
          </p:blipFill>
          <p:spPr>
            <a:xfrm>
              <a:off x="7679267" y="2476416"/>
              <a:ext cx="991861" cy="876384"/>
            </a:xfrm>
            <a:prstGeom prst="rect">
              <a:avLst/>
            </a:prstGeom>
          </p:spPr>
        </p:pic>
        <p:pic>
          <p:nvPicPr>
            <p:cNvPr id="96" name="Picture 15" descr="WEB_PORTAL.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18761" y="2564511"/>
              <a:ext cx="722506" cy="441155"/>
            </a:xfrm>
            <a:prstGeom prst="rect">
              <a:avLst/>
            </a:prstGeom>
          </p:spPr>
        </p:pic>
      </p:grpSp>
      <p:pic>
        <p:nvPicPr>
          <p:cNvPr id="97" name="Picture 16" descr="portal_magnify.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1735" y="2463867"/>
            <a:ext cx="880534" cy="880534"/>
          </a:xfrm>
          <a:prstGeom prst="rect">
            <a:avLst/>
          </a:prstGeom>
        </p:spPr>
      </p:pic>
      <p:pic>
        <p:nvPicPr>
          <p:cNvPr id="104" name="Picture 21" descr="MAGNIFYING_GLASS.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59839" y="2421534"/>
            <a:ext cx="1391960" cy="2366330"/>
          </a:xfrm>
          <a:prstGeom prst="rect">
            <a:avLst/>
          </a:prstGeom>
        </p:spPr>
      </p:pic>
      <p:sp>
        <p:nvSpPr>
          <p:cNvPr id="106" name="Right Arrow 22"/>
          <p:cNvSpPr/>
          <p:nvPr/>
        </p:nvSpPr>
        <p:spPr bwMode="auto">
          <a:xfrm flipH="1">
            <a:off x="5440538" y="2443642"/>
            <a:ext cx="1879598" cy="923990"/>
          </a:xfrm>
          <a:prstGeom prst="rightArrow">
            <a:avLst>
              <a:gd name="adj1" fmla="val 69131"/>
              <a:gd name="adj2" fmla="val 55217"/>
            </a:avLst>
          </a:prstGeom>
          <a:gradFill flip="none" rotWithShape="1">
            <a:gsLst>
              <a:gs pos="0">
                <a:schemeClr val="accent3"/>
              </a:gs>
              <a:gs pos="100000">
                <a:srgbClr val="FFFFFF">
                  <a:alpha val="0"/>
                </a:srgb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a:lnSpc>
                <a:spcPct val="90000"/>
              </a:lnSpc>
              <a:defRPr/>
            </a:pPr>
            <a:endParaRPr lang="en-US" sz="900" b="1" dirty="0">
              <a:solidFill>
                <a:prstClr val="black"/>
              </a:solidFill>
            </a:endParaRPr>
          </a:p>
        </p:txBody>
      </p:sp>
      <p:sp>
        <p:nvSpPr>
          <p:cNvPr id="114" name="Trapezoid 83"/>
          <p:cNvSpPr/>
          <p:nvPr/>
        </p:nvSpPr>
        <p:spPr bwMode="auto">
          <a:xfrm rot="18250788">
            <a:off x="5684785" y="2882611"/>
            <a:ext cx="910151" cy="2573860"/>
          </a:xfrm>
          <a:custGeom>
            <a:avLst/>
            <a:gdLst>
              <a:gd name="connsiteX0" fmla="*/ 0 w 729785"/>
              <a:gd name="connsiteY0" fmla="*/ 4214472 h 4214472"/>
              <a:gd name="connsiteX1" fmla="*/ 279858 w 729785"/>
              <a:gd name="connsiteY1" fmla="*/ 0 h 4214472"/>
              <a:gd name="connsiteX2" fmla="*/ 449927 w 729785"/>
              <a:gd name="connsiteY2" fmla="*/ 0 h 4214472"/>
              <a:gd name="connsiteX3" fmla="*/ 729785 w 729785"/>
              <a:gd name="connsiteY3" fmla="*/ 4214472 h 4214472"/>
              <a:gd name="connsiteX4" fmla="*/ 0 w 729785"/>
              <a:gd name="connsiteY4" fmla="*/ 4214472 h 4214472"/>
              <a:gd name="connsiteX0" fmla="*/ 60423 w 790208"/>
              <a:gd name="connsiteY0" fmla="*/ 4214472 h 4214472"/>
              <a:gd name="connsiteX1" fmla="*/ 0 w 790208"/>
              <a:gd name="connsiteY1" fmla="*/ 26392 h 4214472"/>
              <a:gd name="connsiteX2" fmla="*/ 510350 w 790208"/>
              <a:gd name="connsiteY2" fmla="*/ 0 h 4214472"/>
              <a:gd name="connsiteX3" fmla="*/ 790208 w 790208"/>
              <a:gd name="connsiteY3" fmla="*/ 4214472 h 4214472"/>
              <a:gd name="connsiteX4" fmla="*/ 60423 w 790208"/>
              <a:gd name="connsiteY4" fmla="*/ 4214472 h 4214472"/>
              <a:gd name="connsiteX0" fmla="*/ 0 w 914908"/>
              <a:gd name="connsiteY0" fmla="*/ 2886908 h 4214472"/>
              <a:gd name="connsiteX1" fmla="*/ 124700 w 914908"/>
              <a:gd name="connsiteY1" fmla="*/ 26392 h 4214472"/>
              <a:gd name="connsiteX2" fmla="*/ 635050 w 914908"/>
              <a:gd name="connsiteY2" fmla="*/ 0 h 4214472"/>
              <a:gd name="connsiteX3" fmla="*/ 914908 w 914908"/>
              <a:gd name="connsiteY3" fmla="*/ 4214472 h 4214472"/>
              <a:gd name="connsiteX4" fmla="*/ 0 w 914908"/>
              <a:gd name="connsiteY4" fmla="*/ 2886908 h 4214472"/>
              <a:gd name="connsiteX0" fmla="*/ 0 w 910151"/>
              <a:gd name="connsiteY0" fmla="*/ 2886908 h 4207467"/>
              <a:gd name="connsiteX1" fmla="*/ 124700 w 910151"/>
              <a:gd name="connsiteY1" fmla="*/ 26392 h 4207467"/>
              <a:gd name="connsiteX2" fmla="*/ 635050 w 910151"/>
              <a:gd name="connsiteY2" fmla="*/ 0 h 4207467"/>
              <a:gd name="connsiteX3" fmla="*/ 910151 w 910151"/>
              <a:gd name="connsiteY3" fmla="*/ 4207467 h 4207467"/>
              <a:gd name="connsiteX4" fmla="*/ 0 w 910151"/>
              <a:gd name="connsiteY4" fmla="*/ 2886908 h 4207467"/>
              <a:gd name="connsiteX0" fmla="*/ 0 w 910151"/>
              <a:gd name="connsiteY0" fmla="*/ 2860516 h 4181075"/>
              <a:gd name="connsiteX1" fmla="*/ 124700 w 910151"/>
              <a:gd name="connsiteY1" fmla="*/ 0 h 4181075"/>
              <a:gd name="connsiteX2" fmla="*/ 346570 w 910151"/>
              <a:gd name="connsiteY2" fmla="*/ 15995 h 4181075"/>
              <a:gd name="connsiteX3" fmla="*/ 910151 w 910151"/>
              <a:gd name="connsiteY3" fmla="*/ 4181075 h 4181075"/>
              <a:gd name="connsiteX4" fmla="*/ 0 w 910151"/>
              <a:gd name="connsiteY4" fmla="*/ 2860516 h 4181075"/>
              <a:gd name="connsiteX0" fmla="*/ 0 w 910151"/>
              <a:gd name="connsiteY0" fmla="*/ 2947859 h 4268418"/>
              <a:gd name="connsiteX1" fmla="*/ 177963 w 910151"/>
              <a:gd name="connsiteY1" fmla="*/ 0 h 4268418"/>
              <a:gd name="connsiteX2" fmla="*/ 346570 w 910151"/>
              <a:gd name="connsiteY2" fmla="*/ 103338 h 4268418"/>
              <a:gd name="connsiteX3" fmla="*/ 910151 w 910151"/>
              <a:gd name="connsiteY3" fmla="*/ 4268418 h 4268418"/>
              <a:gd name="connsiteX4" fmla="*/ 0 w 910151"/>
              <a:gd name="connsiteY4" fmla="*/ 2947859 h 4268418"/>
              <a:gd name="connsiteX0" fmla="*/ 0 w 910151"/>
              <a:gd name="connsiteY0" fmla="*/ 2902542 h 4223101"/>
              <a:gd name="connsiteX1" fmla="*/ 96160 w 910151"/>
              <a:gd name="connsiteY1" fmla="*/ 0 h 4223101"/>
              <a:gd name="connsiteX2" fmla="*/ 346570 w 910151"/>
              <a:gd name="connsiteY2" fmla="*/ 58021 h 4223101"/>
              <a:gd name="connsiteX3" fmla="*/ 910151 w 910151"/>
              <a:gd name="connsiteY3" fmla="*/ 4223101 h 4223101"/>
              <a:gd name="connsiteX4" fmla="*/ 0 w 910151"/>
              <a:gd name="connsiteY4" fmla="*/ 2902542 h 4223101"/>
              <a:gd name="connsiteX0" fmla="*/ 0 w 910151"/>
              <a:gd name="connsiteY0" fmla="*/ 2902542 h 4223101"/>
              <a:gd name="connsiteX1" fmla="*/ 96160 w 910151"/>
              <a:gd name="connsiteY1" fmla="*/ 0 h 4223101"/>
              <a:gd name="connsiteX2" fmla="*/ 181919 w 910151"/>
              <a:gd name="connsiteY2" fmla="*/ 26552 h 4223101"/>
              <a:gd name="connsiteX3" fmla="*/ 910151 w 910151"/>
              <a:gd name="connsiteY3" fmla="*/ 4223101 h 4223101"/>
              <a:gd name="connsiteX4" fmla="*/ 0 w 910151"/>
              <a:gd name="connsiteY4" fmla="*/ 2902542 h 4223101"/>
              <a:gd name="connsiteX0" fmla="*/ 0 w 910151"/>
              <a:gd name="connsiteY0" fmla="*/ 2902542 h 4223101"/>
              <a:gd name="connsiteX1" fmla="*/ 96160 w 910151"/>
              <a:gd name="connsiteY1" fmla="*/ 0 h 4223101"/>
              <a:gd name="connsiteX2" fmla="*/ 226975 w 910151"/>
              <a:gd name="connsiteY2" fmla="*/ 77830 h 4223101"/>
              <a:gd name="connsiteX3" fmla="*/ 910151 w 910151"/>
              <a:gd name="connsiteY3" fmla="*/ 4223101 h 4223101"/>
              <a:gd name="connsiteX4" fmla="*/ 0 w 910151"/>
              <a:gd name="connsiteY4" fmla="*/ 2902542 h 4223101"/>
              <a:gd name="connsiteX0" fmla="*/ 0 w 910151"/>
              <a:gd name="connsiteY0" fmla="*/ 2902542 h 4223101"/>
              <a:gd name="connsiteX1" fmla="*/ 96160 w 910151"/>
              <a:gd name="connsiteY1" fmla="*/ 0 h 4223101"/>
              <a:gd name="connsiteX2" fmla="*/ 196187 w 910151"/>
              <a:gd name="connsiteY2" fmla="*/ 47565 h 4223101"/>
              <a:gd name="connsiteX3" fmla="*/ 910151 w 910151"/>
              <a:gd name="connsiteY3" fmla="*/ 4223101 h 4223101"/>
              <a:gd name="connsiteX4" fmla="*/ 0 w 910151"/>
              <a:gd name="connsiteY4" fmla="*/ 2902542 h 4223101"/>
              <a:gd name="connsiteX0" fmla="*/ 0 w 910151"/>
              <a:gd name="connsiteY0" fmla="*/ 2902542 h 4223101"/>
              <a:gd name="connsiteX1" fmla="*/ 96160 w 910151"/>
              <a:gd name="connsiteY1" fmla="*/ 0 h 4223101"/>
              <a:gd name="connsiteX2" fmla="*/ 772026 w 910151"/>
              <a:gd name="connsiteY2" fmla="*/ 1754566 h 4223101"/>
              <a:gd name="connsiteX3" fmla="*/ 910151 w 910151"/>
              <a:gd name="connsiteY3" fmla="*/ 4223101 h 4223101"/>
              <a:gd name="connsiteX4" fmla="*/ 0 w 910151"/>
              <a:gd name="connsiteY4" fmla="*/ 2902542 h 4223101"/>
              <a:gd name="connsiteX0" fmla="*/ 0 w 910151"/>
              <a:gd name="connsiteY0" fmla="*/ 1253301 h 2573860"/>
              <a:gd name="connsiteX1" fmla="*/ 561133 w 910151"/>
              <a:gd name="connsiteY1" fmla="*/ 0 h 2573860"/>
              <a:gd name="connsiteX2" fmla="*/ 772026 w 910151"/>
              <a:gd name="connsiteY2" fmla="*/ 105325 h 2573860"/>
              <a:gd name="connsiteX3" fmla="*/ 910151 w 910151"/>
              <a:gd name="connsiteY3" fmla="*/ 2573860 h 2573860"/>
              <a:gd name="connsiteX4" fmla="*/ 0 w 910151"/>
              <a:gd name="connsiteY4" fmla="*/ 1253301 h 2573860"/>
              <a:gd name="connsiteX0" fmla="*/ 0 w 910151"/>
              <a:gd name="connsiteY0" fmla="*/ 1253301 h 2573860"/>
              <a:gd name="connsiteX1" fmla="*/ 561133 w 910151"/>
              <a:gd name="connsiteY1" fmla="*/ 0 h 2573860"/>
              <a:gd name="connsiteX2" fmla="*/ 653897 w 910151"/>
              <a:gd name="connsiteY2" fmla="*/ 21795 h 2573860"/>
              <a:gd name="connsiteX3" fmla="*/ 910151 w 910151"/>
              <a:gd name="connsiteY3" fmla="*/ 2573860 h 2573860"/>
              <a:gd name="connsiteX4" fmla="*/ 0 w 910151"/>
              <a:gd name="connsiteY4" fmla="*/ 1253301 h 2573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0151" h="2573860">
                <a:moveTo>
                  <a:pt x="0" y="1253301"/>
                </a:moveTo>
                <a:lnTo>
                  <a:pt x="561133" y="0"/>
                </a:lnTo>
                <a:lnTo>
                  <a:pt x="653897" y="21795"/>
                </a:lnTo>
                <a:lnTo>
                  <a:pt x="910151" y="2573860"/>
                </a:lnTo>
                <a:lnTo>
                  <a:pt x="0" y="1253301"/>
                </a:lnTo>
                <a:close/>
              </a:path>
            </a:pathLst>
          </a:custGeom>
          <a:gradFill flip="none" rotWithShape="1">
            <a:gsLst>
              <a:gs pos="0">
                <a:schemeClr val="accent3"/>
              </a:gs>
              <a:gs pos="75000">
                <a:srgbClr val="FFFFFF">
                  <a:alpha val="0"/>
                </a:srgbClr>
              </a:gs>
            </a:gsLst>
            <a:lin ang="7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solidFill>
                <a:schemeClr val="bg1"/>
              </a:solidFill>
              <a:effectLst/>
            </a:endParaRPr>
          </a:p>
        </p:txBody>
      </p:sp>
      <p:sp>
        <p:nvSpPr>
          <p:cNvPr id="115" name="Trapezoid 211"/>
          <p:cNvSpPr/>
          <p:nvPr/>
        </p:nvSpPr>
        <p:spPr bwMode="auto">
          <a:xfrm rot="17864355">
            <a:off x="6803040" y="1870744"/>
            <a:ext cx="716696" cy="4044378"/>
          </a:xfrm>
          <a:custGeom>
            <a:avLst/>
            <a:gdLst>
              <a:gd name="connsiteX0" fmla="*/ 0 w 729785"/>
              <a:gd name="connsiteY0" fmla="*/ 5458371 h 5458371"/>
              <a:gd name="connsiteX1" fmla="*/ 279858 w 729785"/>
              <a:gd name="connsiteY1" fmla="*/ 0 h 5458371"/>
              <a:gd name="connsiteX2" fmla="*/ 449927 w 729785"/>
              <a:gd name="connsiteY2" fmla="*/ 0 h 5458371"/>
              <a:gd name="connsiteX3" fmla="*/ 729785 w 729785"/>
              <a:gd name="connsiteY3" fmla="*/ 5458371 h 5458371"/>
              <a:gd name="connsiteX4" fmla="*/ 0 w 729785"/>
              <a:gd name="connsiteY4" fmla="*/ 5458371 h 5458371"/>
              <a:gd name="connsiteX0" fmla="*/ 0 w 716696"/>
              <a:gd name="connsiteY0" fmla="*/ 4064412 h 5458371"/>
              <a:gd name="connsiteX1" fmla="*/ 266769 w 716696"/>
              <a:gd name="connsiteY1" fmla="*/ 0 h 5458371"/>
              <a:gd name="connsiteX2" fmla="*/ 436838 w 716696"/>
              <a:gd name="connsiteY2" fmla="*/ 0 h 5458371"/>
              <a:gd name="connsiteX3" fmla="*/ 716696 w 716696"/>
              <a:gd name="connsiteY3" fmla="*/ 5458371 h 5458371"/>
              <a:gd name="connsiteX4" fmla="*/ 0 w 716696"/>
              <a:gd name="connsiteY4" fmla="*/ 4064412 h 5458371"/>
              <a:gd name="connsiteX0" fmla="*/ 100685 w 817381"/>
              <a:gd name="connsiteY0" fmla="*/ 4253814 h 5647773"/>
              <a:gd name="connsiteX1" fmla="*/ 0 w 817381"/>
              <a:gd name="connsiteY1" fmla="*/ 0 h 5647773"/>
              <a:gd name="connsiteX2" fmla="*/ 537523 w 817381"/>
              <a:gd name="connsiteY2" fmla="*/ 189402 h 5647773"/>
              <a:gd name="connsiteX3" fmla="*/ 817381 w 817381"/>
              <a:gd name="connsiteY3" fmla="*/ 5647773 h 5647773"/>
              <a:gd name="connsiteX4" fmla="*/ 100685 w 817381"/>
              <a:gd name="connsiteY4" fmla="*/ 4253814 h 5647773"/>
              <a:gd name="connsiteX0" fmla="*/ 100685 w 817381"/>
              <a:gd name="connsiteY0" fmla="*/ 4253815 h 5647774"/>
              <a:gd name="connsiteX1" fmla="*/ 0 w 817381"/>
              <a:gd name="connsiteY1" fmla="*/ 1 h 5647774"/>
              <a:gd name="connsiteX2" fmla="*/ 170070 w 817381"/>
              <a:gd name="connsiteY2" fmla="*/ 0 h 5647774"/>
              <a:gd name="connsiteX3" fmla="*/ 817381 w 817381"/>
              <a:gd name="connsiteY3" fmla="*/ 5647774 h 5647774"/>
              <a:gd name="connsiteX4" fmla="*/ 100685 w 817381"/>
              <a:gd name="connsiteY4" fmla="*/ 4253815 h 5647774"/>
              <a:gd name="connsiteX0" fmla="*/ 259992 w 976688"/>
              <a:gd name="connsiteY0" fmla="*/ 4265697 h 5659656"/>
              <a:gd name="connsiteX1" fmla="*/ 0 w 976688"/>
              <a:gd name="connsiteY1" fmla="*/ 0 h 5659656"/>
              <a:gd name="connsiteX2" fmla="*/ 329377 w 976688"/>
              <a:gd name="connsiteY2" fmla="*/ 11882 h 5659656"/>
              <a:gd name="connsiteX3" fmla="*/ 976688 w 976688"/>
              <a:gd name="connsiteY3" fmla="*/ 5659656 h 5659656"/>
              <a:gd name="connsiteX4" fmla="*/ 259992 w 976688"/>
              <a:gd name="connsiteY4" fmla="*/ 4265697 h 5659656"/>
              <a:gd name="connsiteX0" fmla="*/ 259992 w 976688"/>
              <a:gd name="connsiteY0" fmla="*/ 4265697 h 5659656"/>
              <a:gd name="connsiteX1" fmla="*/ 0 w 976688"/>
              <a:gd name="connsiteY1" fmla="*/ 0 h 5659656"/>
              <a:gd name="connsiteX2" fmla="*/ 145977 w 976688"/>
              <a:gd name="connsiteY2" fmla="*/ 117896 h 5659656"/>
              <a:gd name="connsiteX3" fmla="*/ 976688 w 976688"/>
              <a:gd name="connsiteY3" fmla="*/ 5659656 h 5659656"/>
              <a:gd name="connsiteX4" fmla="*/ 259992 w 976688"/>
              <a:gd name="connsiteY4" fmla="*/ 4265697 h 5659656"/>
              <a:gd name="connsiteX0" fmla="*/ 259992 w 976688"/>
              <a:gd name="connsiteY0" fmla="*/ 4265697 h 5659656"/>
              <a:gd name="connsiteX1" fmla="*/ 0 w 976688"/>
              <a:gd name="connsiteY1" fmla="*/ 0 h 5659656"/>
              <a:gd name="connsiteX2" fmla="*/ 529093 w 976688"/>
              <a:gd name="connsiteY2" fmla="*/ 1810498 h 5659656"/>
              <a:gd name="connsiteX3" fmla="*/ 976688 w 976688"/>
              <a:gd name="connsiteY3" fmla="*/ 5659656 h 5659656"/>
              <a:gd name="connsiteX4" fmla="*/ 259992 w 976688"/>
              <a:gd name="connsiteY4" fmla="*/ 4265697 h 5659656"/>
              <a:gd name="connsiteX0" fmla="*/ 0 w 716696"/>
              <a:gd name="connsiteY0" fmla="*/ 2561659 h 3955618"/>
              <a:gd name="connsiteX1" fmla="*/ 119571 w 716696"/>
              <a:gd name="connsiteY1" fmla="*/ 0 h 3955618"/>
              <a:gd name="connsiteX2" fmla="*/ 269101 w 716696"/>
              <a:gd name="connsiteY2" fmla="*/ 106460 h 3955618"/>
              <a:gd name="connsiteX3" fmla="*/ 716696 w 716696"/>
              <a:gd name="connsiteY3" fmla="*/ 3955618 h 3955618"/>
              <a:gd name="connsiteX4" fmla="*/ 0 w 716696"/>
              <a:gd name="connsiteY4" fmla="*/ 2561659 h 3955618"/>
              <a:gd name="connsiteX0" fmla="*/ 0 w 716696"/>
              <a:gd name="connsiteY0" fmla="*/ 2650419 h 4044378"/>
              <a:gd name="connsiteX1" fmla="*/ 15497 w 716696"/>
              <a:gd name="connsiteY1" fmla="*/ 0 h 4044378"/>
              <a:gd name="connsiteX2" fmla="*/ 269101 w 716696"/>
              <a:gd name="connsiteY2" fmla="*/ 195220 h 4044378"/>
              <a:gd name="connsiteX3" fmla="*/ 716696 w 716696"/>
              <a:gd name="connsiteY3" fmla="*/ 4044378 h 4044378"/>
              <a:gd name="connsiteX4" fmla="*/ 0 w 716696"/>
              <a:gd name="connsiteY4" fmla="*/ 2650419 h 4044378"/>
              <a:gd name="connsiteX0" fmla="*/ 0 w 716696"/>
              <a:gd name="connsiteY0" fmla="*/ 2650419 h 4044378"/>
              <a:gd name="connsiteX1" fmla="*/ 15497 w 716696"/>
              <a:gd name="connsiteY1" fmla="*/ 0 h 4044378"/>
              <a:gd name="connsiteX2" fmla="*/ 89703 w 716696"/>
              <a:gd name="connsiteY2" fmla="*/ 126940 h 4044378"/>
              <a:gd name="connsiteX3" fmla="*/ 716696 w 716696"/>
              <a:gd name="connsiteY3" fmla="*/ 4044378 h 4044378"/>
              <a:gd name="connsiteX4" fmla="*/ 0 w 716696"/>
              <a:gd name="connsiteY4" fmla="*/ 2650419 h 40443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696" h="4044378">
                <a:moveTo>
                  <a:pt x="0" y="2650419"/>
                </a:moveTo>
                <a:cubicBezTo>
                  <a:pt x="5166" y="1766946"/>
                  <a:pt x="10331" y="883473"/>
                  <a:pt x="15497" y="0"/>
                </a:cubicBezTo>
                <a:lnTo>
                  <a:pt x="89703" y="126940"/>
                </a:lnTo>
                <a:lnTo>
                  <a:pt x="716696" y="4044378"/>
                </a:lnTo>
                <a:lnTo>
                  <a:pt x="0" y="2650419"/>
                </a:lnTo>
                <a:close/>
              </a:path>
            </a:pathLst>
          </a:custGeom>
          <a:gradFill flip="none" rotWithShape="1">
            <a:gsLst>
              <a:gs pos="0">
                <a:schemeClr val="accent3"/>
              </a:gs>
              <a:gs pos="75000">
                <a:srgbClr val="FFFFFF">
                  <a:alpha val="0"/>
                </a:srgbClr>
              </a:gs>
            </a:gsLst>
            <a:lin ang="7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solidFill>
                <a:schemeClr val="bg1"/>
              </a:solidFill>
              <a:effectLst/>
            </a:endParaRPr>
          </a:p>
        </p:txBody>
      </p:sp>
      <p:sp>
        <p:nvSpPr>
          <p:cNvPr id="116" name="Trapezoid 83"/>
          <p:cNvSpPr/>
          <p:nvPr/>
        </p:nvSpPr>
        <p:spPr bwMode="auto">
          <a:xfrm rot="3349212" flipH="1">
            <a:off x="3318303" y="2882611"/>
            <a:ext cx="910151" cy="2573860"/>
          </a:xfrm>
          <a:custGeom>
            <a:avLst/>
            <a:gdLst>
              <a:gd name="connsiteX0" fmla="*/ 0 w 729785"/>
              <a:gd name="connsiteY0" fmla="*/ 4214472 h 4214472"/>
              <a:gd name="connsiteX1" fmla="*/ 279858 w 729785"/>
              <a:gd name="connsiteY1" fmla="*/ 0 h 4214472"/>
              <a:gd name="connsiteX2" fmla="*/ 449927 w 729785"/>
              <a:gd name="connsiteY2" fmla="*/ 0 h 4214472"/>
              <a:gd name="connsiteX3" fmla="*/ 729785 w 729785"/>
              <a:gd name="connsiteY3" fmla="*/ 4214472 h 4214472"/>
              <a:gd name="connsiteX4" fmla="*/ 0 w 729785"/>
              <a:gd name="connsiteY4" fmla="*/ 4214472 h 4214472"/>
              <a:gd name="connsiteX0" fmla="*/ 60423 w 790208"/>
              <a:gd name="connsiteY0" fmla="*/ 4214472 h 4214472"/>
              <a:gd name="connsiteX1" fmla="*/ 0 w 790208"/>
              <a:gd name="connsiteY1" fmla="*/ 26392 h 4214472"/>
              <a:gd name="connsiteX2" fmla="*/ 510350 w 790208"/>
              <a:gd name="connsiteY2" fmla="*/ 0 h 4214472"/>
              <a:gd name="connsiteX3" fmla="*/ 790208 w 790208"/>
              <a:gd name="connsiteY3" fmla="*/ 4214472 h 4214472"/>
              <a:gd name="connsiteX4" fmla="*/ 60423 w 790208"/>
              <a:gd name="connsiteY4" fmla="*/ 4214472 h 4214472"/>
              <a:gd name="connsiteX0" fmla="*/ 0 w 914908"/>
              <a:gd name="connsiteY0" fmla="*/ 2886908 h 4214472"/>
              <a:gd name="connsiteX1" fmla="*/ 124700 w 914908"/>
              <a:gd name="connsiteY1" fmla="*/ 26392 h 4214472"/>
              <a:gd name="connsiteX2" fmla="*/ 635050 w 914908"/>
              <a:gd name="connsiteY2" fmla="*/ 0 h 4214472"/>
              <a:gd name="connsiteX3" fmla="*/ 914908 w 914908"/>
              <a:gd name="connsiteY3" fmla="*/ 4214472 h 4214472"/>
              <a:gd name="connsiteX4" fmla="*/ 0 w 914908"/>
              <a:gd name="connsiteY4" fmla="*/ 2886908 h 4214472"/>
              <a:gd name="connsiteX0" fmla="*/ 0 w 910151"/>
              <a:gd name="connsiteY0" fmla="*/ 2886908 h 4207467"/>
              <a:gd name="connsiteX1" fmla="*/ 124700 w 910151"/>
              <a:gd name="connsiteY1" fmla="*/ 26392 h 4207467"/>
              <a:gd name="connsiteX2" fmla="*/ 635050 w 910151"/>
              <a:gd name="connsiteY2" fmla="*/ 0 h 4207467"/>
              <a:gd name="connsiteX3" fmla="*/ 910151 w 910151"/>
              <a:gd name="connsiteY3" fmla="*/ 4207467 h 4207467"/>
              <a:gd name="connsiteX4" fmla="*/ 0 w 910151"/>
              <a:gd name="connsiteY4" fmla="*/ 2886908 h 4207467"/>
              <a:gd name="connsiteX0" fmla="*/ 0 w 910151"/>
              <a:gd name="connsiteY0" fmla="*/ 2860516 h 4181075"/>
              <a:gd name="connsiteX1" fmla="*/ 124700 w 910151"/>
              <a:gd name="connsiteY1" fmla="*/ 0 h 4181075"/>
              <a:gd name="connsiteX2" fmla="*/ 346570 w 910151"/>
              <a:gd name="connsiteY2" fmla="*/ 15995 h 4181075"/>
              <a:gd name="connsiteX3" fmla="*/ 910151 w 910151"/>
              <a:gd name="connsiteY3" fmla="*/ 4181075 h 4181075"/>
              <a:gd name="connsiteX4" fmla="*/ 0 w 910151"/>
              <a:gd name="connsiteY4" fmla="*/ 2860516 h 4181075"/>
              <a:gd name="connsiteX0" fmla="*/ 0 w 910151"/>
              <a:gd name="connsiteY0" fmla="*/ 2947859 h 4268418"/>
              <a:gd name="connsiteX1" fmla="*/ 177963 w 910151"/>
              <a:gd name="connsiteY1" fmla="*/ 0 h 4268418"/>
              <a:gd name="connsiteX2" fmla="*/ 346570 w 910151"/>
              <a:gd name="connsiteY2" fmla="*/ 103338 h 4268418"/>
              <a:gd name="connsiteX3" fmla="*/ 910151 w 910151"/>
              <a:gd name="connsiteY3" fmla="*/ 4268418 h 4268418"/>
              <a:gd name="connsiteX4" fmla="*/ 0 w 910151"/>
              <a:gd name="connsiteY4" fmla="*/ 2947859 h 4268418"/>
              <a:gd name="connsiteX0" fmla="*/ 0 w 910151"/>
              <a:gd name="connsiteY0" fmla="*/ 2902542 h 4223101"/>
              <a:gd name="connsiteX1" fmla="*/ 96160 w 910151"/>
              <a:gd name="connsiteY1" fmla="*/ 0 h 4223101"/>
              <a:gd name="connsiteX2" fmla="*/ 346570 w 910151"/>
              <a:gd name="connsiteY2" fmla="*/ 58021 h 4223101"/>
              <a:gd name="connsiteX3" fmla="*/ 910151 w 910151"/>
              <a:gd name="connsiteY3" fmla="*/ 4223101 h 4223101"/>
              <a:gd name="connsiteX4" fmla="*/ 0 w 910151"/>
              <a:gd name="connsiteY4" fmla="*/ 2902542 h 4223101"/>
              <a:gd name="connsiteX0" fmla="*/ 0 w 910151"/>
              <a:gd name="connsiteY0" fmla="*/ 2902542 h 4223101"/>
              <a:gd name="connsiteX1" fmla="*/ 96160 w 910151"/>
              <a:gd name="connsiteY1" fmla="*/ 0 h 4223101"/>
              <a:gd name="connsiteX2" fmla="*/ 181919 w 910151"/>
              <a:gd name="connsiteY2" fmla="*/ 26552 h 4223101"/>
              <a:gd name="connsiteX3" fmla="*/ 910151 w 910151"/>
              <a:gd name="connsiteY3" fmla="*/ 4223101 h 4223101"/>
              <a:gd name="connsiteX4" fmla="*/ 0 w 910151"/>
              <a:gd name="connsiteY4" fmla="*/ 2902542 h 4223101"/>
              <a:gd name="connsiteX0" fmla="*/ 0 w 910151"/>
              <a:gd name="connsiteY0" fmla="*/ 2902542 h 4223101"/>
              <a:gd name="connsiteX1" fmla="*/ 96160 w 910151"/>
              <a:gd name="connsiteY1" fmla="*/ 0 h 4223101"/>
              <a:gd name="connsiteX2" fmla="*/ 226975 w 910151"/>
              <a:gd name="connsiteY2" fmla="*/ 77830 h 4223101"/>
              <a:gd name="connsiteX3" fmla="*/ 910151 w 910151"/>
              <a:gd name="connsiteY3" fmla="*/ 4223101 h 4223101"/>
              <a:gd name="connsiteX4" fmla="*/ 0 w 910151"/>
              <a:gd name="connsiteY4" fmla="*/ 2902542 h 4223101"/>
              <a:gd name="connsiteX0" fmla="*/ 0 w 910151"/>
              <a:gd name="connsiteY0" fmla="*/ 2902542 h 4223101"/>
              <a:gd name="connsiteX1" fmla="*/ 96160 w 910151"/>
              <a:gd name="connsiteY1" fmla="*/ 0 h 4223101"/>
              <a:gd name="connsiteX2" fmla="*/ 196187 w 910151"/>
              <a:gd name="connsiteY2" fmla="*/ 47565 h 4223101"/>
              <a:gd name="connsiteX3" fmla="*/ 910151 w 910151"/>
              <a:gd name="connsiteY3" fmla="*/ 4223101 h 4223101"/>
              <a:gd name="connsiteX4" fmla="*/ 0 w 910151"/>
              <a:gd name="connsiteY4" fmla="*/ 2902542 h 4223101"/>
              <a:gd name="connsiteX0" fmla="*/ 0 w 910151"/>
              <a:gd name="connsiteY0" fmla="*/ 2902542 h 4223101"/>
              <a:gd name="connsiteX1" fmla="*/ 96160 w 910151"/>
              <a:gd name="connsiteY1" fmla="*/ 0 h 4223101"/>
              <a:gd name="connsiteX2" fmla="*/ 772026 w 910151"/>
              <a:gd name="connsiteY2" fmla="*/ 1754566 h 4223101"/>
              <a:gd name="connsiteX3" fmla="*/ 910151 w 910151"/>
              <a:gd name="connsiteY3" fmla="*/ 4223101 h 4223101"/>
              <a:gd name="connsiteX4" fmla="*/ 0 w 910151"/>
              <a:gd name="connsiteY4" fmla="*/ 2902542 h 4223101"/>
              <a:gd name="connsiteX0" fmla="*/ 0 w 910151"/>
              <a:gd name="connsiteY0" fmla="*/ 1253301 h 2573860"/>
              <a:gd name="connsiteX1" fmla="*/ 561133 w 910151"/>
              <a:gd name="connsiteY1" fmla="*/ 0 h 2573860"/>
              <a:gd name="connsiteX2" fmla="*/ 772026 w 910151"/>
              <a:gd name="connsiteY2" fmla="*/ 105325 h 2573860"/>
              <a:gd name="connsiteX3" fmla="*/ 910151 w 910151"/>
              <a:gd name="connsiteY3" fmla="*/ 2573860 h 2573860"/>
              <a:gd name="connsiteX4" fmla="*/ 0 w 910151"/>
              <a:gd name="connsiteY4" fmla="*/ 1253301 h 2573860"/>
              <a:gd name="connsiteX0" fmla="*/ 0 w 910151"/>
              <a:gd name="connsiteY0" fmla="*/ 1253301 h 2573860"/>
              <a:gd name="connsiteX1" fmla="*/ 561133 w 910151"/>
              <a:gd name="connsiteY1" fmla="*/ 0 h 2573860"/>
              <a:gd name="connsiteX2" fmla="*/ 653897 w 910151"/>
              <a:gd name="connsiteY2" fmla="*/ 21795 h 2573860"/>
              <a:gd name="connsiteX3" fmla="*/ 910151 w 910151"/>
              <a:gd name="connsiteY3" fmla="*/ 2573860 h 2573860"/>
              <a:gd name="connsiteX4" fmla="*/ 0 w 910151"/>
              <a:gd name="connsiteY4" fmla="*/ 1253301 h 2573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0151" h="2573860">
                <a:moveTo>
                  <a:pt x="0" y="1253301"/>
                </a:moveTo>
                <a:lnTo>
                  <a:pt x="561133" y="0"/>
                </a:lnTo>
                <a:lnTo>
                  <a:pt x="653897" y="21795"/>
                </a:lnTo>
                <a:lnTo>
                  <a:pt x="910151" y="2573860"/>
                </a:lnTo>
                <a:lnTo>
                  <a:pt x="0" y="1253301"/>
                </a:lnTo>
                <a:close/>
              </a:path>
            </a:pathLst>
          </a:custGeom>
          <a:gradFill flip="none" rotWithShape="1">
            <a:gsLst>
              <a:gs pos="0">
                <a:schemeClr val="accent3"/>
              </a:gs>
              <a:gs pos="75000">
                <a:srgbClr val="FFFFFF">
                  <a:alpha val="0"/>
                </a:srgbClr>
              </a:gs>
            </a:gsLst>
            <a:lin ang="7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solidFill>
                <a:schemeClr val="bg1"/>
              </a:solidFill>
              <a:effectLst/>
            </a:endParaRPr>
          </a:p>
        </p:txBody>
      </p:sp>
      <p:sp>
        <p:nvSpPr>
          <p:cNvPr id="117" name="Trapezoid 211"/>
          <p:cNvSpPr/>
          <p:nvPr/>
        </p:nvSpPr>
        <p:spPr bwMode="auto">
          <a:xfrm rot="3735645" flipH="1">
            <a:off x="2393503" y="1870744"/>
            <a:ext cx="716696" cy="4044378"/>
          </a:xfrm>
          <a:custGeom>
            <a:avLst/>
            <a:gdLst>
              <a:gd name="connsiteX0" fmla="*/ 0 w 729785"/>
              <a:gd name="connsiteY0" fmla="*/ 5458371 h 5458371"/>
              <a:gd name="connsiteX1" fmla="*/ 279858 w 729785"/>
              <a:gd name="connsiteY1" fmla="*/ 0 h 5458371"/>
              <a:gd name="connsiteX2" fmla="*/ 449927 w 729785"/>
              <a:gd name="connsiteY2" fmla="*/ 0 h 5458371"/>
              <a:gd name="connsiteX3" fmla="*/ 729785 w 729785"/>
              <a:gd name="connsiteY3" fmla="*/ 5458371 h 5458371"/>
              <a:gd name="connsiteX4" fmla="*/ 0 w 729785"/>
              <a:gd name="connsiteY4" fmla="*/ 5458371 h 5458371"/>
              <a:gd name="connsiteX0" fmla="*/ 0 w 716696"/>
              <a:gd name="connsiteY0" fmla="*/ 4064412 h 5458371"/>
              <a:gd name="connsiteX1" fmla="*/ 266769 w 716696"/>
              <a:gd name="connsiteY1" fmla="*/ 0 h 5458371"/>
              <a:gd name="connsiteX2" fmla="*/ 436838 w 716696"/>
              <a:gd name="connsiteY2" fmla="*/ 0 h 5458371"/>
              <a:gd name="connsiteX3" fmla="*/ 716696 w 716696"/>
              <a:gd name="connsiteY3" fmla="*/ 5458371 h 5458371"/>
              <a:gd name="connsiteX4" fmla="*/ 0 w 716696"/>
              <a:gd name="connsiteY4" fmla="*/ 4064412 h 5458371"/>
              <a:gd name="connsiteX0" fmla="*/ 100685 w 817381"/>
              <a:gd name="connsiteY0" fmla="*/ 4253814 h 5647773"/>
              <a:gd name="connsiteX1" fmla="*/ 0 w 817381"/>
              <a:gd name="connsiteY1" fmla="*/ 0 h 5647773"/>
              <a:gd name="connsiteX2" fmla="*/ 537523 w 817381"/>
              <a:gd name="connsiteY2" fmla="*/ 189402 h 5647773"/>
              <a:gd name="connsiteX3" fmla="*/ 817381 w 817381"/>
              <a:gd name="connsiteY3" fmla="*/ 5647773 h 5647773"/>
              <a:gd name="connsiteX4" fmla="*/ 100685 w 817381"/>
              <a:gd name="connsiteY4" fmla="*/ 4253814 h 5647773"/>
              <a:gd name="connsiteX0" fmla="*/ 100685 w 817381"/>
              <a:gd name="connsiteY0" fmla="*/ 4253815 h 5647774"/>
              <a:gd name="connsiteX1" fmla="*/ 0 w 817381"/>
              <a:gd name="connsiteY1" fmla="*/ 1 h 5647774"/>
              <a:gd name="connsiteX2" fmla="*/ 170070 w 817381"/>
              <a:gd name="connsiteY2" fmla="*/ 0 h 5647774"/>
              <a:gd name="connsiteX3" fmla="*/ 817381 w 817381"/>
              <a:gd name="connsiteY3" fmla="*/ 5647774 h 5647774"/>
              <a:gd name="connsiteX4" fmla="*/ 100685 w 817381"/>
              <a:gd name="connsiteY4" fmla="*/ 4253815 h 5647774"/>
              <a:gd name="connsiteX0" fmla="*/ 259992 w 976688"/>
              <a:gd name="connsiteY0" fmla="*/ 4265697 h 5659656"/>
              <a:gd name="connsiteX1" fmla="*/ 0 w 976688"/>
              <a:gd name="connsiteY1" fmla="*/ 0 h 5659656"/>
              <a:gd name="connsiteX2" fmla="*/ 329377 w 976688"/>
              <a:gd name="connsiteY2" fmla="*/ 11882 h 5659656"/>
              <a:gd name="connsiteX3" fmla="*/ 976688 w 976688"/>
              <a:gd name="connsiteY3" fmla="*/ 5659656 h 5659656"/>
              <a:gd name="connsiteX4" fmla="*/ 259992 w 976688"/>
              <a:gd name="connsiteY4" fmla="*/ 4265697 h 5659656"/>
              <a:gd name="connsiteX0" fmla="*/ 259992 w 976688"/>
              <a:gd name="connsiteY0" fmla="*/ 4265697 h 5659656"/>
              <a:gd name="connsiteX1" fmla="*/ 0 w 976688"/>
              <a:gd name="connsiteY1" fmla="*/ 0 h 5659656"/>
              <a:gd name="connsiteX2" fmla="*/ 145977 w 976688"/>
              <a:gd name="connsiteY2" fmla="*/ 117896 h 5659656"/>
              <a:gd name="connsiteX3" fmla="*/ 976688 w 976688"/>
              <a:gd name="connsiteY3" fmla="*/ 5659656 h 5659656"/>
              <a:gd name="connsiteX4" fmla="*/ 259992 w 976688"/>
              <a:gd name="connsiteY4" fmla="*/ 4265697 h 5659656"/>
              <a:gd name="connsiteX0" fmla="*/ 259992 w 976688"/>
              <a:gd name="connsiteY0" fmla="*/ 4265697 h 5659656"/>
              <a:gd name="connsiteX1" fmla="*/ 0 w 976688"/>
              <a:gd name="connsiteY1" fmla="*/ 0 h 5659656"/>
              <a:gd name="connsiteX2" fmla="*/ 529093 w 976688"/>
              <a:gd name="connsiteY2" fmla="*/ 1810498 h 5659656"/>
              <a:gd name="connsiteX3" fmla="*/ 976688 w 976688"/>
              <a:gd name="connsiteY3" fmla="*/ 5659656 h 5659656"/>
              <a:gd name="connsiteX4" fmla="*/ 259992 w 976688"/>
              <a:gd name="connsiteY4" fmla="*/ 4265697 h 5659656"/>
              <a:gd name="connsiteX0" fmla="*/ 0 w 716696"/>
              <a:gd name="connsiteY0" fmla="*/ 2561659 h 3955618"/>
              <a:gd name="connsiteX1" fmla="*/ 119571 w 716696"/>
              <a:gd name="connsiteY1" fmla="*/ 0 h 3955618"/>
              <a:gd name="connsiteX2" fmla="*/ 269101 w 716696"/>
              <a:gd name="connsiteY2" fmla="*/ 106460 h 3955618"/>
              <a:gd name="connsiteX3" fmla="*/ 716696 w 716696"/>
              <a:gd name="connsiteY3" fmla="*/ 3955618 h 3955618"/>
              <a:gd name="connsiteX4" fmla="*/ 0 w 716696"/>
              <a:gd name="connsiteY4" fmla="*/ 2561659 h 3955618"/>
              <a:gd name="connsiteX0" fmla="*/ 0 w 716696"/>
              <a:gd name="connsiteY0" fmla="*/ 2650419 h 4044378"/>
              <a:gd name="connsiteX1" fmla="*/ 15497 w 716696"/>
              <a:gd name="connsiteY1" fmla="*/ 0 h 4044378"/>
              <a:gd name="connsiteX2" fmla="*/ 269101 w 716696"/>
              <a:gd name="connsiteY2" fmla="*/ 195220 h 4044378"/>
              <a:gd name="connsiteX3" fmla="*/ 716696 w 716696"/>
              <a:gd name="connsiteY3" fmla="*/ 4044378 h 4044378"/>
              <a:gd name="connsiteX4" fmla="*/ 0 w 716696"/>
              <a:gd name="connsiteY4" fmla="*/ 2650419 h 4044378"/>
              <a:gd name="connsiteX0" fmla="*/ 0 w 716696"/>
              <a:gd name="connsiteY0" fmla="*/ 2650419 h 4044378"/>
              <a:gd name="connsiteX1" fmla="*/ 15497 w 716696"/>
              <a:gd name="connsiteY1" fmla="*/ 0 h 4044378"/>
              <a:gd name="connsiteX2" fmla="*/ 89703 w 716696"/>
              <a:gd name="connsiteY2" fmla="*/ 126940 h 4044378"/>
              <a:gd name="connsiteX3" fmla="*/ 716696 w 716696"/>
              <a:gd name="connsiteY3" fmla="*/ 4044378 h 4044378"/>
              <a:gd name="connsiteX4" fmla="*/ 0 w 716696"/>
              <a:gd name="connsiteY4" fmla="*/ 2650419 h 40443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696" h="4044378">
                <a:moveTo>
                  <a:pt x="0" y="2650419"/>
                </a:moveTo>
                <a:cubicBezTo>
                  <a:pt x="5166" y="1766946"/>
                  <a:pt x="10331" y="883473"/>
                  <a:pt x="15497" y="0"/>
                </a:cubicBezTo>
                <a:lnTo>
                  <a:pt x="89703" y="126940"/>
                </a:lnTo>
                <a:lnTo>
                  <a:pt x="716696" y="4044378"/>
                </a:lnTo>
                <a:lnTo>
                  <a:pt x="0" y="2650419"/>
                </a:lnTo>
                <a:close/>
              </a:path>
            </a:pathLst>
          </a:custGeom>
          <a:gradFill flip="none" rotWithShape="1">
            <a:gsLst>
              <a:gs pos="0">
                <a:schemeClr val="accent3"/>
              </a:gs>
              <a:gs pos="75000">
                <a:srgbClr val="FFFFFF">
                  <a:alpha val="0"/>
                </a:srgbClr>
              </a:gs>
            </a:gsLst>
            <a:lin ang="7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solidFill>
                <a:schemeClr val="bg1"/>
              </a:solidFill>
              <a:effectLst/>
            </a:endParaRPr>
          </a:p>
        </p:txBody>
      </p:sp>
      <p:sp>
        <p:nvSpPr>
          <p:cNvPr id="118" name="Trapezoid 84"/>
          <p:cNvSpPr/>
          <p:nvPr/>
        </p:nvSpPr>
        <p:spPr bwMode="auto">
          <a:xfrm rot="2482939" flipH="1">
            <a:off x="4258323" y="3530126"/>
            <a:ext cx="1485627" cy="1494135"/>
          </a:xfrm>
          <a:custGeom>
            <a:avLst/>
            <a:gdLst>
              <a:gd name="connsiteX0" fmla="*/ 0 w 729785"/>
              <a:gd name="connsiteY0" fmla="*/ 2431540 h 2431540"/>
              <a:gd name="connsiteX1" fmla="*/ 279858 w 729785"/>
              <a:gd name="connsiteY1" fmla="*/ 0 h 2431540"/>
              <a:gd name="connsiteX2" fmla="*/ 449927 w 729785"/>
              <a:gd name="connsiteY2" fmla="*/ 0 h 2431540"/>
              <a:gd name="connsiteX3" fmla="*/ 729785 w 729785"/>
              <a:gd name="connsiteY3" fmla="*/ 2431540 h 2431540"/>
              <a:gd name="connsiteX4" fmla="*/ 0 w 729785"/>
              <a:gd name="connsiteY4" fmla="*/ 2431540 h 2431540"/>
              <a:gd name="connsiteX0" fmla="*/ 0 w 1216025"/>
              <a:gd name="connsiteY0" fmla="*/ 1382500 h 2431540"/>
              <a:gd name="connsiteX1" fmla="*/ 766098 w 1216025"/>
              <a:gd name="connsiteY1" fmla="*/ 0 h 2431540"/>
              <a:gd name="connsiteX2" fmla="*/ 936167 w 1216025"/>
              <a:gd name="connsiteY2" fmla="*/ 0 h 2431540"/>
              <a:gd name="connsiteX3" fmla="*/ 1216025 w 1216025"/>
              <a:gd name="connsiteY3" fmla="*/ 2431540 h 2431540"/>
              <a:gd name="connsiteX4" fmla="*/ 0 w 1216025"/>
              <a:gd name="connsiteY4" fmla="*/ 1382500 h 2431540"/>
              <a:gd name="connsiteX0" fmla="*/ 0 w 1216025"/>
              <a:gd name="connsiteY0" fmla="*/ 1664624 h 2713664"/>
              <a:gd name="connsiteX1" fmla="*/ 484314 w 1216025"/>
              <a:gd name="connsiteY1" fmla="*/ 0 h 2713664"/>
              <a:gd name="connsiteX2" fmla="*/ 936167 w 1216025"/>
              <a:gd name="connsiteY2" fmla="*/ 282124 h 2713664"/>
              <a:gd name="connsiteX3" fmla="*/ 1216025 w 1216025"/>
              <a:gd name="connsiteY3" fmla="*/ 2713664 h 2713664"/>
              <a:gd name="connsiteX4" fmla="*/ 0 w 1216025"/>
              <a:gd name="connsiteY4" fmla="*/ 1664624 h 2713664"/>
              <a:gd name="connsiteX0" fmla="*/ 0 w 1216025"/>
              <a:gd name="connsiteY0" fmla="*/ 1664624 h 2713664"/>
              <a:gd name="connsiteX1" fmla="*/ 484314 w 1216025"/>
              <a:gd name="connsiteY1" fmla="*/ 0 h 2713664"/>
              <a:gd name="connsiteX2" fmla="*/ 667843 w 1216025"/>
              <a:gd name="connsiteY2" fmla="*/ 23144 h 2713664"/>
              <a:gd name="connsiteX3" fmla="*/ 1216025 w 1216025"/>
              <a:gd name="connsiteY3" fmla="*/ 2713664 h 2713664"/>
              <a:gd name="connsiteX4" fmla="*/ 0 w 1216025"/>
              <a:gd name="connsiteY4" fmla="*/ 1664624 h 2713664"/>
              <a:gd name="connsiteX0" fmla="*/ 0 w 1216025"/>
              <a:gd name="connsiteY0" fmla="*/ 1703498 h 2752538"/>
              <a:gd name="connsiteX1" fmla="*/ 484314 w 1216025"/>
              <a:gd name="connsiteY1" fmla="*/ 38874 h 2752538"/>
              <a:gd name="connsiteX2" fmla="*/ 699915 w 1216025"/>
              <a:gd name="connsiteY2" fmla="*/ 0 h 2752538"/>
              <a:gd name="connsiteX3" fmla="*/ 1216025 w 1216025"/>
              <a:gd name="connsiteY3" fmla="*/ 2752538 h 2752538"/>
              <a:gd name="connsiteX4" fmla="*/ 0 w 1216025"/>
              <a:gd name="connsiteY4" fmla="*/ 1703498 h 2752538"/>
              <a:gd name="connsiteX0" fmla="*/ 0 w 1216025"/>
              <a:gd name="connsiteY0" fmla="*/ 1664624 h 2713664"/>
              <a:gd name="connsiteX1" fmla="*/ 484314 w 1216025"/>
              <a:gd name="connsiteY1" fmla="*/ 0 h 2713664"/>
              <a:gd name="connsiteX2" fmla="*/ 639103 w 1216025"/>
              <a:gd name="connsiteY2" fmla="*/ 42955 h 2713664"/>
              <a:gd name="connsiteX3" fmla="*/ 1216025 w 1216025"/>
              <a:gd name="connsiteY3" fmla="*/ 2713664 h 2713664"/>
              <a:gd name="connsiteX4" fmla="*/ 0 w 1216025"/>
              <a:gd name="connsiteY4" fmla="*/ 1664624 h 2713664"/>
              <a:gd name="connsiteX0" fmla="*/ 0 w 1478518"/>
              <a:gd name="connsiteY0" fmla="*/ 1664624 h 2713664"/>
              <a:gd name="connsiteX1" fmla="*/ 484314 w 1478518"/>
              <a:gd name="connsiteY1" fmla="*/ 0 h 2713664"/>
              <a:gd name="connsiteX2" fmla="*/ 1478518 w 1478518"/>
              <a:gd name="connsiteY2" fmla="*/ 1459587 h 2713664"/>
              <a:gd name="connsiteX3" fmla="*/ 1216025 w 1478518"/>
              <a:gd name="connsiteY3" fmla="*/ 2713664 h 2713664"/>
              <a:gd name="connsiteX4" fmla="*/ 0 w 1478518"/>
              <a:gd name="connsiteY4" fmla="*/ 1664624 h 2713664"/>
              <a:gd name="connsiteX0" fmla="*/ 0 w 1478518"/>
              <a:gd name="connsiteY0" fmla="*/ 445095 h 1494135"/>
              <a:gd name="connsiteX1" fmla="*/ 1215287 w 1478518"/>
              <a:gd name="connsiteY1" fmla="*/ 0 h 1494135"/>
              <a:gd name="connsiteX2" fmla="*/ 1478518 w 1478518"/>
              <a:gd name="connsiteY2" fmla="*/ 240058 h 1494135"/>
              <a:gd name="connsiteX3" fmla="*/ 1216025 w 1478518"/>
              <a:gd name="connsiteY3" fmla="*/ 1494135 h 1494135"/>
              <a:gd name="connsiteX4" fmla="*/ 0 w 1478518"/>
              <a:gd name="connsiteY4" fmla="*/ 445095 h 1494135"/>
              <a:gd name="connsiteX0" fmla="*/ 0 w 1485627"/>
              <a:gd name="connsiteY0" fmla="*/ 427548 h 1494135"/>
              <a:gd name="connsiteX1" fmla="*/ 1222396 w 1485627"/>
              <a:gd name="connsiteY1" fmla="*/ 0 h 1494135"/>
              <a:gd name="connsiteX2" fmla="*/ 1485627 w 1485627"/>
              <a:gd name="connsiteY2" fmla="*/ 240058 h 1494135"/>
              <a:gd name="connsiteX3" fmla="*/ 1223134 w 1485627"/>
              <a:gd name="connsiteY3" fmla="*/ 1494135 h 1494135"/>
              <a:gd name="connsiteX4" fmla="*/ 0 w 1485627"/>
              <a:gd name="connsiteY4" fmla="*/ 427548 h 1494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5627" h="1494135">
                <a:moveTo>
                  <a:pt x="0" y="427548"/>
                </a:moveTo>
                <a:lnTo>
                  <a:pt x="1222396" y="0"/>
                </a:lnTo>
                <a:lnTo>
                  <a:pt x="1485627" y="240058"/>
                </a:lnTo>
                <a:lnTo>
                  <a:pt x="1223134" y="1494135"/>
                </a:lnTo>
                <a:lnTo>
                  <a:pt x="0" y="427548"/>
                </a:lnTo>
                <a:close/>
              </a:path>
            </a:pathLst>
          </a:custGeom>
          <a:gradFill flip="none" rotWithShape="1">
            <a:gsLst>
              <a:gs pos="0">
                <a:schemeClr val="accent3"/>
              </a:gs>
              <a:gs pos="75000">
                <a:srgbClr val="FFFFFF">
                  <a:alpha val="0"/>
                </a:srgbClr>
              </a:gs>
            </a:gsLst>
            <a:lin ang="7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solidFill>
                <a:schemeClr val="bg1"/>
              </a:solidFill>
              <a:effectLst/>
            </a:endParaRPr>
          </a:p>
        </p:txBody>
      </p:sp>
      <p:sp>
        <p:nvSpPr>
          <p:cNvPr id="120" name="Rectangle 32"/>
          <p:cNvSpPr/>
          <p:nvPr/>
        </p:nvSpPr>
        <p:spPr bwMode="auto">
          <a:xfrm>
            <a:off x="758469" y="4846025"/>
            <a:ext cx="1642533" cy="931333"/>
          </a:xfrm>
          <a:prstGeom prst="rect">
            <a:avLst/>
          </a:prstGeom>
          <a:gradFill flip="none" rotWithShape="1">
            <a:gsLst>
              <a:gs pos="0">
                <a:schemeClr val="bg2">
                  <a:lumMod val="9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1600" dirty="0" err="1">
              <a:solidFill>
                <a:prstClr val="white"/>
              </a:solidFill>
            </a:endParaRPr>
          </a:p>
        </p:txBody>
      </p:sp>
      <p:sp>
        <p:nvSpPr>
          <p:cNvPr id="121" name="Rounded Rectangle 33"/>
          <p:cNvSpPr/>
          <p:nvPr/>
        </p:nvSpPr>
        <p:spPr bwMode="auto">
          <a:xfrm>
            <a:off x="758468" y="4504331"/>
            <a:ext cx="1642534" cy="386827"/>
          </a:xfrm>
          <a:prstGeom prst="roundRect">
            <a:avLst>
              <a:gd name="adj" fmla="val 6278"/>
            </a:avLst>
          </a:prstGeom>
          <a:ln>
            <a:headEnd type="none" w="med" len="med"/>
            <a:tailEnd type="none" w="med" len="med"/>
          </a:ln>
        </p:spPr>
        <p:style>
          <a:lnRef idx="1">
            <a:schemeClr val="dk1"/>
          </a:lnRef>
          <a:fillRef idx="3">
            <a:schemeClr val="dk1"/>
          </a:fillRef>
          <a:effectRef idx="2">
            <a:schemeClr val="dk1"/>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85000"/>
              </a:lnSpc>
              <a:buClr>
                <a:srgbClr val="7B663F"/>
              </a:buClr>
              <a:defRPr/>
            </a:pPr>
            <a:r>
              <a:rPr lang="ko-KR" altLang="en-US" sz="1000" dirty="0">
                <a:solidFill>
                  <a:schemeClr val="bg1"/>
                </a:solidFill>
                <a:cs typeface="Calibri" pitchFamily="34" charset="0"/>
              </a:rPr>
              <a:t>전체 서버를 동일하거나 다른 하드웨어에 복구</a:t>
            </a:r>
            <a:endParaRPr lang="en-US" sz="1000" dirty="0">
              <a:solidFill>
                <a:schemeClr val="bg1"/>
              </a:solidFill>
              <a:cs typeface="Calibri" pitchFamily="34" charset="0"/>
            </a:endParaRPr>
          </a:p>
        </p:txBody>
      </p:sp>
      <p:sp>
        <p:nvSpPr>
          <p:cNvPr id="123" name="Rectangle 35"/>
          <p:cNvSpPr/>
          <p:nvPr/>
        </p:nvSpPr>
        <p:spPr bwMode="auto">
          <a:xfrm>
            <a:off x="2443336" y="4846025"/>
            <a:ext cx="1642533" cy="931333"/>
          </a:xfrm>
          <a:prstGeom prst="rect">
            <a:avLst/>
          </a:prstGeom>
          <a:gradFill flip="none" rotWithShape="1">
            <a:gsLst>
              <a:gs pos="0">
                <a:schemeClr val="bg2">
                  <a:lumMod val="9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1600" dirty="0" err="1">
              <a:solidFill>
                <a:prstClr val="white"/>
              </a:solidFill>
            </a:endParaRPr>
          </a:p>
        </p:txBody>
      </p:sp>
      <p:sp>
        <p:nvSpPr>
          <p:cNvPr id="124" name="Rounded Rectangle 36"/>
          <p:cNvSpPr/>
          <p:nvPr/>
        </p:nvSpPr>
        <p:spPr bwMode="auto">
          <a:xfrm>
            <a:off x="2443335" y="4504331"/>
            <a:ext cx="1642534" cy="386827"/>
          </a:xfrm>
          <a:prstGeom prst="roundRect">
            <a:avLst>
              <a:gd name="adj" fmla="val 6278"/>
            </a:avLst>
          </a:prstGeom>
          <a:ln>
            <a:headEnd type="none" w="med" len="med"/>
            <a:tailEnd type="none" w="med" len="med"/>
          </a:ln>
        </p:spPr>
        <p:style>
          <a:lnRef idx="1">
            <a:schemeClr val="dk1"/>
          </a:lnRef>
          <a:fillRef idx="3">
            <a:schemeClr val="dk1"/>
          </a:fillRef>
          <a:effectRef idx="2">
            <a:schemeClr val="dk1"/>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85000"/>
              </a:lnSpc>
              <a:buClr>
                <a:srgbClr val="7B663F"/>
              </a:buClr>
              <a:defRPr/>
            </a:pPr>
            <a:r>
              <a:rPr lang="en-US" sz="1000" dirty="0">
                <a:solidFill>
                  <a:schemeClr val="bg1"/>
                </a:solidFill>
                <a:cs typeface="Calibri" pitchFamily="34" charset="0"/>
              </a:rPr>
              <a:t>VM</a:t>
            </a:r>
            <a:r>
              <a:rPr lang="ko-KR" altLang="en-US" sz="1000" dirty="0">
                <a:solidFill>
                  <a:schemeClr val="bg1"/>
                </a:solidFill>
                <a:cs typeface="Calibri" pitchFamily="34" charset="0"/>
              </a:rPr>
              <a:t>으로 가상 변환</a:t>
            </a:r>
            <a:endParaRPr lang="en-US" sz="1000" dirty="0">
              <a:solidFill>
                <a:schemeClr val="bg1"/>
              </a:solidFill>
              <a:cs typeface="Calibri" pitchFamily="34" charset="0"/>
            </a:endParaRPr>
          </a:p>
        </p:txBody>
      </p:sp>
      <p:sp>
        <p:nvSpPr>
          <p:cNvPr id="126" name="Rectangle 38"/>
          <p:cNvSpPr/>
          <p:nvPr/>
        </p:nvSpPr>
        <p:spPr bwMode="auto">
          <a:xfrm>
            <a:off x="4128203" y="4846025"/>
            <a:ext cx="1642533" cy="931333"/>
          </a:xfrm>
          <a:prstGeom prst="rect">
            <a:avLst/>
          </a:prstGeom>
          <a:gradFill flip="none" rotWithShape="1">
            <a:gsLst>
              <a:gs pos="0">
                <a:schemeClr val="bg2">
                  <a:lumMod val="9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1600" dirty="0" err="1">
              <a:solidFill>
                <a:prstClr val="white"/>
              </a:solidFill>
            </a:endParaRPr>
          </a:p>
        </p:txBody>
      </p:sp>
      <p:sp>
        <p:nvSpPr>
          <p:cNvPr id="127" name="Rounded Rectangle 39"/>
          <p:cNvSpPr/>
          <p:nvPr/>
        </p:nvSpPr>
        <p:spPr bwMode="auto">
          <a:xfrm>
            <a:off x="4128202" y="4504331"/>
            <a:ext cx="1642534" cy="386827"/>
          </a:xfrm>
          <a:prstGeom prst="roundRect">
            <a:avLst>
              <a:gd name="adj" fmla="val 6278"/>
            </a:avLst>
          </a:prstGeom>
          <a:ln>
            <a:headEnd type="none" w="med" len="med"/>
            <a:tailEnd type="none" w="med" len="med"/>
          </a:ln>
        </p:spPr>
        <p:style>
          <a:lnRef idx="1">
            <a:schemeClr val="dk1"/>
          </a:lnRef>
          <a:fillRef idx="3">
            <a:schemeClr val="dk1"/>
          </a:fillRef>
          <a:effectRef idx="2">
            <a:schemeClr val="dk1"/>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85000"/>
              </a:lnSpc>
              <a:buClr>
                <a:srgbClr val="7B663F"/>
              </a:buClr>
              <a:defRPr/>
            </a:pPr>
            <a:r>
              <a:rPr lang="ko-KR" altLang="en-US" sz="1000" dirty="0">
                <a:solidFill>
                  <a:schemeClr val="bg1"/>
                </a:solidFill>
                <a:cs typeface="Calibri" pitchFamily="34" charset="0"/>
              </a:rPr>
              <a:t>어플리케이션 및 데이터 베이스 복구</a:t>
            </a:r>
            <a:endParaRPr lang="en-US" sz="1000" dirty="0">
              <a:solidFill>
                <a:schemeClr val="bg1"/>
              </a:solidFill>
              <a:cs typeface="Calibri" pitchFamily="34" charset="0"/>
            </a:endParaRPr>
          </a:p>
        </p:txBody>
      </p:sp>
      <p:sp>
        <p:nvSpPr>
          <p:cNvPr id="129" name="Rectangle 41"/>
          <p:cNvSpPr/>
          <p:nvPr/>
        </p:nvSpPr>
        <p:spPr bwMode="auto">
          <a:xfrm>
            <a:off x="5813070" y="4846025"/>
            <a:ext cx="1642533" cy="931333"/>
          </a:xfrm>
          <a:prstGeom prst="rect">
            <a:avLst/>
          </a:prstGeom>
          <a:gradFill flip="none" rotWithShape="1">
            <a:gsLst>
              <a:gs pos="0">
                <a:schemeClr val="bg2">
                  <a:lumMod val="9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1600" dirty="0" err="1">
              <a:solidFill>
                <a:prstClr val="white"/>
              </a:solidFill>
            </a:endParaRPr>
          </a:p>
        </p:txBody>
      </p:sp>
      <p:sp>
        <p:nvSpPr>
          <p:cNvPr id="130" name="Rounded Rectangle 42"/>
          <p:cNvSpPr/>
          <p:nvPr/>
        </p:nvSpPr>
        <p:spPr bwMode="auto">
          <a:xfrm>
            <a:off x="5813069" y="4504331"/>
            <a:ext cx="1642534" cy="386827"/>
          </a:xfrm>
          <a:prstGeom prst="roundRect">
            <a:avLst>
              <a:gd name="adj" fmla="val 6278"/>
            </a:avLst>
          </a:prstGeom>
          <a:ln>
            <a:headEnd type="none" w="med" len="med"/>
            <a:tailEnd type="none" w="med" len="med"/>
          </a:ln>
        </p:spPr>
        <p:style>
          <a:lnRef idx="1">
            <a:schemeClr val="dk1"/>
          </a:lnRef>
          <a:fillRef idx="3">
            <a:schemeClr val="dk1"/>
          </a:fillRef>
          <a:effectRef idx="2">
            <a:schemeClr val="dk1"/>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85000"/>
              </a:lnSpc>
              <a:buClr>
                <a:srgbClr val="7B663F"/>
              </a:buClr>
              <a:defRPr/>
            </a:pPr>
            <a:r>
              <a:rPr lang="ko-KR" altLang="en-US" sz="1000" dirty="0">
                <a:solidFill>
                  <a:schemeClr val="bg1"/>
                </a:solidFill>
                <a:cs typeface="Calibri" pitchFamily="34" charset="0"/>
              </a:rPr>
              <a:t>파일 및 폴더 단위 복구</a:t>
            </a:r>
            <a:endParaRPr lang="en-US" sz="1000" dirty="0">
              <a:solidFill>
                <a:schemeClr val="bg1"/>
              </a:solidFill>
              <a:cs typeface="Calibri" pitchFamily="34" charset="0"/>
            </a:endParaRPr>
          </a:p>
        </p:txBody>
      </p:sp>
      <p:sp>
        <p:nvSpPr>
          <p:cNvPr id="132" name="Rectangle 44"/>
          <p:cNvSpPr/>
          <p:nvPr/>
        </p:nvSpPr>
        <p:spPr bwMode="auto">
          <a:xfrm>
            <a:off x="7489470" y="4846025"/>
            <a:ext cx="1642533" cy="931333"/>
          </a:xfrm>
          <a:prstGeom prst="rect">
            <a:avLst/>
          </a:prstGeom>
          <a:gradFill flip="none" rotWithShape="1">
            <a:gsLst>
              <a:gs pos="0">
                <a:schemeClr val="bg2">
                  <a:lumMod val="9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1600" dirty="0" err="1">
              <a:solidFill>
                <a:prstClr val="white"/>
              </a:solidFill>
            </a:endParaRPr>
          </a:p>
        </p:txBody>
      </p:sp>
      <p:sp>
        <p:nvSpPr>
          <p:cNvPr id="133" name="Rounded Rectangle 45"/>
          <p:cNvSpPr/>
          <p:nvPr/>
        </p:nvSpPr>
        <p:spPr bwMode="auto">
          <a:xfrm>
            <a:off x="7489469" y="4504331"/>
            <a:ext cx="1642534" cy="386827"/>
          </a:xfrm>
          <a:prstGeom prst="roundRect">
            <a:avLst>
              <a:gd name="adj" fmla="val 6278"/>
            </a:avLst>
          </a:prstGeom>
          <a:ln>
            <a:headEnd type="none" w="med" len="med"/>
            <a:tailEnd type="none" w="med" len="med"/>
          </a:ln>
        </p:spPr>
        <p:style>
          <a:lnRef idx="1">
            <a:schemeClr val="dk1"/>
          </a:lnRef>
          <a:fillRef idx="3">
            <a:schemeClr val="dk1"/>
          </a:fillRef>
          <a:effectRef idx="2">
            <a:schemeClr val="dk1"/>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85000"/>
              </a:lnSpc>
              <a:buClr>
                <a:srgbClr val="7B663F"/>
              </a:buClr>
              <a:defRPr/>
            </a:pPr>
            <a:r>
              <a:rPr lang="ko-KR" altLang="en-US" sz="1000" dirty="0">
                <a:solidFill>
                  <a:schemeClr val="bg1"/>
                </a:solidFill>
                <a:cs typeface="Calibri" pitchFamily="34" charset="0"/>
              </a:rPr>
              <a:t>개별 개체단위 복구</a:t>
            </a:r>
            <a:endParaRPr lang="en-US" sz="1000" dirty="0">
              <a:solidFill>
                <a:schemeClr val="bg1"/>
              </a:solidFill>
              <a:cs typeface="Calibri" pitchFamily="34" charset="0"/>
            </a:endParaRPr>
          </a:p>
        </p:txBody>
      </p:sp>
      <p:grpSp>
        <p:nvGrpSpPr>
          <p:cNvPr id="134" name="Group 158"/>
          <p:cNvGrpSpPr>
            <a:grpSpLocks/>
          </p:cNvGrpSpPr>
          <p:nvPr/>
        </p:nvGrpSpPr>
        <p:grpSpPr bwMode="auto">
          <a:xfrm>
            <a:off x="8023402" y="5040754"/>
            <a:ext cx="557426" cy="557426"/>
            <a:chOff x="4435545" y="5353636"/>
            <a:chExt cx="476250" cy="476250"/>
          </a:xfrm>
          <a:effectLst>
            <a:outerShdw blurRad="50800" dist="38100" dir="5400000">
              <a:srgbClr val="000000">
                <a:alpha val="40000"/>
              </a:srgbClr>
            </a:outerShdw>
          </a:effectLst>
        </p:grpSpPr>
        <p:grpSp>
          <p:nvGrpSpPr>
            <p:cNvPr id="135" name="Group 82"/>
            <p:cNvGrpSpPr>
              <a:grpSpLocks/>
            </p:cNvGrpSpPr>
            <p:nvPr/>
          </p:nvGrpSpPr>
          <p:grpSpPr bwMode="auto">
            <a:xfrm>
              <a:off x="4435545" y="5353636"/>
              <a:ext cx="476250" cy="476250"/>
              <a:chOff x="2670" y="2340"/>
              <a:chExt cx="300" cy="300"/>
            </a:xfrm>
          </p:grpSpPr>
          <p:sp>
            <p:nvSpPr>
              <p:cNvPr id="137" name="Oval 11"/>
              <p:cNvSpPr>
                <a:spLocks noChangeArrowheads="1"/>
              </p:cNvSpPr>
              <p:nvPr/>
            </p:nvSpPr>
            <p:spPr bwMode="gray">
              <a:xfrm>
                <a:off x="2670" y="2340"/>
                <a:ext cx="300" cy="300"/>
              </a:xfrm>
              <a:prstGeom prst="ellipse">
                <a:avLst/>
              </a:prstGeom>
              <a:gradFill rotWithShape="0">
                <a:gsLst>
                  <a:gs pos="0">
                    <a:srgbClr val="4D6883"/>
                  </a:gs>
                  <a:gs pos="64999">
                    <a:srgbClr val="9CB0C4"/>
                  </a:gs>
                  <a:gs pos="100000">
                    <a:srgbClr val="9CB0C4"/>
                  </a:gs>
                </a:gsLst>
                <a:lin ang="5400000"/>
              </a:gradFill>
              <a:ln w="12700" algn="ctr">
                <a:solidFill>
                  <a:schemeClr val="tx2">
                    <a:lumMod val="65000"/>
                    <a:lumOff val="35000"/>
                  </a:schemeClr>
                </a:solidFill>
                <a:round/>
                <a:headEnd/>
                <a:tailEnd/>
              </a:ln>
            </p:spPr>
            <p:txBody>
              <a:bodyPr anchor="ctr"/>
              <a:lstStyle/>
              <a:p>
                <a:endParaRPr lang="en-US" sz="1100" i="1" dirty="0">
                  <a:solidFill>
                    <a:schemeClr val="bg1"/>
                  </a:solidFill>
                </a:endParaRPr>
              </a:p>
            </p:txBody>
          </p:sp>
          <p:sp>
            <p:nvSpPr>
              <p:cNvPr id="138" name="Cube 139"/>
              <p:cNvSpPr>
                <a:spLocks noChangeArrowheads="1"/>
              </p:cNvSpPr>
              <p:nvPr/>
            </p:nvSpPr>
            <p:spPr bwMode="auto">
              <a:xfrm>
                <a:off x="2761" y="2386"/>
                <a:ext cx="91" cy="92"/>
              </a:xfrm>
              <a:prstGeom prst="cube">
                <a:avLst>
                  <a:gd name="adj" fmla="val 25000"/>
                </a:avLst>
              </a:prstGeom>
              <a:solidFill>
                <a:srgbClr val="4D6883"/>
              </a:solidFill>
              <a:ln w="9525" algn="ctr">
                <a:noFill/>
                <a:round/>
                <a:headEnd/>
                <a:tailEnd/>
              </a:ln>
            </p:spPr>
            <p:txBody>
              <a:bodyPr anchor="ctr"/>
              <a:lstStyle/>
              <a:p>
                <a:endParaRPr lang="en-US" sz="1100" i="1" dirty="0">
                  <a:solidFill>
                    <a:schemeClr val="bg1"/>
                  </a:solidFill>
                </a:endParaRPr>
              </a:p>
            </p:txBody>
          </p:sp>
          <p:sp>
            <p:nvSpPr>
              <p:cNvPr id="139" name="Cube 138"/>
              <p:cNvSpPr>
                <a:spLocks noChangeArrowheads="1"/>
              </p:cNvSpPr>
              <p:nvPr/>
            </p:nvSpPr>
            <p:spPr bwMode="auto">
              <a:xfrm>
                <a:off x="2849" y="2457"/>
                <a:ext cx="92" cy="92"/>
              </a:xfrm>
              <a:prstGeom prst="cube">
                <a:avLst>
                  <a:gd name="adj" fmla="val 25000"/>
                </a:avLst>
              </a:prstGeom>
              <a:solidFill>
                <a:srgbClr val="4D6883"/>
              </a:solidFill>
              <a:ln w="9525" algn="ctr">
                <a:noFill/>
                <a:round/>
                <a:headEnd/>
                <a:tailEnd/>
              </a:ln>
            </p:spPr>
            <p:txBody>
              <a:bodyPr anchor="ctr"/>
              <a:lstStyle/>
              <a:p>
                <a:endParaRPr lang="en-US" sz="1100" i="1" dirty="0">
                  <a:solidFill>
                    <a:schemeClr val="bg1"/>
                  </a:solidFill>
                </a:endParaRPr>
              </a:p>
            </p:txBody>
          </p:sp>
          <p:sp>
            <p:nvSpPr>
              <p:cNvPr id="140" name="Oval 660"/>
              <p:cNvSpPr>
                <a:spLocks noChangeArrowheads="1"/>
              </p:cNvSpPr>
              <p:nvPr/>
            </p:nvSpPr>
            <p:spPr bwMode="auto">
              <a:xfrm>
                <a:off x="2714" y="2349"/>
                <a:ext cx="213" cy="142"/>
              </a:xfrm>
              <a:prstGeom prst="ellipse">
                <a:avLst/>
              </a:prstGeom>
              <a:gradFill rotWithShape="1">
                <a:gsLst>
                  <a:gs pos="0">
                    <a:srgbClr val="FFFFFF">
                      <a:alpha val="61000"/>
                    </a:srgbClr>
                  </a:gs>
                  <a:gs pos="100000">
                    <a:srgbClr val="FFFFFF">
                      <a:gamma/>
                      <a:shade val="46275"/>
                      <a:invGamma/>
                      <a:alpha val="0"/>
                    </a:srgbClr>
                  </a:gs>
                </a:gsLst>
                <a:lin ang="5400000" scaled="1"/>
              </a:gradFill>
              <a:ln w="9525">
                <a:noFill/>
                <a:round/>
                <a:headEnd/>
                <a:tailEnd/>
              </a:ln>
              <a:effectLst/>
            </p:spPr>
            <p:txBody>
              <a:bodyPr wrap="none" anchor="ctr"/>
              <a:lstStyle/>
              <a:p>
                <a:pPr fontAlgn="auto">
                  <a:spcBef>
                    <a:spcPts val="0"/>
                  </a:spcBef>
                  <a:spcAft>
                    <a:spcPts val="0"/>
                  </a:spcAft>
                  <a:defRPr/>
                </a:pPr>
                <a:endParaRPr lang="en-US" sz="1600" kern="0" dirty="0">
                  <a:solidFill>
                    <a:sysClr val="windowText" lastClr="000000"/>
                  </a:solidFill>
                </a:endParaRPr>
              </a:p>
            </p:txBody>
          </p:sp>
        </p:grpSp>
        <p:sp>
          <p:nvSpPr>
            <p:cNvPr id="136" name="Cube 137"/>
            <p:cNvSpPr>
              <a:spLocks noChangeArrowheads="1"/>
            </p:cNvSpPr>
            <p:nvPr/>
          </p:nvSpPr>
          <p:spPr bwMode="auto">
            <a:xfrm>
              <a:off x="4534881" y="5588146"/>
              <a:ext cx="147638" cy="146050"/>
            </a:xfrm>
            <a:prstGeom prst="cube">
              <a:avLst>
                <a:gd name="adj" fmla="val 25000"/>
              </a:avLst>
            </a:prstGeom>
            <a:solidFill>
              <a:schemeClr val="folHlink"/>
            </a:solidFill>
            <a:ln w="9525" algn="ctr">
              <a:noFill/>
              <a:round/>
              <a:headEnd/>
              <a:tailEnd/>
            </a:ln>
          </p:spPr>
          <p:txBody>
            <a:bodyPr anchor="ctr"/>
            <a:lstStyle/>
            <a:p>
              <a:endParaRPr lang="en-US" sz="1100" i="1" dirty="0">
                <a:solidFill>
                  <a:schemeClr val="bg1"/>
                </a:solidFill>
              </a:endParaRPr>
            </a:p>
          </p:txBody>
        </p:sp>
      </p:grpSp>
      <p:grpSp>
        <p:nvGrpSpPr>
          <p:cNvPr id="141" name="Group 53"/>
          <p:cNvGrpSpPr/>
          <p:nvPr/>
        </p:nvGrpSpPr>
        <p:grpSpPr>
          <a:xfrm rot="19992520">
            <a:off x="760138" y="3704954"/>
            <a:ext cx="1129425" cy="692497"/>
            <a:chOff x="-4715629" y="7019323"/>
            <a:chExt cx="2561139" cy="1739389"/>
          </a:xfrm>
        </p:grpSpPr>
        <p:sp>
          <p:nvSpPr>
            <p:cNvPr id="142" name="TextBox 141"/>
            <p:cNvSpPr txBox="1"/>
            <p:nvPr/>
          </p:nvSpPr>
          <p:spPr>
            <a:xfrm rot="940237">
              <a:off x="-4715629" y="7019323"/>
              <a:ext cx="2561139" cy="1739389"/>
            </a:xfrm>
            <a:prstGeom prst="rect">
              <a:avLst/>
            </a:prstGeom>
            <a:gradFill flip="none" rotWithShape="1">
              <a:gsLst>
                <a:gs pos="8000">
                  <a:schemeClr val="accent3"/>
                </a:gs>
                <a:gs pos="86000">
                  <a:schemeClr val="accent3">
                    <a:lumMod val="50000"/>
                  </a:schemeClr>
                </a:gs>
              </a:gsLst>
              <a:lin ang="3060000" scaled="0"/>
              <a:tileRect/>
            </a:gradFill>
            <a:effectLst>
              <a:outerShdw blurRad="317500" dist="457200" dir="2700000" algn="tl" rotWithShape="0">
                <a:prstClr val="black">
                  <a:alpha val="27000"/>
                </a:prstClr>
              </a:outerShdw>
            </a:effectLst>
          </p:spPr>
          <p:txBody>
            <a:bodyPr wrap="square" tIns="0" bIns="0" rtlCol="0">
              <a:spAutoFit/>
            </a:bodyPr>
            <a:lstStyle/>
            <a:p>
              <a:endParaRPr lang="en-US" sz="900" dirty="0"/>
            </a:p>
            <a:p>
              <a:endParaRPr lang="en-US" sz="900" dirty="0"/>
            </a:p>
            <a:p>
              <a:endParaRPr lang="en-US" sz="900" dirty="0"/>
            </a:p>
            <a:p>
              <a:endParaRPr lang="en-US" sz="900" dirty="0"/>
            </a:p>
            <a:p>
              <a:endParaRPr lang="en-US" sz="900" dirty="0"/>
            </a:p>
          </p:txBody>
        </p:sp>
        <p:sp>
          <p:nvSpPr>
            <p:cNvPr id="143" name="TextBox 142"/>
            <p:cNvSpPr txBox="1"/>
            <p:nvPr/>
          </p:nvSpPr>
          <p:spPr>
            <a:xfrm rot="912156">
              <a:off x="-4684908" y="7267385"/>
              <a:ext cx="2495547" cy="1252360"/>
            </a:xfrm>
            <a:prstGeom prst="rect">
              <a:avLst/>
            </a:prstGeom>
            <a:noFill/>
          </p:spPr>
          <p:txBody>
            <a:bodyPr wrap="square" tIns="0" bIns="0" rtlCol="0">
              <a:spAutoFit/>
            </a:bodyPr>
            <a:lstStyle/>
            <a:p>
              <a:pPr algn="ctr">
                <a:lnSpc>
                  <a:spcPct val="90000"/>
                </a:lnSpc>
              </a:pPr>
              <a:r>
                <a:rPr lang="ko-KR" altLang="en-US" sz="1200" b="1" dirty="0">
                  <a:solidFill>
                    <a:schemeClr val="bg1"/>
                  </a:solidFill>
                  <a:cs typeface="Tahoma" pitchFamily="34" charset="0"/>
                </a:rPr>
                <a:t>같은 위치</a:t>
              </a:r>
              <a:br>
                <a:rPr lang="en-US" altLang="ko-KR" sz="1200" b="1" dirty="0">
                  <a:solidFill>
                    <a:schemeClr val="bg1"/>
                  </a:solidFill>
                  <a:cs typeface="Tahoma" pitchFamily="34" charset="0"/>
                </a:rPr>
              </a:br>
              <a:r>
                <a:rPr lang="ko-KR" altLang="en-US" sz="1200" b="1">
                  <a:solidFill>
                    <a:schemeClr val="bg1"/>
                  </a:solidFill>
                  <a:cs typeface="Tahoma" pitchFamily="34" charset="0"/>
                </a:rPr>
                <a:t>또는 </a:t>
              </a:r>
              <a:r>
                <a:rPr lang="ko-KR" altLang="en-US" sz="1200" b="1" dirty="0">
                  <a:solidFill>
                    <a:schemeClr val="bg1"/>
                  </a:solidFill>
                  <a:cs typeface="Tahoma" pitchFamily="34" charset="0"/>
                </a:rPr>
                <a:t>다른 위치로 복구</a:t>
              </a:r>
              <a:endParaRPr lang="en-US" sz="1200" b="1" dirty="0">
                <a:solidFill>
                  <a:schemeClr val="bg1"/>
                </a:solidFill>
                <a:cs typeface="Tahoma" pitchFamily="34" charset="0"/>
              </a:endParaRPr>
            </a:p>
          </p:txBody>
        </p:sp>
      </p:grpSp>
      <p:grpSp>
        <p:nvGrpSpPr>
          <p:cNvPr id="144" name="Group 56"/>
          <p:cNvGrpSpPr/>
          <p:nvPr/>
        </p:nvGrpSpPr>
        <p:grpSpPr>
          <a:xfrm>
            <a:off x="5954800" y="4994398"/>
            <a:ext cx="1145205" cy="673529"/>
            <a:chOff x="5501128" y="4788111"/>
            <a:chExt cx="1145205" cy="673529"/>
          </a:xfrm>
        </p:grpSpPr>
        <p:pic>
          <p:nvPicPr>
            <p:cNvPr id="145" name="Picture 57" descr="file_folder.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01128" y="4788111"/>
              <a:ext cx="984338" cy="653062"/>
            </a:xfrm>
            <a:prstGeom prst="rect">
              <a:avLst/>
            </a:prstGeom>
          </p:spPr>
        </p:pic>
        <p:pic>
          <p:nvPicPr>
            <p:cNvPr id="146" name="Picture 4" descr="https://encrypted-tbn0.gstatic.com/images?q=tbn:ANd9GcRwLjDn5Kj3hNapaHOJAoHVU4nwumyNwaTaHwV36Fj6nxBWmWdw"/>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68059" y="4975330"/>
              <a:ext cx="678274" cy="486310"/>
            </a:xfrm>
            <a:prstGeom prst="rect">
              <a:avLst/>
            </a:prstGeom>
            <a:noFill/>
            <a:ln w="6350" cmpd="sng">
              <a:solidFill>
                <a:schemeClr val="tx1">
                  <a:lumMod val="50000"/>
                  <a:lumOff val="50000"/>
                </a:schemeClr>
              </a:solidFill>
            </a:ln>
            <a:effectLst>
              <a:outerShdw blurRad="41275" dist="25400" dir="5400000" algn="t" rotWithShape="0">
                <a:prstClr val="black">
                  <a:alpha val="21000"/>
                </a:prstClr>
              </a:outerShdw>
            </a:effectLst>
            <a:extLst>
              <a:ext uri="{909E8E84-426E-40dd-AFC4-6F175D3DCCD1}">
                <a14:hiddenFill xmlns="" xmlns:a14="http://schemas.microsoft.com/office/drawing/2010/main">
                  <a:solidFill>
                    <a:srgbClr val="FFFFFF"/>
                  </a:solidFill>
                </a14:hiddenFill>
              </a:ext>
            </a:extLst>
          </p:spPr>
        </p:pic>
      </p:grpSp>
      <p:grpSp>
        <p:nvGrpSpPr>
          <p:cNvPr id="147" name="Group 59"/>
          <p:cNvGrpSpPr/>
          <p:nvPr/>
        </p:nvGrpSpPr>
        <p:grpSpPr>
          <a:xfrm>
            <a:off x="4518873" y="5006888"/>
            <a:ext cx="969124" cy="668864"/>
            <a:chOff x="4055530" y="4724399"/>
            <a:chExt cx="1140872" cy="787400"/>
          </a:xfrm>
        </p:grpSpPr>
        <p:pic>
          <p:nvPicPr>
            <p:cNvPr id="148" name="Picture 60" descr="DATABASE.p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665043" y="4755046"/>
              <a:ext cx="531359" cy="545088"/>
            </a:xfrm>
            <a:prstGeom prst="rect">
              <a:avLst/>
            </a:prstGeom>
          </p:spPr>
        </p:pic>
        <p:grpSp>
          <p:nvGrpSpPr>
            <p:cNvPr id="149" name="Group 61"/>
            <p:cNvGrpSpPr/>
            <p:nvPr/>
          </p:nvGrpSpPr>
          <p:grpSpPr>
            <a:xfrm>
              <a:off x="4377263" y="4986865"/>
              <a:ext cx="524934" cy="524934"/>
              <a:chOff x="5037666" y="5401734"/>
              <a:chExt cx="524934" cy="524934"/>
            </a:xfrm>
          </p:grpSpPr>
          <p:sp>
            <p:nvSpPr>
              <p:cNvPr id="153" name="Rounded Rectangle 65"/>
              <p:cNvSpPr/>
              <p:nvPr/>
            </p:nvSpPr>
            <p:spPr bwMode="auto">
              <a:xfrm>
                <a:off x="5037666" y="5401734"/>
                <a:ext cx="524934" cy="524934"/>
              </a:xfrm>
              <a:prstGeom prst="roundRect">
                <a:avLst>
                  <a:gd name="adj" fmla="val 22222"/>
                </a:avLst>
              </a:prstGeom>
              <a:gradFill>
                <a:gsLst>
                  <a:gs pos="0">
                    <a:schemeClr val="bg1">
                      <a:lumMod val="85000"/>
                    </a:schemeClr>
                  </a:gs>
                  <a:gs pos="100000">
                    <a:schemeClr val="bg1"/>
                  </a:gs>
                </a:gsLst>
              </a:gradFill>
              <a:ln>
                <a:no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solidFill>
                    <a:schemeClr val="bg1"/>
                  </a:solidFill>
                  <a:effectLst/>
                </a:endParaRPr>
              </a:p>
            </p:txBody>
          </p:sp>
          <p:pic>
            <p:nvPicPr>
              <p:cNvPr id="154" name="Picture 2" descr="https://encrypted-tbn3.gstatic.com/images?q=tbn:ANd9GcR8K-ItVFXIqgFZcybV9RFBBTIS0CaUsA0AlYTmuNer0Ij7nl2R"/>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090262" y="5452534"/>
                <a:ext cx="432136" cy="432134"/>
              </a:xfrm>
              <a:prstGeom prst="rect">
                <a:avLst/>
              </a:prstGeom>
              <a:noFill/>
              <a:extLst>
                <a:ext uri="{909E8E84-426E-40dd-AFC4-6F175D3DCCD1}">
                  <a14:hiddenFill xmlns="" xmlns:a14="http://schemas.microsoft.com/office/drawing/2010/main">
                    <a:solidFill>
                      <a:srgbClr val="FFFFFF"/>
                    </a:solidFill>
                  </a14:hiddenFill>
                </a:ext>
              </a:extLst>
            </p:spPr>
          </p:pic>
        </p:grpSp>
        <p:grpSp>
          <p:nvGrpSpPr>
            <p:cNvPr id="150" name="Group 62"/>
            <p:cNvGrpSpPr/>
            <p:nvPr/>
          </p:nvGrpSpPr>
          <p:grpSpPr>
            <a:xfrm>
              <a:off x="4055530" y="4724399"/>
              <a:ext cx="524934" cy="524934"/>
              <a:chOff x="-922868" y="4241800"/>
              <a:chExt cx="609600" cy="609600"/>
            </a:xfrm>
          </p:grpSpPr>
          <p:sp>
            <p:nvSpPr>
              <p:cNvPr id="151" name="Rounded Rectangle 63"/>
              <p:cNvSpPr/>
              <p:nvPr/>
            </p:nvSpPr>
            <p:spPr bwMode="auto">
              <a:xfrm>
                <a:off x="-922868" y="4241800"/>
                <a:ext cx="609600" cy="609600"/>
              </a:xfrm>
              <a:prstGeom prst="roundRect">
                <a:avLst>
                  <a:gd name="adj" fmla="val 22222"/>
                </a:avLst>
              </a:prstGeom>
              <a:gradFill>
                <a:gsLst>
                  <a:gs pos="0">
                    <a:schemeClr val="accent1">
                      <a:lumMod val="75000"/>
                    </a:schemeClr>
                  </a:gs>
                  <a:gs pos="100000">
                    <a:schemeClr val="accent1"/>
                  </a:gs>
                </a:gsLst>
              </a:gradFill>
              <a:ln>
                <a:no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solidFill>
                    <a:schemeClr val="bg1"/>
                  </a:solidFill>
                  <a:effectLst/>
                </a:endParaRPr>
              </a:p>
            </p:txBody>
          </p:sp>
          <p:pic>
            <p:nvPicPr>
              <p:cNvPr id="152" name="Picture 64" descr="application.pn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97787" y="4305198"/>
                <a:ext cx="525570" cy="499738"/>
              </a:xfrm>
              <a:prstGeom prst="rect">
                <a:avLst/>
              </a:prstGeom>
            </p:spPr>
          </p:pic>
        </p:grpSp>
      </p:grpSp>
      <p:grpSp>
        <p:nvGrpSpPr>
          <p:cNvPr id="155" name="Group 67"/>
          <p:cNvGrpSpPr/>
          <p:nvPr/>
        </p:nvGrpSpPr>
        <p:grpSpPr>
          <a:xfrm>
            <a:off x="2606888" y="4981244"/>
            <a:ext cx="1284248" cy="825988"/>
            <a:chOff x="2137650" y="4699000"/>
            <a:chExt cx="1467785" cy="944034"/>
          </a:xfrm>
        </p:grpSpPr>
        <p:pic>
          <p:nvPicPr>
            <p:cNvPr id="156" name="Picture 68" descr="VIRTUAL_SERVER.png"/>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960299" y="4699000"/>
              <a:ext cx="645136" cy="944034"/>
            </a:xfrm>
            <a:prstGeom prst="rect">
              <a:avLst/>
            </a:prstGeom>
          </p:spPr>
        </p:pic>
        <p:pic>
          <p:nvPicPr>
            <p:cNvPr id="157" name="Picture 69" descr="VIRTUAL_DESKTOP.png"/>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137650" y="4790068"/>
              <a:ext cx="995016" cy="797068"/>
            </a:xfrm>
            <a:prstGeom prst="rect">
              <a:avLst/>
            </a:prstGeom>
          </p:spPr>
        </p:pic>
      </p:grpSp>
      <p:grpSp>
        <p:nvGrpSpPr>
          <p:cNvPr id="158" name="Group 70"/>
          <p:cNvGrpSpPr/>
          <p:nvPr/>
        </p:nvGrpSpPr>
        <p:grpSpPr>
          <a:xfrm>
            <a:off x="916211" y="4964223"/>
            <a:ext cx="1264658" cy="825600"/>
            <a:chOff x="445609" y="4680202"/>
            <a:chExt cx="1450924" cy="947200"/>
          </a:xfrm>
        </p:grpSpPr>
        <p:pic>
          <p:nvPicPr>
            <p:cNvPr id="159" name="Picture 71" descr="server_farm.png"/>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45609" y="4857479"/>
              <a:ext cx="993724" cy="535790"/>
            </a:xfrm>
            <a:prstGeom prst="rect">
              <a:avLst/>
            </a:prstGeom>
          </p:spPr>
        </p:pic>
        <p:pic>
          <p:nvPicPr>
            <p:cNvPr id="160" name="Picture 72" descr="file_server.png"/>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52036" y="4680202"/>
              <a:ext cx="644497" cy="947200"/>
            </a:xfrm>
            <a:prstGeom prst="rect">
              <a:avLst/>
            </a:prstGeom>
          </p:spPr>
        </p:pic>
      </p:grpSp>
      <p:sp>
        <p:nvSpPr>
          <p:cNvPr id="161" name="Rounded Rectangle 73"/>
          <p:cNvSpPr/>
          <p:nvPr/>
        </p:nvSpPr>
        <p:spPr bwMode="auto">
          <a:xfrm>
            <a:off x="758468" y="5777354"/>
            <a:ext cx="8373534" cy="379411"/>
          </a:xfrm>
          <a:prstGeom prst="roundRect">
            <a:avLst>
              <a:gd name="adj" fmla="val 13685"/>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90000"/>
              </a:lnSpc>
              <a:defRPr/>
            </a:pPr>
            <a:r>
              <a:rPr lang="ko-KR" altLang="en-US" b="1" i="1" kern="0" dirty="0">
                <a:solidFill>
                  <a:prstClr val="white"/>
                </a:solidFill>
              </a:rPr>
              <a:t>한 번의 백업에서 </a:t>
            </a:r>
            <a:r>
              <a:rPr lang="ko-KR" altLang="en-US" b="1" i="1" kern="0" dirty="0">
                <a:solidFill>
                  <a:srgbClr val="3DA1B9"/>
                </a:solidFill>
              </a:rPr>
              <a:t>다양한 형태</a:t>
            </a:r>
            <a:r>
              <a:rPr lang="ko-KR" altLang="en-US" b="1" i="1" kern="0" dirty="0">
                <a:solidFill>
                  <a:prstClr val="white"/>
                </a:solidFill>
              </a:rPr>
              <a:t>의 복구 지원</a:t>
            </a:r>
            <a:endParaRPr lang="en-US" altLang="ko-KR" b="1" i="1" kern="0" dirty="0">
              <a:solidFill>
                <a:prstClr val="white"/>
              </a:solidFill>
            </a:endParaRPr>
          </a:p>
        </p:txBody>
      </p:sp>
      <p:sp>
        <p:nvSpPr>
          <p:cNvPr id="162" name="Text Box 28"/>
          <p:cNvSpPr txBox="1">
            <a:spLocks noChangeArrowheads="1"/>
          </p:cNvSpPr>
          <p:nvPr/>
        </p:nvSpPr>
        <p:spPr bwMode="auto">
          <a:xfrm>
            <a:off x="1136576" y="2074979"/>
            <a:ext cx="1541356" cy="397032"/>
          </a:xfrm>
          <a:prstGeom prst="rect">
            <a:avLst/>
          </a:prstGeom>
          <a:noFill/>
          <a:ln w="12700" algn="ctr">
            <a:noFill/>
            <a:miter lim="800000"/>
            <a:headEnd/>
            <a:tailEnd/>
          </a:ln>
        </p:spPr>
        <p:txBody>
          <a:bodyPr wrap="square">
            <a:spAutoFit/>
          </a:bodyPr>
          <a:lstStyle/>
          <a:p>
            <a:pPr algn="ctr" eaLnBrk="0" hangingPunct="0">
              <a:lnSpc>
                <a:spcPct val="90000"/>
              </a:lnSpc>
            </a:pPr>
            <a:r>
              <a:rPr lang="en-US" sz="1100" b="1" dirty="0"/>
              <a:t>Backup Exec™</a:t>
            </a:r>
            <a:br>
              <a:rPr lang="en-US" sz="1100" b="1" dirty="0"/>
            </a:br>
            <a:r>
              <a:rPr lang="en-US" sz="1100" b="1" dirty="0"/>
              <a:t>Server</a:t>
            </a:r>
            <a:endParaRPr lang="en-US" sz="1050" b="1" dirty="0"/>
          </a:p>
        </p:txBody>
      </p:sp>
      <p:grpSp>
        <p:nvGrpSpPr>
          <p:cNvPr id="163" name="Group 17"/>
          <p:cNvGrpSpPr>
            <a:grpSpLocks/>
          </p:cNvGrpSpPr>
          <p:nvPr/>
        </p:nvGrpSpPr>
        <p:grpSpPr>
          <a:xfrm>
            <a:off x="1490133" y="2503517"/>
            <a:ext cx="792336" cy="803010"/>
            <a:chOff x="2955619" y="1076461"/>
            <a:chExt cx="612371" cy="574069"/>
          </a:xfrm>
        </p:grpSpPr>
        <p:sp>
          <p:nvSpPr>
            <p:cNvPr id="164" name="Oval 76"/>
            <p:cNvSpPr>
              <a:spLocks noChangeAspect="1"/>
            </p:cNvSpPr>
            <p:nvPr/>
          </p:nvSpPr>
          <p:spPr bwMode="auto">
            <a:xfrm>
              <a:off x="2955619" y="1076461"/>
              <a:ext cx="612371" cy="574069"/>
            </a:xfrm>
            <a:prstGeom prst="ellipse">
              <a:avLst/>
            </a:prstGeom>
            <a:solidFill>
              <a:schemeClr val="accent1"/>
            </a:solidFill>
            <a:ln w="63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000" dirty="0">
                <a:solidFill>
                  <a:prstClr val="white"/>
                </a:solidFill>
              </a:endParaRPr>
            </a:p>
          </p:txBody>
        </p:sp>
        <p:sp>
          <p:nvSpPr>
            <p:cNvPr id="165" name="Flowchart: Magnetic Disk 122"/>
            <p:cNvSpPr/>
            <p:nvPr/>
          </p:nvSpPr>
          <p:spPr bwMode="auto">
            <a:xfrm>
              <a:off x="3102429" y="1206773"/>
              <a:ext cx="255134" cy="211931"/>
            </a:xfrm>
            <a:prstGeom prst="flowChartMagneticDisk">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000" dirty="0">
                <a:solidFill>
                  <a:prstClr val="white"/>
                </a:solidFill>
              </a:endParaRPr>
            </a:p>
          </p:txBody>
        </p:sp>
        <p:grpSp>
          <p:nvGrpSpPr>
            <p:cNvPr id="166" name="Group 16"/>
            <p:cNvGrpSpPr/>
            <p:nvPr/>
          </p:nvGrpSpPr>
          <p:grpSpPr>
            <a:xfrm>
              <a:off x="3179547" y="1370500"/>
              <a:ext cx="230981" cy="132829"/>
              <a:chOff x="3757613" y="1285875"/>
              <a:chExt cx="230981" cy="132829"/>
            </a:xfrm>
          </p:grpSpPr>
          <p:sp>
            <p:nvSpPr>
              <p:cNvPr id="167" name="Rectangle 12"/>
              <p:cNvSpPr/>
              <p:nvPr/>
            </p:nvSpPr>
            <p:spPr bwMode="auto">
              <a:xfrm>
                <a:off x="3757613" y="1285875"/>
                <a:ext cx="230981" cy="132829"/>
              </a:xfrm>
              <a:prstGeom prst="rect">
                <a:avLst/>
              </a:prstGeom>
              <a:solidFill>
                <a:schemeClr val="accent1"/>
              </a:solidFill>
              <a:ln w="38100" cap="flat" cmpd="sng" algn="ctr">
                <a:solidFill>
                  <a:schemeClr val="tx1"/>
                </a:solidFill>
                <a:prstDash val="solid"/>
                <a:round/>
                <a:headEnd type="none" w="med" len="med"/>
                <a:tailEnd type="none" w="med" len="med"/>
              </a:ln>
              <a:effectLst/>
              <a:scene3d>
                <a:camera prst="orthographicFront"/>
                <a:lightRig rig="threePt" dir="t"/>
              </a:scene3d>
              <a:sp3d/>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000" dirty="0">
                  <a:solidFill>
                    <a:prstClr val="white"/>
                  </a:solidFill>
                </a:endParaRPr>
              </a:p>
            </p:txBody>
          </p:sp>
          <p:sp>
            <p:nvSpPr>
              <p:cNvPr id="168" name="Rectangle 80"/>
              <p:cNvSpPr>
                <a:spLocks noChangeAspect="1"/>
              </p:cNvSpPr>
              <p:nvPr/>
            </p:nvSpPr>
            <p:spPr bwMode="auto">
              <a:xfrm>
                <a:off x="3805510" y="1331119"/>
                <a:ext cx="42005" cy="42005"/>
              </a:xfrm>
              <a:prstGeom prst="rect">
                <a:avLst/>
              </a:prstGeom>
              <a:solidFill>
                <a:schemeClr val="tx1"/>
              </a:solidFill>
              <a:ln w="444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000" dirty="0">
                  <a:solidFill>
                    <a:prstClr val="white"/>
                  </a:solidFill>
                </a:endParaRPr>
              </a:p>
            </p:txBody>
          </p:sp>
          <p:sp>
            <p:nvSpPr>
              <p:cNvPr id="169" name="Rectangle 81"/>
              <p:cNvSpPr>
                <a:spLocks noChangeAspect="1"/>
              </p:cNvSpPr>
              <p:nvPr/>
            </p:nvSpPr>
            <p:spPr bwMode="auto">
              <a:xfrm>
                <a:off x="3891242" y="1331135"/>
                <a:ext cx="42005" cy="42005"/>
              </a:xfrm>
              <a:prstGeom prst="rect">
                <a:avLst/>
              </a:prstGeom>
              <a:solidFill>
                <a:schemeClr val="tx1"/>
              </a:solidFill>
              <a:ln w="444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defTabSz="914400" fontAlgn="base">
                  <a:lnSpc>
                    <a:spcPct val="90000"/>
                  </a:lnSpc>
                  <a:spcBef>
                    <a:spcPct val="0"/>
                  </a:spcBef>
                  <a:spcAft>
                    <a:spcPct val="0"/>
                  </a:spcAft>
                </a:pPr>
                <a:endParaRPr lang="en-IE" sz="2000" dirty="0">
                  <a:solidFill>
                    <a:prstClr val="white"/>
                  </a:solidFill>
                </a:endParaRPr>
              </a:p>
            </p:txBody>
          </p:sp>
        </p:grpSp>
      </p:grpSp>
      <p:grpSp>
        <p:nvGrpSpPr>
          <p:cNvPr id="170" name="Group 4"/>
          <p:cNvGrpSpPr/>
          <p:nvPr/>
        </p:nvGrpSpPr>
        <p:grpSpPr>
          <a:xfrm>
            <a:off x="2586752" y="2443641"/>
            <a:ext cx="1880119" cy="923990"/>
            <a:chOff x="2586752" y="2409929"/>
            <a:chExt cx="1880119" cy="923990"/>
          </a:xfrm>
        </p:grpSpPr>
        <p:sp>
          <p:nvSpPr>
            <p:cNvPr id="171" name="Right Arrow 83"/>
            <p:cNvSpPr/>
            <p:nvPr/>
          </p:nvSpPr>
          <p:spPr bwMode="auto">
            <a:xfrm>
              <a:off x="2587273" y="2409929"/>
              <a:ext cx="1879598" cy="923990"/>
            </a:xfrm>
            <a:prstGeom prst="rightArrow">
              <a:avLst>
                <a:gd name="adj1" fmla="val 69131"/>
                <a:gd name="adj2" fmla="val 55217"/>
              </a:avLst>
            </a:prstGeom>
            <a:gradFill flip="none" rotWithShape="1">
              <a:gsLst>
                <a:gs pos="0">
                  <a:schemeClr val="accent3"/>
                </a:gs>
                <a:gs pos="100000">
                  <a:srgbClr val="FFFFFF">
                    <a:alpha val="0"/>
                  </a:srgb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a:lnSpc>
                  <a:spcPct val="90000"/>
                </a:lnSpc>
                <a:defRPr/>
              </a:pPr>
              <a:endParaRPr lang="en-US" sz="900" b="1" dirty="0"/>
            </a:p>
          </p:txBody>
        </p:sp>
        <p:sp>
          <p:nvSpPr>
            <p:cNvPr id="172" name="TextBox 171"/>
            <p:cNvSpPr txBox="1"/>
            <p:nvPr/>
          </p:nvSpPr>
          <p:spPr bwMode="ltGray">
            <a:xfrm>
              <a:off x="2586752" y="2606316"/>
              <a:ext cx="1668453" cy="507811"/>
            </a:xfrm>
            <a:prstGeom prst="rect">
              <a:avLst/>
            </a:prstGeom>
            <a:noFill/>
            <a:ln w="9525">
              <a:noFill/>
              <a:miter lim="800000"/>
              <a:headEnd/>
              <a:tailEnd/>
            </a:ln>
          </p:spPr>
          <p:txBody>
            <a:bodyPr wrap="square" lIns="91419" tIns="45710" rIns="91419" bIns="45710" rtlCol="0" anchor="t" anchorCtr="0">
              <a:noAutofit/>
            </a:bodyPr>
            <a:lstStyle/>
            <a:p>
              <a:pPr lvl="0" algn="ctr">
                <a:lnSpc>
                  <a:spcPct val="90000"/>
                </a:lnSpc>
                <a:defRPr/>
              </a:pPr>
              <a:r>
                <a:rPr lang="ko-KR" altLang="en-US" sz="900" b="1" dirty="0"/>
                <a:t>가상</a:t>
              </a:r>
              <a:r>
                <a:rPr lang="en-US" altLang="ko-KR" sz="900" b="1" dirty="0"/>
                <a:t> </a:t>
              </a:r>
              <a:r>
                <a:rPr lang="ko-KR" altLang="en-US" sz="900" b="1" dirty="0"/>
                <a:t>머신 및 물리적 </a:t>
              </a:r>
              <a:r>
                <a:rPr lang="ko-KR" altLang="en-US" sz="900" b="1"/>
                <a:t>서버에 대한 싱글 </a:t>
              </a:r>
              <a:r>
                <a:rPr lang="ko-KR" altLang="en-US" sz="900" b="1" dirty="0"/>
                <a:t>패스</a:t>
              </a:r>
              <a:r>
                <a:rPr lang="en-US" altLang="ko-KR" sz="900" b="1" dirty="0"/>
                <a:t>(Single-pass) </a:t>
              </a:r>
              <a:r>
                <a:rPr lang="ko-KR" altLang="en-US" sz="900" b="1" dirty="0"/>
                <a:t>백업</a:t>
              </a:r>
              <a:endParaRPr lang="en-US" altLang="ko-KR" sz="900" b="1" dirty="0"/>
            </a:p>
          </p:txBody>
        </p:sp>
      </p:grpSp>
      <p:sp>
        <p:nvSpPr>
          <p:cNvPr id="173" name="Text Box 28"/>
          <p:cNvSpPr txBox="1">
            <a:spLocks noChangeArrowheads="1"/>
          </p:cNvSpPr>
          <p:nvPr/>
        </p:nvSpPr>
        <p:spPr bwMode="auto">
          <a:xfrm>
            <a:off x="4279182" y="2074979"/>
            <a:ext cx="1393898" cy="397032"/>
          </a:xfrm>
          <a:prstGeom prst="rect">
            <a:avLst/>
          </a:prstGeom>
          <a:noFill/>
          <a:ln w="12700" algn="ctr">
            <a:noFill/>
            <a:miter lim="800000"/>
            <a:headEnd/>
            <a:tailEnd/>
          </a:ln>
        </p:spPr>
        <p:txBody>
          <a:bodyPr wrap="square">
            <a:spAutoFit/>
          </a:bodyPr>
          <a:lstStyle/>
          <a:p>
            <a:pPr algn="ctr" eaLnBrk="0" hangingPunct="0">
              <a:lnSpc>
                <a:spcPct val="90000"/>
              </a:lnSpc>
            </a:pPr>
            <a:r>
              <a:rPr lang="ko-KR" altLang="en-US" sz="1100" b="1" dirty="0"/>
              <a:t>저장장치</a:t>
            </a:r>
            <a:r>
              <a:rPr lang="en-US" sz="1100" b="1" dirty="0"/>
              <a:t>: </a:t>
            </a:r>
            <a:br>
              <a:rPr lang="en-US" sz="1100" b="1" dirty="0"/>
            </a:br>
            <a:r>
              <a:rPr lang="en-US" sz="1100" b="1" dirty="0"/>
              <a:t>Disk, Tape, Cloud</a:t>
            </a:r>
          </a:p>
        </p:txBody>
      </p:sp>
      <p:sp>
        <p:nvSpPr>
          <p:cNvPr id="174" name="Text Box 28"/>
          <p:cNvSpPr txBox="1">
            <a:spLocks noChangeArrowheads="1"/>
          </p:cNvSpPr>
          <p:nvPr/>
        </p:nvSpPr>
        <p:spPr bwMode="auto">
          <a:xfrm>
            <a:off x="7539771" y="2074979"/>
            <a:ext cx="689898" cy="397032"/>
          </a:xfrm>
          <a:prstGeom prst="rect">
            <a:avLst/>
          </a:prstGeom>
          <a:noFill/>
          <a:ln w="12700" algn="ctr">
            <a:noFill/>
            <a:miter lim="800000"/>
            <a:headEnd/>
            <a:tailEnd/>
          </a:ln>
        </p:spPr>
        <p:txBody>
          <a:bodyPr wrap="square">
            <a:spAutoFit/>
          </a:bodyPr>
          <a:lstStyle/>
          <a:p>
            <a:pPr algn="ctr" eaLnBrk="0" hangingPunct="0">
              <a:lnSpc>
                <a:spcPct val="90000"/>
              </a:lnSpc>
            </a:pPr>
            <a:r>
              <a:rPr lang="ko-KR" altLang="en-US" sz="1100" b="1" dirty="0"/>
              <a:t>높은</a:t>
            </a:r>
            <a:br>
              <a:rPr lang="en-US" altLang="ko-KR" sz="1100" b="1" dirty="0"/>
            </a:br>
            <a:r>
              <a:rPr lang="ko-KR" altLang="en-US" sz="1100" b="1" dirty="0"/>
              <a:t>가시성</a:t>
            </a:r>
            <a:endParaRPr lang="en-US" sz="1100" b="1" dirty="0"/>
          </a:p>
        </p:txBody>
      </p:sp>
      <p:grpSp>
        <p:nvGrpSpPr>
          <p:cNvPr id="175" name="Group 87"/>
          <p:cNvGrpSpPr/>
          <p:nvPr/>
        </p:nvGrpSpPr>
        <p:grpSpPr>
          <a:xfrm>
            <a:off x="4411083" y="2557701"/>
            <a:ext cx="1212141" cy="1097644"/>
            <a:chOff x="3584880" y="3277300"/>
            <a:chExt cx="1212141" cy="1097644"/>
          </a:xfrm>
        </p:grpSpPr>
        <p:pic>
          <p:nvPicPr>
            <p:cNvPr id="176" name="Picture 88" descr="DATABASE.png"/>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3986067" y="3277300"/>
              <a:ext cx="810954" cy="888180"/>
            </a:xfrm>
            <a:prstGeom prst="rect">
              <a:avLst/>
            </a:prstGeom>
            <a:effectLst>
              <a:outerShdw blurRad="127000" dist="38100" dir="5400000" algn="t" rotWithShape="0">
                <a:prstClr val="black">
                  <a:alpha val="70000"/>
                </a:prstClr>
              </a:outerShdw>
            </a:effectLst>
          </p:spPr>
        </p:pic>
        <p:grpSp>
          <p:nvGrpSpPr>
            <p:cNvPr id="177" name="Group 89"/>
            <p:cNvGrpSpPr/>
            <p:nvPr/>
          </p:nvGrpSpPr>
          <p:grpSpPr>
            <a:xfrm>
              <a:off x="3584880" y="3504659"/>
              <a:ext cx="987119" cy="870285"/>
              <a:chOff x="4287614" y="3651387"/>
              <a:chExt cx="724660" cy="638890"/>
            </a:xfrm>
          </p:grpSpPr>
          <p:pic>
            <p:nvPicPr>
              <p:cNvPr id="178" name="Picture 2"/>
              <p:cNvPicPr>
                <a:picLocks noChangeAspect="1" noChangeArrowheads="1"/>
              </p:cNvPicPr>
              <p:nvPr/>
            </p:nvPicPr>
            <p:blipFill rotWithShape="1">
              <a:blip r:embed="rId16" cstate="print"/>
              <a:srcRect b="5115"/>
              <a:stretch/>
            </p:blipFill>
            <p:spPr bwMode="auto">
              <a:xfrm>
                <a:off x="4287614" y="3651387"/>
                <a:ext cx="564335" cy="391975"/>
              </a:xfrm>
              <a:prstGeom prst="rect">
                <a:avLst/>
              </a:prstGeom>
              <a:effectLst>
                <a:outerShdw blurRad="127000" dist="38100" dir="5400000" algn="t" rotWithShape="0">
                  <a:prstClr val="black">
                    <a:alpha val="70000"/>
                  </a:prstClr>
                </a:outerShdw>
              </a:effectLst>
            </p:spPr>
          </p:pic>
          <p:pic>
            <p:nvPicPr>
              <p:cNvPr id="179" name="Picture 91" descr="IMG_libtape.png"/>
              <p:cNvPicPr preferRelativeResize="0">
                <a:picLocks noChangeAspect="1"/>
              </p:cNvPicPr>
              <p:nvPr/>
            </p:nvPicPr>
            <p:blipFill>
              <a:blip r:embed="rId17" cstate="print"/>
              <a:stretch>
                <a:fillRect/>
              </a:stretch>
            </p:blipFill>
            <p:spPr>
              <a:xfrm>
                <a:off x="4480030" y="3881774"/>
                <a:ext cx="532244" cy="408503"/>
              </a:xfrm>
              <a:prstGeom prst="rect">
                <a:avLst/>
              </a:prstGeom>
              <a:effectLst>
                <a:outerShdw blurRad="127000" dist="38100" dir="5400000" algn="t" rotWithShape="0">
                  <a:prstClr val="black">
                    <a:alpha val="70000"/>
                  </a:prstClr>
                </a:outerShdw>
              </a:effectLst>
            </p:spPr>
          </p:pic>
        </p:grpSp>
      </p:grpSp>
    </p:spTree>
    <p:extLst>
      <p:ext uri="{BB962C8B-B14F-4D97-AF65-F5344CB8AC3E}">
        <p14:creationId xmlns:p14="http://schemas.microsoft.com/office/powerpoint/2010/main" val="25712148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16</a:t>
            </a:fld>
            <a:endParaRPr lang="en-US"/>
          </a:p>
        </p:txBody>
      </p:sp>
      <p:sp>
        <p:nvSpPr>
          <p:cNvPr id="42" name="내용 개체 틀 41"/>
          <p:cNvSpPr>
            <a:spLocks noGrp="1"/>
          </p:cNvSpPr>
          <p:nvPr>
            <p:ph sz="half" idx="13"/>
          </p:nvPr>
        </p:nvSpPr>
        <p:spPr>
          <a:xfrm>
            <a:off x="273049" y="1052513"/>
            <a:ext cx="9359900" cy="969496"/>
          </a:xfrm>
        </p:spPr>
        <p:txBody>
          <a:bodyPr/>
          <a:lstStyle/>
          <a:p>
            <a:r>
              <a:rPr lang="en-US" altLang="ko-KR" sz="1200" dirty="0"/>
              <a:t>Backup Exec</a:t>
            </a:r>
            <a:r>
              <a:rPr lang="ko-KR" altLang="en-US" sz="1200"/>
              <a:t>은 완벽하게 한글화된 사용자 인터페이스와 매뉴얼</a:t>
            </a:r>
            <a:r>
              <a:rPr lang="en-US" altLang="ko-KR" sz="1200" dirty="0"/>
              <a:t>, </a:t>
            </a:r>
            <a:r>
              <a:rPr lang="ko-KR" altLang="en-US" sz="1200"/>
              <a:t>도움말 등을 제공하기 때문에 누구라도 쉽게 제품을 사용할 수 있으며</a:t>
            </a:r>
            <a:r>
              <a:rPr lang="en-US" altLang="ko-KR" sz="1200" dirty="0"/>
              <a:t>, </a:t>
            </a:r>
            <a:r>
              <a:rPr lang="ko-KR" altLang="en-US" sz="1200"/>
              <a:t>리소스 유형 및 작업 방법에 따라 제공되는 편리한 마법사 형태의 작업을 통해 제품을 처음 접하는 사용자도 몇 번의 클릭만으로 원하는 데이터를 원하는 방법으로 신속하게 복구할 수 있습니다</a:t>
            </a:r>
            <a:r>
              <a:rPr lang="en-US" altLang="ko-KR" sz="1200" dirty="0"/>
              <a:t>.</a:t>
            </a:r>
          </a:p>
        </p:txBody>
      </p:sp>
      <p:sp>
        <p:nvSpPr>
          <p:cNvPr id="5" name="텍스트 개체 틀 4"/>
          <p:cNvSpPr>
            <a:spLocks noGrp="1"/>
          </p:cNvSpPr>
          <p:nvPr>
            <p:ph type="body" idx="1"/>
          </p:nvPr>
        </p:nvSpPr>
        <p:spPr>
          <a:xfrm>
            <a:off x="523872" y="1804238"/>
            <a:ext cx="2834678" cy="193899"/>
          </a:xfrm>
        </p:spPr>
        <p:txBody>
          <a:bodyPr/>
          <a:lstStyle/>
          <a:p>
            <a:r>
              <a:rPr lang="ko-KR" altLang="en-US" dirty="0"/>
              <a:t>한글화된 사용자 </a:t>
            </a:r>
            <a:r>
              <a:rPr lang="en-US" altLang="ko-KR" dirty="0"/>
              <a:t>UI </a:t>
            </a:r>
            <a:r>
              <a:rPr lang="ko-KR" altLang="en-US"/>
              <a:t>및 매뉴얼 제공</a:t>
            </a:r>
            <a:endParaRPr lang="ko-KR" altLang="en-US" dirty="0"/>
          </a:p>
        </p:txBody>
      </p:sp>
      <p:sp>
        <p:nvSpPr>
          <p:cNvPr id="8" name="텍스트 개체 틀 7"/>
          <p:cNvSpPr>
            <a:spLocks noGrp="1"/>
          </p:cNvSpPr>
          <p:nvPr>
            <p:ph type="body" idx="14"/>
          </p:nvPr>
        </p:nvSpPr>
        <p:spPr>
          <a:xfrm>
            <a:off x="8556910" y="762901"/>
            <a:ext cx="1018475" cy="153888"/>
          </a:xfrm>
        </p:spPr>
        <p:txBody>
          <a:bodyPr/>
          <a:lstStyle/>
          <a:p>
            <a:r>
              <a:rPr lang="en-US" altLang="ko-KR" dirty="0"/>
              <a:t>2. </a:t>
            </a:r>
            <a:r>
              <a:rPr lang="ko-KR" altLang="en-US"/>
              <a:t>제안제품 소개</a:t>
            </a:r>
          </a:p>
        </p:txBody>
      </p:sp>
      <p:sp>
        <p:nvSpPr>
          <p:cNvPr id="2" name="제목 1"/>
          <p:cNvSpPr>
            <a:spLocks noGrp="1"/>
          </p:cNvSpPr>
          <p:nvPr>
            <p:ph type="title"/>
          </p:nvPr>
        </p:nvSpPr>
        <p:spPr/>
        <p:txBody>
          <a:bodyPr/>
          <a:lstStyle/>
          <a:p>
            <a:r>
              <a:rPr lang="en-US" altLang="ko-KR" dirty="0"/>
              <a:t>2.4 </a:t>
            </a:r>
            <a:r>
              <a:rPr lang="ko-KR" altLang="en-US"/>
              <a:t>제품 주요기술 및 특장점</a:t>
            </a:r>
          </a:p>
        </p:txBody>
      </p:sp>
      <p:sp>
        <p:nvSpPr>
          <p:cNvPr id="75" name="Rectangle 75"/>
          <p:cNvSpPr/>
          <p:nvPr/>
        </p:nvSpPr>
        <p:spPr bwMode="auto">
          <a:xfrm>
            <a:off x="596981" y="2358851"/>
            <a:ext cx="4252292" cy="4017417"/>
          </a:xfrm>
          <a:prstGeom prst="rect">
            <a:avLst/>
          </a:prstGeom>
          <a:gradFill flip="none" rotWithShape="1">
            <a:gsLst>
              <a:gs pos="33000">
                <a:srgbClr val="CED4D8"/>
              </a:gs>
              <a:gs pos="0">
                <a:schemeClr val="bg2">
                  <a:lumMod val="9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2000" dirty="0" err="1">
              <a:solidFill>
                <a:prstClr val="white"/>
              </a:solidFill>
              <a:latin typeface="Calibri"/>
            </a:endParaRPr>
          </a:p>
        </p:txBody>
      </p:sp>
      <p:sp>
        <p:nvSpPr>
          <p:cNvPr id="76" name="Rounded Rectangle 76"/>
          <p:cNvSpPr/>
          <p:nvPr/>
        </p:nvSpPr>
        <p:spPr bwMode="auto">
          <a:xfrm>
            <a:off x="596980" y="2094768"/>
            <a:ext cx="4260970" cy="348579"/>
          </a:xfrm>
          <a:prstGeom prst="roundRect">
            <a:avLst>
              <a:gd name="adj" fmla="val 13685"/>
            </a:avLst>
          </a:prstGeom>
          <a:ln>
            <a:headEnd type="none" w="med" len="med"/>
            <a:tailEnd type="none" w="med" len="med"/>
          </a:ln>
        </p:spPr>
        <p:style>
          <a:lnRef idx="1">
            <a:schemeClr val="dk1"/>
          </a:lnRef>
          <a:fillRef idx="3">
            <a:schemeClr val="dk1"/>
          </a:fillRef>
          <a:effectRef idx="2">
            <a:schemeClr val="dk1"/>
          </a:effectRef>
          <a:fontRef idx="minor">
            <a:schemeClr val="lt1"/>
          </a:fontRef>
        </p:style>
        <p:txBody>
          <a:bodyPr vert="horz" wrap="square" lIns="91440" tIns="45720" rIns="91440" bIns="45720" numCol="1" rtlCol="0" anchor="ctr" anchorCtr="0" compatLnSpc="1">
            <a:prstTxWarp prst="textNoShape">
              <a:avLst/>
            </a:prstTxWarp>
          </a:bodyPr>
          <a:lstStyle/>
          <a:p>
            <a:pPr algn="ctr" latinLnBrk="1"/>
            <a:r>
              <a:rPr kumimoji="1" lang="ko-KR" altLang="en-US" sz="1200" b="1" dirty="0"/>
              <a:t>한글화된 직관적인 사용자 인터페이스</a:t>
            </a:r>
          </a:p>
        </p:txBody>
      </p:sp>
      <p:sp>
        <p:nvSpPr>
          <p:cNvPr id="77" name="Rectangle 77"/>
          <p:cNvSpPr/>
          <p:nvPr/>
        </p:nvSpPr>
        <p:spPr bwMode="auto">
          <a:xfrm>
            <a:off x="5055994" y="2358850"/>
            <a:ext cx="4252292" cy="1741021"/>
          </a:xfrm>
          <a:prstGeom prst="rect">
            <a:avLst/>
          </a:prstGeom>
          <a:gradFill flip="none" rotWithShape="1">
            <a:gsLst>
              <a:gs pos="33000">
                <a:srgbClr val="CED4D8"/>
              </a:gs>
              <a:gs pos="0">
                <a:schemeClr val="bg2">
                  <a:lumMod val="9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2000" dirty="0" err="1">
              <a:solidFill>
                <a:prstClr val="white"/>
              </a:solidFill>
              <a:latin typeface="Calibri"/>
            </a:endParaRPr>
          </a:p>
        </p:txBody>
      </p:sp>
      <p:sp>
        <p:nvSpPr>
          <p:cNvPr id="78" name="Rounded Rectangle 78"/>
          <p:cNvSpPr/>
          <p:nvPr/>
        </p:nvSpPr>
        <p:spPr bwMode="auto">
          <a:xfrm>
            <a:off x="5055993" y="2099888"/>
            <a:ext cx="4260970" cy="348579"/>
          </a:xfrm>
          <a:prstGeom prst="roundRect">
            <a:avLst>
              <a:gd name="adj" fmla="val 13685"/>
            </a:avLst>
          </a:prstGeom>
          <a:ln>
            <a:headEnd type="none" w="med" len="med"/>
            <a:tailEnd type="none" w="med" len="med"/>
          </a:ln>
        </p:spPr>
        <p:style>
          <a:lnRef idx="1">
            <a:schemeClr val="dk1"/>
          </a:lnRef>
          <a:fillRef idx="3">
            <a:schemeClr val="dk1"/>
          </a:fillRef>
          <a:effectRef idx="2">
            <a:schemeClr val="dk1"/>
          </a:effectRef>
          <a:fontRef idx="minor">
            <a:schemeClr val="lt1"/>
          </a:fontRef>
        </p:style>
        <p:txBody>
          <a:bodyPr vert="horz" wrap="square" lIns="91440" tIns="45720" rIns="91440" bIns="45720" numCol="1" rtlCol="0" anchor="ctr" anchorCtr="0" compatLnSpc="1">
            <a:prstTxWarp prst="textNoShape">
              <a:avLst/>
            </a:prstTxWarp>
          </a:bodyPr>
          <a:lstStyle/>
          <a:p>
            <a:pPr algn="ctr" latinLnBrk="1"/>
            <a:r>
              <a:rPr kumimoji="1" lang="ko-KR" altLang="en-US" sz="1200" b="1" dirty="0"/>
              <a:t>한글 도움말 및 사용자 매뉴얼</a:t>
            </a:r>
          </a:p>
        </p:txBody>
      </p:sp>
      <p:pic>
        <p:nvPicPr>
          <p:cNvPr id="79" name="Picture 10"/>
          <p:cNvPicPr>
            <a:picLocks noChangeAspect="1"/>
          </p:cNvPicPr>
          <p:nvPr/>
        </p:nvPicPr>
        <p:blipFill>
          <a:blip r:embed="rId2"/>
          <a:stretch>
            <a:fillRect/>
          </a:stretch>
        </p:blipFill>
        <p:spPr>
          <a:xfrm>
            <a:off x="5293877" y="2592081"/>
            <a:ext cx="1849281" cy="1388137"/>
          </a:xfrm>
          <a:prstGeom prst="rect">
            <a:avLst/>
          </a:prstGeom>
          <a:effectLst>
            <a:outerShdw blurRad="177800" dist="114300" dir="2700000" sx="96000" sy="96000" algn="ctr" rotWithShape="0">
              <a:srgbClr val="000000">
                <a:alpha val="50000"/>
              </a:srgbClr>
            </a:outerShdw>
          </a:effectLst>
        </p:spPr>
      </p:pic>
      <p:pic>
        <p:nvPicPr>
          <p:cNvPr id="80" name="Picture 4" descr="C:\Users\Daeyoung\AppData\Local\Temp\SNAGHTML646077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1432" y="2591263"/>
            <a:ext cx="1849281" cy="1399628"/>
          </a:xfrm>
          <a:prstGeom prst="rect">
            <a:avLst/>
          </a:prstGeom>
          <a:noFill/>
          <a:effectLst>
            <a:outerShdw blurRad="177800" dist="114300" dir="2700000" sx="96000" sy="96000" algn="ctr" rotWithShape="0">
              <a:srgbClr val="000000">
                <a:alpha val="50000"/>
              </a:srgbClr>
            </a:outerShdw>
          </a:effectLst>
          <a:extLst>
            <a:ext uri="{909E8E84-426E-40DD-AFC4-6F175D3DCCD1}">
              <a14:hiddenFill xmlns:a14="http://schemas.microsoft.com/office/drawing/2010/main">
                <a:solidFill>
                  <a:srgbClr val="FFFFFF"/>
                </a:solidFill>
              </a14:hiddenFill>
            </a:ext>
          </a:extLst>
        </p:spPr>
      </p:pic>
      <p:sp>
        <p:nvSpPr>
          <p:cNvPr id="81" name="Rectangle 79"/>
          <p:cNvSpPr/>
          <p:nvPr/>
        </p:nvSpPr>
        <p:spPr bwMode="auto">
          <a:xfrm>
            <a:off x="5055994" y="4354514"/>
            <a:ext cx="4252292" cy="1850272"/>
          </a:xfrm>
          <a:prstGeom prst="rect">
            <a:avLst/>
          </a:prstGeom>
          <a:gradFill flip="none" rotWithShape="1">
            <a:gsLst>
              <a:gs pos="33000">
                <a:srgbClr val="CED4D8"/>
              </a:gs>
              <a:gs pos="0">
                <a:schemeClr val="bg2">
                  <a:lumMod val="9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2000" dirty="0" err="1">
              <a:solidFill>
                <a:prstClr val="white"/>
              </a:solidFill>
              <a:latin typeface="Calibri"/>
            </a:endParaRPr>
          </a:p>
        </p:txBody>
      </p:sp>
      <p:sp>
        <p:nvSpPr>
          <p:cNvPr id="82" name="Rounded Rectangle 80"/>
          <p:cNvSpPr/>
          <p:nvPr/>
        </p:nvSpPr>
        <p:spPr bwMode="auto">
          <a:xfrm>
            <a:off x="5055993" y="4101713"/>
            <a:ext cx="4260970" cy="348579"/>
          </a:xfrm>
          <a:prstGeom prst="roundRect">
            <a:avLst>
              <a:gd name="adj" fmla="val 13685"/>
            </a:avLst>
          </a:prstGeom>
          <a:ln>
            <a:headEnd type="none" w="med" len="med"/>
            <a:tailEnd type="none" w="med" len="med"/>
          </a:ln>
        </p:spPr>
        <p:style>
          <a:lnRef idx="1">
            <a:schemeClr val="dk1"/>
          </a:lnRef>
          <a:fillRef idx="3">
            <a:schemeClr val="dk1"/>
          </a:fillRef>
          <a:effectRef idx="2">
            <a:schemeClr val="dk1"/>
          </a:effectRef>
          <a:fontRef idx="minor">
            <a:schemeClr val="lt1"/>
          </a:fontRef>
        </p:style>
        <p:txBody>
          <a:bodyPr vert="horz" wrap="square" lIns="91440" tIns="45720" rIns="91440" bIns="45720" numCol="1" rtlCol="0" anchor="ctr" anchorCtr="0" compatLnSpc="1">
            <a:prstTxWarp prst="textNoShape">
              <a:avLst/>
            </a:prstTxWarp>
          </a:bodyPr>
          <a:lstStyle/>
          <a:p>
            <a:pPr algn="ctr" latinLnBrk="1"/>
            <a:r>
              <a:rPr kumimoji="1" lang="ko-KR" altLang="en-US" sz="1200" b="1" dirty="0">
                <a:solidFill>
                  <a:schemeClr val="bg1"/>
                </a:solidFill>
                <a:ea typeface="+mj-ea"/>
              </a:rPr>
              <a:t>작업 편의성을 고려한 마법사</a:t>
            </a:r>
          </a:p>
        </p:txBody>
      </p:sp>
      <p:pic>
        <p:nvPicPr>
          <p:cNvPr id="83" name="Picture 9"/>
          <p:cNvPicPr>
            <a:picLocks noChangeAspect="1"/>
          </p:cNvPicPr>
          <p:nvPr/>
        </p:nvPicPr>
        <p:blipFill>
          <a:blip r:embed="rId4"/>
          <a:stretch>
            <a:fillRect/>
          </a:stretch>
        </p:blipFill>
        <p:spPr>
          <a:xfrm>
            <a:off x="746533" y="2595629"/>
            <a:ext cx="1950476" cy="1386667"/>
          </a:xfrm>
          <a:prstGeom prst="rect">
            <a:avLst/>
          </a:prstGeom>
          <a:ln>
            <a:noFill/>
          </a:ln>
          <a:effectLst>
            <a:outerShdw blurRad="177800" dist="114300" dir="2700000" sx="96000" sy="96000" algn="tl" rotWithShape="0">
              <a:srgbClr val="333333">
                <a:alpha val="50000"/>
              </a:srgbClr>
            </a:outerShdw>
          </a:effectLst>
        </p:spPr>
      </p:pic>
      <p:pic>
        <p:nvPicPr>
          <p:cNvPr id="84" name="Picture 13"/>
          <p:cNvPicPr>
            <a:picLocks noChangeAspect="1"/>
          </p:cNvPicPr>
          <p:nvPr/>
        </p:nvPicPr>
        <p:blipFill>
          <a:blip r:embed="rId5"/>
          <a:stretch>
            <a:fillRect/>
          </a:stretch>
        </p:blipFill>
        <p:spPr>
          <a:xfrm>
            <a:off x="2750782" y="4000309"/>
            <a:ext cx="1950476" cy="1386667"/>
          </a:xfrm>
          <a:prstGeom prst="rect">
            <a:avLst/>
          </a:prstGeom>
          <a:ln>
            <a:noFill/>
          </a:ln>
          <a:effectLst>
            <a:outerShdw blurRad="177800" dist="114300" dir="2700000" sx="96000" sy="96000" algn="tl" rotWithShape="0">
              <a:srgbClr val="333333">
                <a:alpha val="50000"/>
              </a:srgbClr>
            </a:outerShdw>
          </a:effectLst>
        </p:spPr>
      </p:pic>
      <p:pic>
        <p:nvPicPr>
          <p:cNvPr id="85" name="Picture 14"/>
          <p:cNvPicPr>
            <a:picLocks noChangeAspect="1"/>
          </p:cNvPicPr>
          <p:nvPr/>
        </p:nvPicPr>
        <p:blipFill>
          <a:blip r:embed="rId6"/>
          <a:stretch>
            <a:fillRect/>
          </a:stretch>
        </p:blipFill>
        <p:spPr>
          <a:xfrm>
            <a:off x="2755283" y="2591263"/>
            <a:ext cx="1950476" cy="1386667"/>
          </a:xfrm>
          <a:prstGeom prst="rect">
            <a:avLst/>
          </a:prstGeom>
          <a:ln>
            <a:noFill/>
          </a:ln>
          <a:effectLst>
            <a:outerShdw blurRad="177800" dist="114300" dir="2700000" sx="96000" sy="96000" algn="tl" rotWithShape="0">
              <a:srgbClr val="333333">
                <a:alpha val="50000"/>
              </a:srgbClr>
            </a:outerShdw>
          </a:effectLst>
        </p:spPr>
      </p:pic>
      <p:pic>
        <p:nvPicPr>
          <p:cNvPr id="86" name="Picture 15"/>
          <p:cNvPicPr>
            <a:picLocks noChangeAspect="1"/>
          </p:cNvPicPr>
          <p:nvPr/>
        </p:nvPicPr>
        <p:blipFill>
          <a:blip r:embed="rId7"/>
          <a:stretch>
            <a:fillRect/>
          </a:stretch>
        </p:blipFill>
        <p:spPr>
          <a:xfrm>
            <a:off x="746533" y="4011115"/>
            <a:ext cx="1950476" cy="1386667"/>
          </a:xfrm>
          <a:prstGeom prst="rect">
            <a:avLst/>
          </a:prstGeom>
          <a:ln>
            <a:noFill/>
          </a:ln>
          <a:effectLst>
            <a:outerShdw blurRad="177800" dist="114300" dir="2700000" sx="96000" sy="96000" algn="tl" rotWithShape="0">
              <a:srgbClr val="333333">
                <a:alpha val="50000"/>
              </a:srgbClr>
            </a:outerShdw>
          </a:effectLst>
        </p:spPr>
      </p:pic>
      <p:pic>
        <p:nvPicPr>
          <p:cNvPr id="87" name="Picture 16"/>
          <p:cNvPicPr>
            <a:picLocks noChangeAspect="1"/>
          </p:cNvPicPr>
          <p:nvPr/>
        </p:nvPicPr>
        <p:blipFill>
          <a:blip r:embed="rId8"/>
          <a:stretch>
            <a:fillRect/>
          </a:stretch>
        </p:blipFill>
        <p:spPr>
          <a:xfrm>
            <a:off x="1750908" y="4756251"/>
            <a:ext cx="1950476" cy="1386667"/>
          </a:xfrm>
          <a:prstGeom prst="rect">
            <a:avLst/>
          </a:prstGeom>
          <a:ln>
            <a:noFill/>
          </a:ln>
          <a:effectLst>
            <a:outerShdw blurRad="177800" dist="114300" dir="2700000" sx="96000" sy="96000" algn="tl" rotWithShape="0">
              <a:srgbClr val="333333">
                <a:alpha val="50000"/>
              </a:srgbClr>
            </a:outerShdw>
          </a:effectLst>
        </p:spPr>
      </p:pic>
      <p:pic>
        <p:nvPicPr>
          <p:cNvPr id="88" name="Picture 11"/>
          <p:cNvPicPr>
            <a:picLocks noChangeAspect="1"/>
          </p:cNvPicPr>
          <p:nvPr/>
        </p:nvPicPr>
        <p:blipFill>
          <a:blip r:embed="rId9"/>
          <a:stretch>
            <a:fillRect/>
          </a:stretch>
        </p:blipFill>
        <p:spPr>
          <a:xfrm>
            <a:off x="5195301" y="4509947"/>
            <a:ext cx="1528363" cy="1193379"/>
          </a:xfrm>
          <a:prstGeom prst="rect">
            <a:avLst/>
          </a:prstGeom>
          <a:effectLst>
            <a:outerShdw blurRad="50800" dist="38100" dir="2700000" algn="tl" rotWithShape="0">
              <a:prstClr val="black">
                <a:alpha val="40000"/>
              </a:prstClr>
            </a:outerShdw>
          </a:effectLst>
        </p:spPr>
      </p:pic>
      <p:pic>
        <p:nvPicPr>
          <p:cNvPr id="89" name="Picture 8"/>
          <p:cNvPicPr>
            <a:picLocks noChangeAspect="1"/>
          </p:cNvPicPr>
          <p:nvPr/>
        </p:nvPicPr>
        <p:blipFill>
          <a:blip r:embed="rId10"/>
          <a:stretch>
            <a:fillRect/>
          </a:stretch>
        </p:blipFill>
        <p:spPr>
          <a:xfrm>
            <a:off x="7003791" y="4532966"/>
            <a:ext cx="1525745" cy="1388428"/>
          </a:xfrm>
          <a:prstGeom prst="rect">
            <a:avLst/>
          </a:prstGeom>
          <a:effectLst>
            <a:outerShdw blurRad="50800" dist="38100" dir="2700000" algn="tl" rotWithShape="0">
              <a:prstClr val="black">
                <a:alpha val="40000"/>
              </a:prstClr>
            </a:outerShdw>
          </a:effectLst>
        </p:spPr>
      </p:pic>
      <p:pic>
        <p:nvPicPr>
          <p:cNvPr id="90" name="Picture 27"/>
          <p:cNvPicPr>
            <a:picLocks noChangeAspect="1"/>
          </p:cNvPicPr>
          <p:nvPr/>
        </p:nvPicPr>
        <p:blipFill>
          <a:blip r:embed="rId11"/>
          <a:stretch>
            <a:fillRect/>
          </a:stretch>
        </p:blipFill>
        <p:spPr>
          <a:xfrm>
            <a:off x="6115520" y="5124009"/>
            <a:ext cx="1528363" cy="1018909"/>
          </a:xfrm>
          <a:prstGeom prst="rect">
            <a:avLst/>
          </a:prstGeom>
          <a:effectLst>
            <a:outerShdw blurRad="50800" dist="38100" dir="2700000" algn="tl" rotWithShape="0">
              <a:prstClr val="black">
                <a:alpha val="40000"/>
              </a:prstClr>
            </a:outerShdw>
          </a:effectLst>
        </p:spPr>
      </p:pic>
      <p:pic>
        <p:nvPicPr>
          <p:cNvPr id="91" name="Picture 3"/>
          <p:cNvPicPr>
            <a:picLocks noChangeAspect="1"/>
          </p:cNvPicPr>
          <p:nvPr/>
        </p:nvPicPr>
        <p:blipFill>
          <a:blip r:embed="rId12"/>
          <a:stretch>
            <a:fillRect/>
          </a:stretch>
        </p:blipFill>
        <p:spPr>
          <a:xfrm>
            <a:off x="7822555" y="5124009"/>
            <a:ext cx="1298609" cy="101890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12935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Freeform 199"/>
          <p:cNvSpPr/>
          <p:nvPr/>
        </p:nvSpPr>
        <p:spPr bwMode="auto">
          <a:xfrm>
            <a:off x="6188074" y="3336806"/>
            <a:ext cx="3140075" cy="152519"/>
          </a:xfrm>
          <a:custGeom>
            <a:avLst/>
            <a:gdLst>
              <a:gd name="connsiteX0" fmla="*/ 492125 w 4219575"/>
              <a:gd name="connsiteY0" fmla="*/ 0 h 149225"/>
              <a:gd name="connsiteX1" fmla="*/ 0 w 4219575"/>
              <a:gd name="connsiteY1" fmla="*/ 149225 h 149225"/>
              <a:gd name="connsiteX2" fmla="*/ 2987675 w 4219575"/>
              <a:gd name="connsiteY2" fmla="*/ 149225 h 149225"/>
              <a:gd name="connsiteX3" fmla="*/ 4219575 w 4219575"/>
              <a:gd name="connsiteY3" fmla="*/ 3175 h 149225"/>
              <a:gd name="connsiteX4" fmla="*/ 492125 w 4219575"/>
              <a:gd name="connsiteY4" fmla="*/ 0 h 149225"/>
              <a:gd name="connsiteX0" fmla="*/ 674617 w 4402067"/>
              <a:gd name="connsiteY0" fmla="*/ 0 h 162779"/>
              <a:gd name="connsiteX1" fmla="*/ 0 w 4402067"/>
              <a:gd name="connsiteY1" fmla="*/ 162779 h 162779"/>
              <a:gd name="connsiteX2" fmla="*/ 3170167 w 4402067"/>
              <a:gd name="connsiteY2" fmla="*/ 149225 h 162779"/>
              <a:gd name="connsiteX3" fmla="*/ 4402067 w 4402067"/>
              <a:gd name="connsiteY3" fmla="*/ 3175 h 162779"/>
              <a:gd name="connsiteX4" fmla="*/ 674617 w 4402067"/>
              <a:gd name="connsiteY4" fmla="*/ 0 h 162779"/>
              <a:gd name="connsiteX0" fmla="*/ 674617 w 4402067"/>
              <a:gd name="connsiteY0" fmla="*/ 0 h 162779"/>
              <a:gd name="connsiteX1" fmla="*/ 0 w 4402067"/>
              <a:gd name="connsiteY1" fmla="*/ 162779 h 162779"/>
              <a:gd name="connsiteX2" fmla="*/ 3165716 w 4402067"/>
              <a:gd name="connsiteY2" fmla="*/ 162779 h 162779"/>
              <a:gd name="connsiteX3" fmla="*/ 4402067 w 4402067"/>
              <a:gd name="connsiteY3" fmla="*/ 3175 h 162779"/>
              <a:gd name="connsiteX4" fmla="*/ 674617 w 4402067"/>
              <a:gd name="connsiteY4" fmla="*/ 0 h 162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2067" h="162779">
                <a:moveTo>
                  <a:pt x="674617" y="0"/>
                </a:moveTo>
                <a:lnTo>
                  <a:pt x="0" y="162779"/>
                </a:lnTo>
                <a:lnTo>
                  <a:pt x="3165716" y="162779"/>
                </a:lnTo>
                <a:lnTo>
                  <a:pt x="4402067" y="3175"/>
                </a:lnTo>
                <a:lnTo>
                  <a:pt x="674617" y="0"/>
                </a:lnTo>
                <a:close/>
              </a:path>
            </a:pathLst>
          </a:custGeom>
          <a:gradFill>
            <a:gsLst>
              <a:gs pos="0">
                <a:srgbClr val="DDDDDD"/>
              </a:gs>
              <a:gs pos="100000">
                <a:srgbClr val="FFFFFF">
                  <a:alpha val="0"/>
                </a:srgbClr>
              </a:gs>
            </a:gsLst>
            <a:lin ang="54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49" name="Freeform 118"/>
          <p:cNvSpPr/>
          <p:nvPr/>
        </p:nvSpPr>
        <p:spPr bwMode="auto">
          <a:xfrm>
            <a:off x="6189247" y="2151619"/>
            <a:ext cx="492125" cy="1337706"/>
          </a:xfrm>
          <a:custGeom>
            <a:avLst/>
            <a:gdLst>
              <a:gd name="connsiteX0" fmla="*/ 476250 w 492125"/>
              <a:gd name="connsiteY0" fmla="*/ 0 h 1273175"/>
              <a:gd name="connsiteX1" fmla="*/ 0 w 492125"/>
              <a:gd name="connsiteY1" fmla="*/ 330200 h 1273175"/>
              <a:gd name="connsiteX2" fmla="*/ 0 w 492125"/>
              <a:gd name="connsiteY2" fmla="*/ 1273175 h 1273175"/>
              <a:gd name="connsiteX3" fmla="*/ 492125 w 492125"/>
              <a:gd name="connsiteY3" fmla="*/ 1127125 h 1273175"/>
              <a:gd name="connsiteX4" fmla="*/ 476250 w 492125"/>
              <a:gd name="connsiteY4" fmla="*/ 0 h 1273175"/>
              <a:gd name="connsiteX0" fmla="*/ 488950 w 492125"/>
              <a:gd name="connsiteY0" fmla="*/ 0 h 1273175"/>
              <a:gd name="connsiteX1" fmla="*/ 0 w 492125"/>
              <a:gd name="connsiteY1" fmla="*/ 330200 h 1273175"/>
              <a:gd name="connsiteX2" fmla="*/ 0 w 492125"/>
              <a:gd name="connsiteY2" fmla="*/ 1273175 h 1273175"/>
              <a:gd name="connsiteX3" fmla="*/ 492125 w 492125"/>
              <a:gd name="connsiteY3" fmla="*/ 1127125 h 1273175"/>
              <a:gd name="connsiteX4" fmla="*/ 488950 w 492125"/>
              <a:gd name="connsiteY4" fmla="*/ 0 h 1273175"/>
              <a:gd name="connsiteX0" fmla="*/ 488950 w 492125"/>
              <a:gd name="connsiteY0" fmla="*/ 0 h 1270000"/>
              <a:gd name="connsiteX1" fmla="*/ 0 w 492125"/>
              <a:gd name="connsiteY1" fmla="*/ 327025 h 1270000"/>
              <a:gd name="connsiteX2" fmla="*/ 0 w 492125"/>
              <a:gd name="connsiteY2" fmla="*/ 1270000 h 1270000"/>
              <a:gd name="connsiteX3" fmla="*/ 492125 w 492125"/>
              <a:gd name="connsiteY3" fmla="*/ 1123950 h 1270000"/>
              <a:gd name="connsiteX4" fmla="*/ 488950 w 492125"/>
              <a:gd name="connsiteY4" fmla="*/ 0 h 127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125" h="1270000">
                <a:moveTo>
                  <a:pt x="488950" y="0"/>
                </a:moveTo>
                <a:lnTo>
                  <a:pt x="0" y="327025"/>
                </a:lnTo>
                <a:lnTo>
                  <a:pt x="0" y="1270000"/>
                </a:lnTo>
                <a:lnTo>
                  <a:pt x="492125" y="1123950"/>
                </a:lnTo>
                <a:cubicBezTo>
                  <a:pt x="491067" y="748242"/>
                  <a:pt x="490008" y="375708"/>
                  <a:pt x="488950" y="0"/>
                </a:cubicBez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51" name="Freeform 202"/>
          <p:cNvSpPr/>
          <p:nvPr/>
        </p:nvSpPr>
        <p:spPr bwMode="auto">
          <a:xfrm>
            <a:off x="6189874" y="4873625"/>
            <a:ext cx="3138276" cy="93490"/>
          </a:xfrm>
          <a:custGeom>
            <a:avLst/>
            <a:gdLst>
              <a:gd name="connsiteX0" fmla="*/ 0 w 4203700"/>
              <a:gd name="connsiteY0" fmla="*/ 0 h 127000"/>
              <a:gd name="connsiteX1" fmla="*/ 3016250 w 4203700"/>
              <a:gd name="connsiteY1" fmla="*/ 0 h 127000"/>
              <a:gd name="connsiteX2" fmla="*/ 4203700 w 4203700"/>
              <a:gd name="connsiteY2" fmla="*/ 127000 h 127000"/>
              <a:gd name="connsiteX3" fmla="*/ 495300 w 4203700"/>
              <a:gd name="connsiteY3" fmla="*/ 127000 h 127000"/>
              <a:gd name="connsiteX4" fmla="*/ 0 w 4203700"/>
              <a:gd name="connsiteY4" fmla="*/ 0 h 127000"/>
              <a:gd name="connsiteX0" fmla="*/ 0 w 4399545"/>
              <a:gd name="connsiteY0" fmla="*/ 21498 h 127000"/>
              <a:gd name="connsiteX1" fmla="*/ 3212095 w 4399545"/>
              <a:gd name="connsiteY1" fmla="*/ 0 h 127000"/>
              <a:gd name="connsiteX2" fmla="*/ 4399545 w 4399545"/>
              <a:gd name="connsiteY2" fmla="*/ 127000 h 127000"/>
              <a:gd name="connsiteX3" fmla="*/ 691145 w 4399545"/>
              <a:gd name="connsiteY3" fmla="*/ 127000 h 127000"/>
              <a:gd name="connsiteX4" fmla="*/ 0 w 4399545"/>
              <a:gd name="connsiteY4" fmla="*/ 21498 h 127000"/>
              <a:gd name="connsiteX0" fmla="*/ 0 w 4399545"/>
              <a:gd name="connsiteY0" fmla="*/ 0 h 105502"/>
              <a:gd name="connsiteX1" fmla="*/ 3212095 w 4399545"/>
              <a:gd name="connsiteY1" fmla="*/ 7166 h 105502"/>
              <a:gd name="connsiteX2" fmla="*/ 4399545 w 4399545"/>
              <a:gd name="connsiteY2" fmla="*/ 105502 h 105502"/>
              <a:gd name="connsiteX3" fmla="*/ 691145 w 4399545"/>
              <a:gd name="connsiteY3" fmla="*/ 105502 h 105502"/>
              <a:gd name="connsiteX4" fmla="*/ 0 w 4399545"/>
              <a:gd name="connsiteY4" fmla="*/ 0 h 105502"/>
              <a:gd name="connsiteX0" fmla="*/ 0 w 4399545"/>
              <a:gd name="connsiteY0" fmla="*/ 0 h 105502"/>
              <a:gd name="connsiteX1" fmla="*/ 3207644 w 4399545"/>
              <a:gd name="connsiteY1" fmla="*/ 0 h 105502"/>
              <a:gd name="connsiteX2" fmla="*/ 4399545 w 4399545"/>
              <a:gd name="connsiteY2" fmla="*/ 105502 h 105502"/>
              <a:gd name="connsiteX3" fmla="*/ 691145 w 4399545"/>
              <a:gd name="connsiteY3" fmla="*/ 105502 h 105502"/>
              <a:gd name="connsiteX4" fmla="*/ 0 w 4399545"/>
              <a:gd name="connsiteY4" fmla="*/ 0 h 105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99545" h="105502">
                <a:moveTo>
                  <a:pt x="0" y="0"/>
                </a:moveTo>
                <a:lnTo>
                  <a:pt x="3207644" y="0"/>
                </a:lnTo>
                <a:lnTo>
                  <a:pt x="4399545" y="105502"/>
                </a:lnTo>
                <a:lnTo>
                  <a:pt x="691145" y="105502"/>
                </a:lnTo>
                <a:lnTo>
                  <a:pt x="0" y="0"/>
                </a:lnTo>
                <a:close/>
              </a:path>
            </a:pathLst>
          </a:custGeom>
          <a:gradFill>
            <a:gsLst>
              <a:gs pos="0">
                <a:srgbClr val="DDDDDD"/>
              </a:gs>
              <a:gs pos="100000">
                <a:srgbClr val="FFFFFF">
                  <a:alpha val="0"/>
                </a:srgbClr>
              </a:gs>
            </a:gsLst>
            <a:lin ang="162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52" name="Freeform 201"/>
          <p:cNvSpPr/>
          <p:nvPr/>
        </p:nvSpPr>
        <p:spPr bwMode="auto">
          <a:xfrm>
            <a:off x="6192422" y="4867275"/>
            <a:ext cx="488950" cy="1284144"/>
          </a:xfrm>
          <a:custGeom>
            <a:avLst/>
            <a:gdLst>
              <a:gd name="connsiteX0" fmla="*/ 488950 w 488950"/>
              <a:gd name="connsiteY0" fmla="*/ 117475 h 1571625"/>
              <a:gd name="connsiteX1" fmla="*/ 0 w 488950"/>
              <a:gd name="connsiteY1" fmla="*/ 0 h 1571625"/>
              <a:gd name="connsiteX2" fmla="*/ 0 w 488950"/>
              <a:gd name="connsiteY2" fmla="*/ 1196975 h 1571625"/>
              <a:gd name="connsiteX3" fmla="*/ 488950 w 488950"/>
              <a:gd name="connsiteY3" fmla="*/ 1571625 h 1571625"/>
              <a:gd name="connsiteX4" fmla="*/ 488950 w 488950"/>
              <a:gd name="connsiteY4" fmla="*/ 117475 h 1571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950" h="1571625">
                <a:moveTo>
                  <a:pt x="488950" y="117475"/>
                </a:moveTo>
                <a:lnTo>
                  <a:pt x="0" y="0"/>
                </a:lnTo>
                <a:lnTo>
                  <a:pt x="0" y="1196975"/>
                </a:lnTo>
                <a:lnTo>
                  <a:pt x="488950" y="1571625"/>
                </a:lnTo>
                <a:lnTo>
                  <a:pt x="488950" y="117475"/>
                </a:ln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50" name="Freeform 200"/>
          <p:cNvSpPr/>
          <p:nvPr/>
        </p:nvSpPr>
        <p:spPr bwMode="auto">
          <a:xfrm>
            <a:off x="6189247" y="3416990"/>
            <a:ext cx="488950" cy="1459809"/>
          </a:xfrm>
          <a:custGeom>
            <a:avLst/>
            <a:gdLst>
              <a:gd name="connsiteX0" fmla="*/ 482600 w 488950"/>
              <a:gd name="connsiteY0" fmla="*/ 0 h 1327150"/>
              <a:gd name="connsiteX1" fmla="*/ 0 w 488950"/>
              <a:gd name="connsiteY1" fmla="*/ 127000 h 1327150"/>
              <a:gd name="connsiteX2" fmla="*/ 0 w 488950"/>
              <a:gd name="connsiteY2" fmla="*/ 1219200 h 1327150"/>
              <a:gd name="connsiteX3" fmla="*/ 488950 w 488950"/>
              <a:gd name="connsiteY3" fmla="*/ 1327150 h 1327150"/>
              <a:gd name="connsiteX4" fmla="*/ 482600 w 488950"/>
              <a:gd name="connsiteY4" fmla="*/ 0 h 132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950" h="1327150">
                <a:moveTo>
                  <a:pt x="482600" y="0"/>
                </a:moveTo>
                <a:lnTo>
                  <a:pt x="0" y="127000"/>
                </a:lnTo>
                <a:lnTo>
                  <a:pt x="0" y="1219200"/>
                </a:lnTo>
                <a:lnTo>
                  <a:pt x="488950" y="1327150"/>
                </a:lnTo>
                <a:cubicBezTo>
                  <a:pt x="486833" y="884767"/>
                  <a:pt x="484717" y="442383"/>
                  <a:pt x="482600" y="0"/>
                </a:cubicBez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17</a:t>
            </a:fld>
            <a:endParaRPr lang="en-US"/>
          </a:p>
        </p:txBody>
      </p:sp>
      <p:sp>
        <p:nvSpPr>
          <p:cNvPr id="4" name="내용 개체 틀 3"/>
          <p:cNvSpPr>
            <a:spLocks noGrp="1"/>
          </p:cNvSpPr>
          <p:nvPr>
            <p:ph sz="half" idx="13"/>
          </p:nvPr>
        </p:nvSpPr>
        <p:spPr/>
        <p:txBody>
          <a:bodyPr/>
          <a:lstStyle/>
          <a:p>
            <a:r>
              <a:rPr lang="en-US" altLang="ko-KR" sz="1200" dirty="0"/>
              <a:t>Backup Exec</a:t>
            </a:r>
            <a:r>
              <a:rPr lang="ko-KR" altLang="en-US" sz="1200"/>
              <a:t>은 완성된 모듈 형태의 “단계</a:t>
            </a:r>
            <a:r>
              <a:rPr lang="en-US" altLang="ko-KR" sz="1200" dirty="0"/>
              <a:t>(Stage)”</a:t>
            </a:r>
            <a:r>
              <a:rPr lang="ko-KR" altLang="en-US" sz="1200"/>
              <a:t>를 추가하는 방법으로 쉽고 빠르게 중요 시스템을 보호할 수 있습니다</a:t>
            </a:r>
            <a:r>
              <a:rPr lang="en-US" altLang="ko-KR" sz="1200" dirty="0"/>
              <a:t>. </a:t>
            </a:r>
            <a:r>
              <a:rPr lang="ko-KR" altLang="en-US" sz="1200"/>
              <a:t>단계는 백업</a:t>
            </a:r>
            <a:r>
              <a:rPr lang="en-US" altLang="ko-KR" sz="1200" dirty="0"/>
              <a:t>, </a:t>
            </a:r>
            <a:r>
              <a:rPr lang="ko-KR" altLang="en-US" sz="1200"/>
              <a:t>가상 변환</a:t>
            </a:r>
            <a:r>
              <a:rPr lang="en-US" altLang="ko-KR" sz="1200" dirty="0"/>
              <a:t>, </a:t>
            </a:r>
            <a:r>
              <a:rPr lang="ko-KR" altLang="en-US" sz="1200"/>
              <a:t>데이터 복제 등의 작업을 수행할 수 있는 사전 정의된 템플릿을 모듈 형태로 제공하는 기능이기 때문에 별도의 교육을 이수하지 않고도 짧은 시간 내에 쉽고 간편하게 중요 시스템 보호를 확장할 수 있습니다</a:t>
            </a:r>
            <a:r>
              <a:rPr lang="en-US" altLang="ko-KR" sz="1200" dirty="0"/>
              <a:t>.</a:t>
            </a:r>
          </a:p>
        </p:txBody>
      </p:sp>
      <p:sp>
        <p:nvSpPr>
          <p:cNvPr id="5" name="텍스트 개체 틀 4"/>
          <p:cNvSpPr>
            <a:spLocks noGrp="1"/>
          </p:cNvSpPr>
          <p:nvPr>
            <p:ph type="body" idx="1"/>
          </p:nvPr>
        </p:nvSpPr>
        <p:spPr>
          <a:xfrm>
            <a:off x="523872" y="1804238"/>
            <a:ext cx="3031847" cy="193899"/>
          </a:xfrm>
        </p:spPr>
        <p:txBody>
          <a:bodyPr/>
          <a:lstStyle/>
          <a:p>
            <a:r>
              <a:rPr lang="ko-KR" altLang="en-US" dirty="0"/>
              <a:t>단계</a:t>
            </a:r>
            <a:r>
              <a:rPr lang="en-US" altLang="ko-KR" dirty="0"/>
              <a:t>(Stage)</a:t>
            </a:r>
            <a:r>
              <a:rPr lang="ko-KR" altLang="en-US"/>
              <a:t> 방식의 손쉬운 보호 확장</a:t>
            </a:r>
            <a:endParaRPr lang="en-US" altLang="ko-KR" dirty="0"/>
          </a:p>
        </p:txBody>
      </p:sp>
      <p:sp>
        <p:nvSpPr>
          <p:cNvPr id="7" name="텍스트 개체 틀 6"/>
          <p:cNvSpPr>
            <a:spLocks noGrp="1"/>
          </p:cNvSpPr>
          <p:nvPr>
            <p:ph type="body" idx="14"/>
          </p:nvPr>
        </p:nvSpPr>
        <p:spPr>
          <a:xfrm>
            <a:off x="8556910" y="778290"/>
            <a:ext cx="1018475" cy="138499"/>
          </a:xfrm>
        </p:spPr>
        <p:txBody>
          <a:bodyPr/>
          <a:lstStyle/>
          <a:p>
            <a:r>
              <a:rPr lang="en-US" altLang="ko-KR" dirty="0"/>
              <a:t>2. </a:t>
            </a:r>
            <a:r>
              <a:rPr lang="ko-KR" altLang="en-US"/>
              <a:t>제안제품 소개</a:t>
            </a:r>
          </a:p>
        </p:txBody>
      </p:sp>
      <p:sp>
        <p:nvSpPr>
          <p:cNvPr id="8" name="제목 7"/>
          <p:cNvSpPr>
            <a:spLocks noGrp="1"/>
          </p:cNvSpPr>
          <p:nvPr>
            <p:ph type="title"/>
          </p:nvPr>
        </p:nvSpPr>
        <p:spPr/>
        <p:txBody>
          <a:bodyPr/>
          <a:lstStyle/>
          <a:p>
            <a:r>
              <a:rPr lang="en-US" altLang="ko-KR" dirty="0"/>
              <a:t>2.4 </a:t>
            </a:r>
            <a:r>
              <a:rPr lang="ko-KR" altLang="en-US"/>
              <a:t>제품 주요기술 및 특장점</a:t>
            </a:r>
          </a:p>
        </p:txBody>
      </p:sp>
      <p:pic>
        <p:nvPicPr>
          <p:cNvPr id="9" name="Picture 8"/>
          <p:cNvPicPr>
            <a:picLocks noChangeAspect="1"/>
          </p:cNvPicPr>
          <p:nvPr/>
        </p:nvPicPr>
        <p:blipFill>
          <a:blip r:embed="rId2"/>
          <a:stretch>
            <a:fillRect/>
          </a:stretch>
        </p:blipFill>
        <p:spPr>
          <a:xfrm>
            <a:off x="513688" y="2098990"/>
            <a:ext cx="5369471" cy="3817358"/>
          </a:xfrm>
          <a:prstGeom prst="rect">
            <a:avLst/>
          </a:prstGeom>
          <a:effectLst>
            <a:outerShdw blurRad="50800" dist="38100" dir="2700000" algn="tl" rotWithShape="0">
              <a:prstClr val="black">
                <a:alpha val="40000"/>
              </a:prstClr>
            </a:outerShdw>
          </a:effectLst>
        </p:spPr>
      </p:pic>
      <p:pic>
        <p:nvPicPr>
          <p:cNvPr id="10" name="Picture 12"/>
          <p:cNvPicPr>
            <a:picLocks noChangeAspect="1"/>
          </p:cNvPicPr>
          <p:nvPr/>
        </p:nvPicPr>
        <p:blipFill>
          <a:blip r:embed="rId3"/>
          <a:stretch>
            <a:fillRect/>
          </a:stretch>
        </p:blipFill>
        <p:spPr>
          <a:xfrm>
            <a:off x="2196302" y="3464081"/>
            <a:ext cx="3893333" cy="2670476"/>
          </a:xfrm>
          <a:prstGeom prst="rect">
            <a:avLst/>
          </a:prstGeom>
          <a:effectLst>
            <a:outerShdw blurRad="50800" dist="38100" dir="2700000" algn="tl" rotWithShape="0">
              <a:prstClr val="black">
                <a:alpha val="40000"/>
              </a:prstClr>
            </a:outerShdw>
          </a:effectLst>
        </p:spPr>
      </p:pic>
      <p:sp>
        <p:nvSpPr>
          <p:cNvPr id="11" name="Rounded Rectangle 60"/>
          <p:cNvSpPr/>
          <p:nvPr/>
        </p:nvSpPr>
        <p:spPr bwMode="auto">
          <a:xfrm>
            <a:off x="1498026" y="2945313"/>
            <a:ext cx="2889125" cy="234603"/>
          </a:xfrm>
          <a:prstGeom prst="roundRect">
            <a:avLst/>
          </a:prstGeom>
          <a:noFill/>
          <a:ln w="254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a:ln>
                <a:noFill/>
              </a:ln>
              <a:solidFill>
                <a:schemeClr val="bg1"/>
              </a:solidFill>
              <a:effectLst/>
            </a:endParaRPr>
          </a:p>
        </p:txBody>
      </p:sp>
      <p:sp>
        <p:nvSpPr>
          <p:cNvPr id="12" name="Rounded Rectangle 58"/>
          <p:cNvSpPr/>
          <p:nvPr/>
        </p:nvSpPr>
        <p:spPr bwMode="auto">
          <a:xfrm>
            <a:off x="2271434" y="3934482"/>
            <a:ext cx="2464792" cy="1908679"/>
          </a:xfrm>
          <a:prstGeom prst="roundRect">
            <a:avLst>
              <a:gd name="adj" fmla="val 2250"/>
            </a:avLst>
          </a:prstGeom>
          <a:noFill/>
          <a:ln w="254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a:ln>
                <a:noFill/>
              </a:ln>
              <a:solidFill>
                <a:schemeClr val="bg1"/>
              </a:solidFill>
              <a:effectLst/>
            </a:endParaRPr>
          </a:p>
        </p:txBody>
      </p:sp>
      <p:sp>
        <p:nvSpPr>
          <p:cNvPr id="13" name="Rounded Rectangle 62"/>
          <p:cNvSpPr/>
          <p:nvPr/>
        </p:nvSpPr>
        <p:spPr bwMode="auto">
          <a:xfrm>
            <a:off x="4825631" y="3934482"/>
            <a:ext cx="1174237" cy="1908679"/>
          </a:xfrm>
          <a:prstGeom prst="roundRect">
            <a:avLst>
              <a:gd name="adj" fmla="val 2250"/>
            </a:avLst>
          </a:prstGeom>
          <a:noFill/>
          <a:ln w="2540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a:ln>
                <a:noFill/>
              </a:ln>
              <a:solidFill>
                <a:schemeClr val="bg1"/>
              </a:solidFill>
              <a:effectLst/>
            </a:endParaRPr>
          </a:p>
        </p:txBody>
      </p:sp>
      <p:pic>
        <p:nvPicPr>
          <p:cNvPr id="14" name="Picture 13"/>
          <p:cNvPicPr>
            <a:picLocks noChangeAspect="1"/>
          </p:cNvPicPr>
          <p:nvPr/>
        </p:nvPicPr>
        <p:blipFill>
          <a:blip r:embed="rId4"/>
          <a:stretch>
            <a:fillRect/>
          </a:stretch>
        </p:blipFill>
        <p:spPr>
          <a:xfrm>
            <a:off x="3958167" y="5766730"/>
            <a:ext cx="1352381" cy="586667"/>
          </a:xfrm>
          <a:prstGeom prst="rect">
            <a:avLst/>
          </a:prstGeom>
          <a:effectLst>
            <a:outerShdw blurRad="50800" dist="38100" dir="2700000" algn="tl" rotWithShape="0">
              <a:prstClr val="black">
                <a:alpha val="40000"/>
              </a:prstClr>
            </a:outerShdw>
          </a:effectLst>
        </p:spPr>
      </p:pic>
      <p:sp>
        <p:nvSpPr>
          <p:cNvPr id="15" name="Down Arrow 67"/>
          <p:cNvSpPr/>
          <p:nvPr/>
        </p:nvSpPr>
        <p:spPr bwMode="auto">
          <a:xfrm>
            <a:off x="2597743" y="3196314"/>
            <a:ext cx="498901" cy="267767"/>
          </a:xfrm>
          <a:prstGeom prst="downArrow">
            <a:avLst/>
          </a:prstGeom>
          <a:gradFill>
            <a:gsLst>
              <a:gs pos="47000">
                <a:srgbClr val="FF8585"/>
              </a:gs>
              <a:gs pos="0">
                <a:srgbClr val="FF0000"/>
              </a:gs>
              <a:gs pos="100000">
                <a:schemeClr val="bg1">
                  <a:alpha val="0"/>
                </a:schemeClr>
              </a:gs>
            </a:gsLst>
            <a:lin ang="16200000" scaled="0"/>
          </a:gradFill>
          <a:ln>
            <a:noFill/>
            <a:headEnd/>
            <a:tailEnd/>
          </a:ln>
          <a:extLst/>
        </p:spPr>
        <p:style>
          <a:lnRef idx="1">
            <a:schemeClr val="accent4"/>
          </a:lnRef>
          <a:fillRef idx="3">
            <a:schemeClr val="accent4"/>
          </a:fillRef>
          <a:effectRef idx="2">
            <a:schemeClr val="accent4"/>
          </a:effectRef>
          <a:fontRef idx="minor">
            <a:schemeClr val="lt1"/>
          </a:fontRef>
        </p:style>
        <p:txBody>
          <a:bodyPr rtlCol="0" anchor="ctr"/>
          <a:lstStyle/>
          <a:p>
            <a:pPr algn="ctr"/>
            <a:endParaRPr lang="ko-KR" altLang="en-US"/>
          </a:p>
        </p:txBody>
      </p:sp>
      <p:sp>
        <p:nvSpPr>
          <p:cNvPr id="16" name="Down Arrow 69"/>
          <p:cNvSpPr/>
          <p:nvPr/>
        </p:nvSpPr>
        <p:spPr bwMode="auto">
          <a:xfrm>
            <a:off x="4004520" y="5401726"/>
            <a:ext cx="266362" cy="267767"/>
          </a:xfrm>
          <a:prstGeom prst="downArrow">
            <a:avLst/>
          </a:prstGeom>
          <a:gradFill>
            <a:gsLst>
              <a:gs pos="47000">
                <a:srgbClr val="FF8585"/>
              </a:gs>
              <a:gs pos="0">
                <a:srgbClr val="FF0000"/>
              </a:gs>
              <a:gs pos="100000">
                <a:schemeClr val="bg1">
                  <a:alpha val="0"/>
                </a:schemeClr>
              </a:gs>
            </a:gsLst>
            <a:lin ang="16200000" scaled="0"/>
          </a:gradFill>
          <a:ln>
            <a:noFill/>
            <a:headEnd/>
            <a:tailEnd/>
          </a:ln>
          <a:extLst/>
        </p:spPr>
        <p:style>
          <a:lnRef idx="1">
            <a:schemeClr val="accent4"/>
          </a:lnRef>
          <a:fillRef idx="3">
            <a:schemeClr val="accent4"/>
          </a:fillRef>
          <a:effectRef idx="2">
            <a:schemeClr val="accent4"/>
          </a:effectRef>
          <a:fontRef idx="minor">
            <a:schemeClr val="lt1"/>
          </a:fontRef>
        </p:style>
        <p:txBody>
          <a:bodyPr rtlCol="0" anchor="ctr"/>
          <a:lstStyle/>
          <a:p>
            <a:pPr algn="ctr"/>
            <a:endParaRPr lang="ko-KR" altLang="en-US"/>
          </a:p>
        </p:txBody>
      </p:sp>
      <p:sp>
        <p:nvSpPr>
          <p:cNvPr id="17" name="Down Arrow 70"/>
          <p:cNvSpPr/>
          <p:nvPr/>
        </p:nvSpPr>
        <p:spPr bwMode="auto">
          <a:xfrm rot="14379412">
            <a:off x="4734940" y="5535612"/>
            <a:ext cx="181381" cy="365001"/>
          </a:xfrm>
          <a:prstGeom prst="downArrow">
            <a:avLst/>
          </a:prstGeom>
          <a:gradFill>
            <a:gsLst>
              <a:gs pos="47000">
                <a:srgbClr val="FF8585"/>
              </a:gs>
              <a:gs pos="0">
                <a:srgbClr val="FF0000"/>
              </a:gs>
              <a:gs pos="100000">
                <a:schemeClr val="bg1">
                  <a:alpha val="0"/>
                </a:schemeClr>
              </a:gs>
            </a:gsLst>
            <a:lin ang="16200000" scaled="0"/>
          </a:gradFill>
          <a:ln>
            <a:noFill/>
            <a:headEnd/>
            <a:tailEnd/>
          </a:ln>
          <a:extLst/>
        </p:spPr>
        <p:style>
          <a:lnRef idx="1">
            <a:schemeClr val="accent4"/>
          </a:lnRef>
          <a:fillRef idx="3">
            <a:schemeClr val="accent4"/>
          </a:fillRef>
          <a:effectRef idx="2">
            <a:schemeClr val="accent4"/>
          </a:effectRef>
          <a:fontRef idx="minor">
            <a:schemeClr val="lt1"/>
          </a:fontRef>
        </p:style>
        <p:txBody>
          <a:bodyPr rtlCol="0" anchor="ctr"/>
          <a:lstStyle/>
          <a:p>
            <a:pPr algn="ctr"/>
            <a:endParaRPr lang="ko-KR" altLang="en-US"/>
          </a:p>
        </p:txBody>
      </p:sp>
      <p:grpSp>
        <p:nvGrpSpPr>
          <p:cNvPr id="45" name="그룹 44"/>
          <p:cNvGrpSpPr/>
          <p:nvPr/>
        </p:nvGrpSpPr>
        <p:grpSpPr>
          <a:xfrm>
            <a:off x="6671217" y="2151618"/>
            <a:ext cx="2658899" cy="1190393"/>
            <a:chOff x="6671217" y="2151618"/>
            <a:chExt cx="2658899" cy="1190393"/>
          </a:xfrm>
        </p:grpSpPr>
        <p:sp>
          <p:nvSpPr>
            <p:cNvPr id="19" name="AutoShape 455"/>
            <p:cNvSpPr>
              <a:spLocks noChangeArrowheads="1"/>
            </p:cNvSpPr>
            <p:nvPr/>
          </p:nvSpPr>
          <p:spPr bwMode="auto">
            <a:xfrm>
              <a:off x="6671217" y="2151618"/>
              <a:ext cx="2658899" cy="1190393"/>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보호할 서버를 선택 후 백업 메뉴 클릭</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a:cs typeface="Arial" charset="0"/>
                </a:rPr>
                <a:t>사전 정의된 백업 유형 선택</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현재 사용 가능한 백업 저장 장치 및 환경을 기준으로 사전 정의된 템플릿이 자동 구성됨</a:t>
              </a:r>
              <a:r>
                <a:rPr kumimoji="1" lang="en-US" altLang="ko-KR" sz="1000" dirty="0">
                  <a:cs typeface="Arial" charset="0"/>
                </a:rPr>
                <a:t>.</a:t>
              </a:r>
            </a:p>
          </p:txBody>
        </p:sp>
        <p:grpSp>
          <p:nvGrpSpPr>
            <p:cNvPr id="44" name="그룹 43"/>
            <p:cNvGrpSpPr/>
            <p:nvPr/>
          </p:nvGrpSpPr>
          <p:grpSpPr>
            <a:xfrm>
              <a:off x="6678447" y="2175431"/>
              <a:ext cx="2648054" cy="358775"/>
              <a:chOff x="6678447" y="2175431"/>
              <a:chExt cx="2648054" cy="358775"/>
            </a:xfrm>
          </p:grpSpPr>
          <p:sp>
            <p:nvSpPr>
              <p:cNvPr id="21" name="AutoShape 457"/>
              <p:cNvSpPr>
                <a:spLocks noChangeArrowheads="1"/>
              </p:cNvSpPr>
              <p:nvPr/>
            </p:nvSpPr>
            <p:spPr bwMode="auto">
              <a:xfrm>
                <a:off x="6689285" y="2175431"/>
                <a:ext cx="2626378"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100" b="1" dirty="0">
                    <a:cs typeface="Arial" charset="0"/>
                  </a:rPr>
                  <a:t>백업 작업 생성</a:t>
                </a:r>
              </a:p>
            </p:txBody>
          </p:sp>
          <p:sp>
            <p:nvSpPr>
              <p:cNvPr id="22" name="AutoShape 458"/>
              <p:cNvSpPr>
                <a:spLocks noChangeArrowheads="1"/>
              </p:cNvSpPr>
              <p:nvPr/>
            </p:nvSpPr>
            <p:spPr bwMode="auto">
              <a:xfrm>
                <a:off x="6678447" y="2417018"/>
                <a:ext cx="2648054"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23" name="AutoShape 459"/>
              <p:cNvSpPr>
                <a:spLocks noChangeArrowheads="1"/>
              </p:cNvSpPr>
              <p:nvPr/>
            </p:nvSpPr>
            <p:spPr bwMode="auto">
              <a:xfrm>
                <a:off x="6692897" y="2427836"/>
                <a:ext cx="2619153"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grpSp>
        <p:nvGrpSpPr>
          <p:cNvPr id="46" name="그룹 45"/>
          <p:cNvGrpSpPr/>
          <p:nvPr/>
        </p:nvGrpSpPr>
        <p:grpSpPr>
          <a:xfrm>
            <a:off x="6671217" y="3415529"/>
            <a:ext cx="2658899" cy="1477087"/>
            <a:chOff x="6671217" y="3464081"/>
            <a:chExt cx="2658899" cy="1477087"/>
          </a:xfrm>
        </p:grpSpPr>
        <p:sp>
          <p:nvSpPr>
            <p:cNvPr id="25" name="AutoShape 455"/>
            <p:cNvSpPr>
              <a:spLocks noChangeArrowheads="1"/>
            </p:cNvSpPr>
            <p:nvPr/>
          </p:nvSpPr>
          <p:spPr bwMode="auto">
            <a:xfrm>
              <a:off x="6671217" y="3464081"/>
              <a:ext cx="2658899" cy="1477087"/>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선택한 사전 정의된 작업 유형에 의해 백업 작업 자동 생성됨</a:t>
              </a:r>
              <a:r>
                <a:rPr kumimoji="1" lang="en-US" altLang="ko-KR" sz="1000" dirty="0">
                  <a:cs typeface="Arial" charset="0"/>
                </a:rPr>
                <a:t>.</a:t>
              </a: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시스템 전체 리소스가 자동 선택되어지고</a:t>
              </a:r>
              <a:r>
                <a:rPr kumimoji="1" lang="en-US" altLang="ko-KR" sz="1000" dirty="0">
                  <a:cs typeface="Arial" charset="0"/>
                </a:rPr>
                <a:t>, </a:t>
              </a:r>
              <a:r>
                <a:rPr kumimoji="1" lang="ko-KR" altLang="en-US" sz="1000">
                  <a:cs typeface="Arial" charset="0"/>
                </a:rPr>
                <a:t>필요한 경우 보호할 리소스 및 인증정보 변경할 수 있음</a:t>
              </a:r>
              <a:r>
                <a:rPr kumimoji="1" lang="en-US" altLang="ko-KR" sz="1000" dirty="0">
                  <a:cs typeface="Arial" charset="0"/>
                </a:rPr>
                <a:t>.</a:t>
              </a:r>
            </a:p>
            <a:p>
              <a:pPr marL="90000" indent="-90000" algn="l" defTabSz="642938">
                <a:lnSpc>
                  <a:spcPct val="85000"/>
                </a:lnSpc>
                <a:spcAft>
                  <a:spcPts val="400"/>
                </a:spcAft>
                <a:buFont typeface="Wingdings" panose="05000000000000000000" pitchFamily="2" charset="2"/>
                <a:buChar char="§"/>
              </a:pPr>
              <a:r>
                <a:rPr kumimoji="1" lang="en-US" altLang="ko-KR" sz="1000" dirty="0">
                  <a:cs typeface="Arial" charset="0"/>
                </a:rPr>
                <a:t>“</a:t>
              </a:r>
              <a:r>
                <a:rPr kumimoji="1" lang="ko-KR" altLang="en-US" sz="1000">
                  <a:cs typeface="Arial" charset="0"/>
                </a:rPr>
                <a:t>단계 추가</a:t>
              </a:r>
              <a:r>
                <a:rPr kumimoji="1" lang="en-US" altLang="ko-KR" sz="1000" dirty="0">
                  <a:cs typeface="Arial" charset="0"/>
                </a:rPr>
                <a:t>”</a:t>
              </a:r>
              <a:r>
                <a:rPr kumimoji="1" lang="ko-KR" altLang="en-US" sz="1000">
                  <a:cs typeface="Arial" charset="0"/>
                </a:rPr>
                <a:t>를 </a:t>
              </a:r>
              <a:r>
                <a:rPr kumimoji="1" lang="ko-KR" altLang="en-US" sz="1000" dirty="0">
                  <a:cs typeface="Arial" charset="0"/>
                </a:rPr>
                <a:t>통해 이후 수행할 복제</a:t>
              </a:r>
              <a:r>
                <a:rPr kumimoji="1" lang="en-US" altLang="ko-KR" sz="1000" dirty="0">
                  <a:cs typeface="Arial" charset="0"/>
                </a:rPr>
                <a:t>, </a:t>
              </a:r>
              <a:r>
                <a:rPr kumimoji="1" lang="ko-KR" altLang="en-US" sz="1000">
                  <a:cs typeface="Arial" charset="0"/>
                </a:rPr>
                <a:t>변환 작업 등을 추가 가능</a:t>
              </a:r>
              <a:endParaRPr kumimoji="1" lang="en-US" altLang="ko-KR" sz="1000" dirty="0">
                <a:cs typeface="Arial" charset="0"/>
              </a:endParaRPr>
            </a:p>
          </p:txBody>
        </p:sp>
        <p:grpSp>
          <p:nvGrpSpPr>
            <p:cNvPr id="43" name="그룹 42"/>
            <p:cNvGrpSpPr/>
            <p:nvPr/>
          </p:nvGrpSpPr>
          <p:grpSpPr>
            <a:xfrm>
              <a:off x="6678447" y="3487894"/>
              <a:ext cx="2648054" cy="358775"/>
              <a:chOff x="6678447" y="3487894"/>
              <a:chExt cx="2648054" cy="358775"/>
            </a:xfrm>
          </p:grpSpPr>
          <p:sp>
            <p:nvSpPr>
              <p:cNvPr id="27" name="AutoShape 457"/>
              <p:cNvSpPr>
                <a:spLocks noChangeArrowheads="1"/>
              </p:cNvSpPr>
              <p:nvPr/>
            </p:nvSpPr>
            <p:spPr bwMode="auto">
              <a:xfrm>
                <a:off x="6689285" y="3487894"/>
                <a:ext cx="2626378"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100" b="1" dirty="0">
                    <a:cs typeface="Arial" charset="0"/>
                  </a:rPr>
                  <a:t>기본 리소스 보호 작업</a:t>
                </a:r>
                <a:r>
                  <a:rPr kumimoji="1" lang="en-US" altLang="ko-KR" sz="1100" b="1" dirty="0">
                    <a:cs typeface="Arial" charset="0"/>
                  </a:rPr>
                  <a:t>(</a:t>
                </a:r>
                <a:r>
                  <a:rPr kumimoji="1" lang="ko-KR" altLang="en-US" sz="1100" b="1">
                    <a:cs typeface="Arial" charset="0"/>
                  </a:rPr>
                  <a:t>백업</a:t>
                </a:r>
                <a:r>
                  <a:rPr kumimoji="1" lang="en-US" altLang="ko-KR" sz="1100" b="1" dirty="0">
                    <a:cs typeface="Arial" charset="0"/>
                  </a:rPr>
                  <a:t>)</a:t>
                </a:r>
                <a:endParaRPr kumimoji="1" lang="ko-KR" altLang="en-US" sz="1100" b="1" dirty="0">
                  <a:cs typeface="Arial" charset="0"/>
                </a:endParaRPr>
              </a:p>
            </p:txBody>
          </p:sp>
          <p:sp>
            <p:nvSpPr>
              <p:cNvPr id="28" name="AutoShape 458"/>
              <p:cNvSpPr>
                <a:spLocks noChangeArrowheads="1"/>
              </p:cNvSpPr>
              <p:nvPr/>
            </p:nvSpPr>
            <p:spPr bwMode="auto">
              <a:xfrm>
                <a:off x="6678447" y="3729481"/>
                <a:ext cx="2648054"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29" name="AutoShape 459"/>
              <p:cNvSpPr>
                <a:spLocks noChangeArrowheads="1"/>
              </p:cNvSpPr>
              <p:nvPr/>
            </p:nvSpPr>
            <p:spPr bwMode="auto">
              <a:xfrm>
                <a:off x="6692897" y="3740299"/>
                <a:ext cx="2619153"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grpSp>
        <p:nvGrpSpPr>
          <p:cNvPr id="47" name="그룹 46"/>
          <p:cNvGrpSpPr/>
          <p:nvPr/>
        </p:nvGrpSpPr>
        <p:grpSpPr>
          <a:xfrm>
            <a:off x="6671217" y="4962007"/>
            <a:ext cx="2658899" cy="1190393"/>
            <a:chOff x="6671217" y="5220952"/>
            <a:chExt cx="2658899" cy="1190393"/>
          </a:xfrm>
        </p:grpSpPr>
        <p:sp>
          <p:nvSpPr>
            <p:cNvPr id="31" name="AutoShape 455"/>
            <p:cNvSpPr>
              <a:spLocks noChangeArrowheads="1"/>
            </p:cNvSpPr>
            <p:nvPr/>
          </p:nvSpPr>
          <p:spPr bwMode="auto">
            <a:xfrm>
              <a:off x="6671217" y="5220952"/>
              <a:ext cx="2658899" cy="1190393"/>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이전 단계에서 추가한 작업에 대한 사전 정의된 템플릿이 자동 생성됨</a:t>
              </a:r>
              <a:r>
                <a:rPr kumimoji="1" lang="en-US" altLang="ko-KR" sz="1000" dirty="0">
                  <a:cs typeface="Arial" charset="0"/>
                </a:rPr>
                <a:t>.</a:t>
              </a:r>
            </a:p>
            <a:p>
              <a:pPr marL="90000" indent="-90000" algn="l" defTabSz="642938">
                <a:lnSpc>
                  <a:spcPct val="85000"/>
                </a:lnSpc>
                <a:spcAft>
                  <a:spcPts val="400"/>
                </a:spcAft>
                <a:buFont typeface="Wingdings" panose="05000000000000000000" pitchFamily="2" charset="2"/>
                <a:buChar char="§"/>
              </a:pPr>
              <a:r>
                <a:rPr kumimoji="1" lang="en-US" altLang="ko-KR" sz="1000" dirty="0">
                  <a:cs typeface="Arial" charset="0"/>
                </a:rPr>
                <a:t>“</a:t>
              </a:r>
              <a:r>
                <a:rPr kumimoji="1" lang="ko-KR" altLang="en-US" sz="1000">
                  <a:cs typeface="Arial" charset="0"/>
                </a:rPr>
                <a:t>단계 추가</a:t>
              </a:r>
              <a:r>
                <a:rPr kumimoji="1" lang="en-US" altLang="ko-KR" sz="1000">
                  <a:cs typeface="Arial" charset="0"/>
                </a:rPr>
                <a:t>”</a:t>
              </a:r>
              <a:r>
                <a:rPr kumimoji="1" lang="ko-KR" altLang="en-US" sz="1000">
                  <a:cs typeface="Arial" charset="0"/>
                </a:rPr>
                <a:t>를 통해 이후 수행할 복제</a:t>
              </a:r>
              <a:r>
                <a:rPr kumimoji="1" lang="en-US" altLang="ko-KR" sz="1000">
                  <a:cs typeface="Arial" charset="0"/>
                </a:rPr>
                <a:t>, </a:t>
              </a:r>
              <a:r>
                <a:rPr kumimoji="1" lang="ko-KR" altLang="en-US" sz="1000">
                  <a:cs typeface="Arial" charset="0"/>
                </a:rPr>
                <a:t>변환 작업 등을 계속해서</a:t>
              </a:r>
              <a:r>
                <a:rPr kumimoji="1" lang="en-US" altLang="ko-KR" sz="1000">
                  <a:cs typeface="Arial" charset="0"/>
                </a:rPr>
                <a:t> </a:t>
              </a:r>
              <a:r>
                <a:rPr kumimoji="1" lang="ko-KR" altLang="en-US" sz="1000">
                  <a:cs typeface="Arial" charset="0"/>
                </a:rPr>
                <a:t>추가할 수 있음</a:t>
              </a:r>
              <a:r>
                <a:rPr kumimoji="1" lang="en-US" altLang="ko-KR" sz="1000">
                  <a:cs typeface="Arial" charset="0"/>
                </a:rPr>
                <a:t>.</a:t>
              </a:r>
            </a:p>
          </p:txBody>
        </p:sp>
        <p:grpSp>
          <p:nvGrpSpPr>
            <p:cNvPr id="42" name="그룹 41"/>
            <p:cNvGrpSpPr/>
            <p:nvPr/>
          </p:nvGrpSpPr>
          <p:grpSpPr>
            <a:xfrm>
              <a:off x="6678447" y="5244765"/>
              <a:ext cx="2648054" cy="358775"/>
              <a:chOff x="6678447" y="5244765"/>
              <a:chExt cx="2648054" cy="358775"/>
            </a:xfrm>
          </p:grpSpPr>
          <p:sp>
            <p:nvSpPr>
              <p:cNvPr id="33" name="AutoShape 457"/>
              <p:cNvSpPr>
                <a:spLocks noChangeArrowheads="1"/>
              </p:cNvSpPr>
              <p:nvPr/>
            </p:nvSpPr>
            <p:spPr bwMode="auto">
              <a:xfrm>
                <a:off x="6689285" y="5244765"/>
                <a:ext cx="2626378"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100" b="1" dirty="0">
                    <a:cs typeface="Arial" charset="0"/>
                  </a:rPr>
                  <a:t>추가 작업</a:t>
                </a:r>
                <a:r>
                  <a:rPr kumimoji="1" lang="en-US" altLang="ko-KR" sz="1100" b="1" dirty="0">
                    <a:cs typeface="Arial" charset="0"/>
                  </a:rPr>
                  <a:t>(</a:t>
                </a:r>
                <a:r>
                  <a:rPr kumimoji="1" lang="ko-KR" altLang="en-US" sz="1100" b="1">
                    <a:cs typeface="Arial" charset="0"/>
                  </a:rPr>
                  <a:t>복제</a:t>
                </a:r>
                <a:r>
                  <a:rPr kumimoji="1" lang="en-US" altLang="ko-KR" sz="1100" b="1" dirty="0">
                    <a:cs typeface="Arial" charset="0"/>
                  </a:rPr>
                  <a:t>, </a:t>
                </a:r>
                <a:r>
                  <a:rPr kumimoji="1" lang="ko-KR" altLang="en-US" sz="1100" b="1">
                    <a:cs typeface="Arial" charset="0"/>
                  </a:rPr>
                  <a:t>변환</a:t>
                </a:r>
                <a:r>
                  <a:rPr kumimoji="1" lang="en-US" altLang="ko-KR" sz="1100" b="1" dirty="0">
                    <a:cs typeface="Arial" charset="0"/>
                  </a:rPr>
                  <a:t>)</a:t>
                </a:r>
                <a:endParaRPr kumimoji="1" lang="ko-KR" altLang="en-US" sz="1100" b="1" dirty="0">
                  <a:cs typeface="Arial" charset="0"/>
                </a:endParaRPr>
              </a:p>
            </p:txBody>
          </p:sp>
          <p:sp>
            <p:nvSpPr>
              <p:cNvPr id="34" name="AutoShape 458"/>
              <p:cNvSpPr>
                <a:spLocks noChangeArrowheads="1"/>
              </p:cNvSpPr>
              <p:nvPr/>
            </p:nvSpPr>
            <p:spPr bwMode="auto">
              <a:xfrm>
                <a:off x="6678447" y="5486352"/>
                <a:ext cx="2648054"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35" name="AutoShape 459"/>
              <p:cNvSpPr>
                <a:spLocks noChangeArrowheads="1"/>
              </p:cNvSpPr>
              <p:nvPr/>
            </p:nvSpPr>
            <p:spPr bwMode="auto">
              <a:xfrm>
                <a:off x="6692897" y="5497170"/>
                <a:ext cx="2619153"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36" name="Oval 122"/>
          <p:cNvSpPr>
            <a:spLocks noChangeAspect="1"/>
          </p:cNvSpPr>
          <p:nvPr/>
        </p:nvSpPr>
        <p:spPr bwMode="auto">
          <a:xfrm>
            <a:off x="6521083" y="2130347"/>
            <a:ext cx="296830" cy="296830"/>
          </a:xfrm>
          <a:prstGeom prst="ellipse">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lIns="0" tIns="0" rIns="0" bIns="0" anchor="ctr"/>
          <a:lstStyle/>
          <a:p>
            <a:pPr algn="ctr">
              <a:lnSpc>
                <a:spcPct val="90000"/>
              </a:lnSpc>
              <a:defRPr/>
            </a:pPr>
            <a:r>
              <a:rPr lang="en-US" sz="1600" b="1" kern="0" dirty="0">
                <a:solidFill>
                  <a:srgbClr val="FFFFFF"/>
                </a:solidFill>
                <a:effectLst>
                  <a:outerShdw blurRad="25400" dist="12700" dir="16200000" algn="tl" rotWithShape="0">
                    <a:srgbClr val="000000">
                      <a:alpha val="40000"/>
                    </a:srgbClr>
                  </a:outerShdw>
                </a:effectLst>
                <a:latin typeface="+mj-lt"/>
                <a:cs typeface="AngsanaUPC" pitchFamily="18" charset="-34"/>
              </a:rPr>
              <a:t>1</a:t>
            </a:r>
            <a:endParaRPr lang="en-US" sz="1600" dirty="0">
              <a:solidFill>
                <a:srgbClr val="FFFFFF"/>
              </a:solidFill>
              <a:effectLst>
                <a:outerShdw blurRad="25400" dist="12700" dir="16200000" algn="tl" rotWithShape="0">
                  <a:srgbClr val="000000">
                    <a:alpha val="40000"/>
                  </a:srgbClr>
                </a:outerShdw>
              </a:effectLst>
              <a:latin typeface="+mj-lt"/>
            </a:endParaRPr>
          </a:p>
        </p:txBody>
      </p:sp>
      <p:sp>
        <p:nvSpPr>
          <p:cNvPr id="37" name="Oval 123"/>
          <p:cNvSpPr>
            <a:spLocks noChangeAspect="1"/>
          </p:cNvSpPr>
          <p:nvPr/>
        </p:nvSpPr>
        <p:spPr bwMode="auto">
          <a:xfrm>
            <a:off x="6521083" y="3407578"/>
            <a:ext cx="296830" cy="296830"/>
          </a:xfrm>
          <a:prstGeom prst="ellipse">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lIns="0" tIns="0" rIns="0" bIns="0" anchor="ctr"/>
          <a:lstStyle/>
          <a:p>
            <a:pPr algn="ctr">
              <a:lnSpc>
                <a:spcPct val="90000"/>
              </a:lnSpc>
              <a:defRPr/>
            </a:pPr>
            <a:r>
              <a:rPr lang="en-US" sz="1600" b="1" kern="0" dirty="0">
                <a:solidFill>
                  <a:srgbClr val="FFFFFF"/>
                </a:solidFill>
                <a:effectLst>
                  <a:outerShdw blurRad="25400" dist="12700" dir="16200000" algn="tl" rotWithShape="0">
                    <a:srgbClr val="000000">
                      <a:alpha val="40000"/>
                    </a:srgbClr>
                  </a:outerShdw>
                </a:effectLst>
                <a:latin typeface="+mj-lt"/>
                <a:cs typeface="AngsanaUPC" pitchFamily="18" charset="-34"/>
              </a:rPr>
              <a:t>2</a:t>
            </a:r>
            <a:endParaRPr lang="en-US" sz="1600" dirty="0">
              <a:solidFill>
                <a:srgbClr val="FFFFFF"/>
              </a:solidFill>
              <a:effectLst>
                <a:outerShdw blurRad="25400" dist="12700" dir="16200000" algn="tl" rotWithShape="0">
                  <a:srgbClr val="000000">
                    <a:alpha val="40000"/>
                  </a:srgbClr>
                </a:outerShdw>
              </a:effectLst>
              <a:latin typeface="+mj-lt"/>
            </a:endParaRPr>
          </a:p>
        </p:txBody>
      </p:sp>
      <p:sp>
        <p:nvSpPr>
          <p:cNvPr id="38" name="Oval 124"/>
          <p:cNvSpPr>
            <a:spLocks noChangeAspect="1"/>
          </p:cNvSpPr>
          <p:nvPr/>
        </p:nvSpPr>
        <p:spPr bwMode="auto">
          <a:xfrm>
            <a:off x="6521083" y="4952277"/>
            <a:ext cx="296830" cy="296830"/>
          </a:xfrm>
          <a:prstGeom prst="ellipse">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lIns="0" tIns="0" rIns="0" bIns="0" anchor="ctr"/>
          <a:lstStyle/>
          <a:p>
            <a:pPr algn="ctr">
              <a:lnSpc>
                <a:spcPct val="90000"/>
              </a:lnSpc>
              <a:defRPr/>
            </a:pPr>
            <a:r>
              <a:rPr lang="en-US" sz="1600" b="1" kern="0" dirty="0">
                <a:solidFill>
                  <a:srgbClr val="FFFFFF"/>
                </a:solidFill>
                <a:effectLst>
                  <a:outerShdw blurRad="25400" dist="12700" dir="16200000" algn="tl" rotWithShape="0">
                    <a:srgbClr val="000000">
                      <a:alpha val="40000"/>
                    </a:srgbClr>
                  </a:outerShdw>
                </a:effectLst>
                <a:latin typeface="+mj-lt"/>
                <a:cs typeface="AngsanaUPC" pitchFamily="18" charset="-34"/>
              </a:rPr>
              <a:t>3</a:t>
            </a:r>
            <a:endParaRPr lang="en-US" sz="1600" dirty="0">
              <a:solidFill>
                <a:srgbClr val="FFFFFF"/>
              </a:solidFill>
              <a:effectLst>
                <a:outerShdw blurRad="25400" dist="12700" dir="16200000" algn="tl" rotWithShape="0">
                  <a:srgbClr val="000000">
                    <a:alpha val="40000"/>
                  </a:srgbClr>
                </a:outerShdw>
              </a:effectLst>
              <a:latin typeface="+mj-lt"/>
            </a:endParaRPr>
          </a:p>
        </p:txBody>
      </p:sp>
      <p:sp>
        <p:nvSpPr>
          <p:cNvPr id="39" name="Oval 55"/>
          <p:cNvSpPr>
            <a:spLocks noChangeAspect="1"/>
          </p:cNvSpPr>
          <p:nvPr/>
        </p:nvSpPr>
        <p:spPr bwMode="auto">
          <a:xfrm>
            <a:off x="1349611" y="2914199"/>
            <a:ext cx="296830" cy="296830"/>
          </a:xfrm>
          <a:prstGeom prst="ellipse">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lIns="0" tIns="0" rIns="0" bIns="0" anchor="ctr"/>
          <a:lstStyle/>
          <a:p>
            <a:pPr algn="ctr">
              <a:lnSpc>
                <a:spcPct val="90000"/>
              </a:lnSpc>
              <a:defRPr/>
            </a:pPr>
            <a:r>
              <a:rPr lang="en-US" sz="1600" b="1" kern="0" dirty="0">
                <a:solidFill>
                  <a:srgbClr val="FFFFFF"/>
                </a:solidFill>
                <a:effectLst>
                  <a:outerShdw blurRad="25400" dist="12700" dir="16200000" algn="tl" rotWithShape="0">
                    <a:srgbClr val="000000">
                      <a:alpha val="40000"/>
                    </a:srgbClr>
                  </a:outerShdw>
                </a:effectLst>
                <a:cs typeface="AngsanaUPC" pitchFamily="18" charset="-34"/>
              </a:rPr>
              <a:t>1</a:t>
            </a:r>
            <a:endParaRPr lang="en-US" sz="1600" dirty="0">
              <a:solidFill>
                <a:srgbClr val="FFFFFF"/>
              </a:solidFill>
              <a:effectLst>
                <a:outerShdw blurRad="25400" dist="12700" dir="16200000" algn="tl" rotWithShape="0">
                  <a:srgbClr val="000000">
                    <a:alpha val="40000"/>
                  </a:srgbClr>
                </a:outerShdw>
              </a:effectLst>
            </a:endParaRPr>
          </a:p>
        </p:txBody>
      </p:sp>
      <p:sp>
        <p:nvSpPr>
          <p:cNvPr id="40" name="Oval 56"/>
          <p:cNvSpPr>
            <a:spLocks noChangeAspect="1"/>
          </p:cNvSpPr>
          <p:nvPr/>
        </p:nvSpPr>
        <p:spPr bwMode="auto">
          <a:xfrm>
            <a:off x="3339418" y="3796819"/>
            <a:ext cx="296830" cy="296830"/>
          </a:xfrm>
          <a:prstGeom prst="ellipse">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lIns="0" tIns="0" rIns="0" bIns="0" anchor="ctr"/>
          <a:lstStyle/>
          <a:p>
            <a:pPr algn="ctr">
              <a:lnSpc>
                <a:spcPct val="90000"/>
              </a:lnSpc>
              <a:defRPr/>
            </a:pPr>
            <a:r>
              <a:rPr lang="en-US" sz="1600" b="1" kern="0" dirty="0">
                <a:solidFill>
                  <a:srgbClr val="FFFFFF"/>
                </a:solidFill>
                <a:effectLst>
                  <a:outerShdw blurRad="25400" dist="12700" dir="16200000" algn="tl" rotWithShape="0">
                    <a:srgbClr val="000000">
                      <a:alpha val="40000"/>
                    </a:srgbClr>
                  </a:outerShdw>
                </a:effectLst>
                <a:cs typeface="AngsanaUPC" pitchFamily="18" charset="-34"/>
              </a:rPr>
              <a:t>2</a:t>
            </a:r>
            <a:endParaRPr lang="en-US" sz="1600" dirty="0">
              <a:solidFill>
                <a:srgbClr val="FFFFFF"/>
              </a:solidFill>
              <a:effectLst>
                <a:outerShdw blurRad="25400" dist="12700" dir="16200000" algn="tl" rotWithShape="0">
                  <a:srgbClr val="000000">
                    <a:alpha val="40000"/>
                  </a:srgbClr>
                </a:outerShdw>
              </a:effectLst>
            </a:endParaRPr>
          </a:p>
        </p:txBody>
      </p:sp>
      <p:sp>
        <p:nvSpPr>
          <p:cNvPr id="41" name="Oval 57"/>
          <p:cNvSpPr>
            <a:spLocks noChangeAspect="1"/>
          </p:cNvSpPr>
          <p:nvPr/>
        </p:nvSpPr>
        <p:spPr bwMode="auto">
          <a:xfrm>
            <a:off x="5264334" y="3796819"/>
            <a:ext cx="296830" cy="296830"/>
          </a:xfrm>
          <a:prstGeom prst="ellipse">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lIns="0" tIns="0" rIns="0" bIns="0" anchor="ctr"/>
          <a:lstStyle/>
          <a:p>
            <a:pPr algn="ctr">
              <a:lnSpc>
                <a:spcPct val="90000"/>
              </a:lnSpc>
              <a:defRPr/>
            </a:pPr>
            <a:r>
              <a:rPr lang="en-US" sz="1600" b="1" kern="0" dirty="0">
                <a:solidFill>
                  <a:srgbClr val="FFFFFF"/>
                </a:solidFill>
                <a:effectLst>
                  <a:outerShdw blurRad="25400" dist="12700" dir="16200000" algn="tl" rotWithShape="0">
                    <a:srgbClr val="000000">
                      <a:alpha val="40000"/>
                    </a:srgbClr>
                  </a:outerShdw>
                </a:effectLst>
                <a:cs typeface="AngsanaUPC" pitchFamily="18" charset="-34"/>
              </a:rPr>
              <a:t>3</a:t>
            </a:r>
            <a:endParaRPr lang="en-US" sz="1600" dirty="0">
              <a:solidFill>
                <a:srgbClr val="FFFFFF"/>
              </a:solidFill>
              <a:effectLst>
                <a:outerShdw blurRad="25400" dist="12700" dir="16200000" algn="tl" rotWithShape="0">
                  <a:srgbClr val="000000">
                    <a:alpha val="40000"/>
                  </a:srgbClr>
                </a:outerShdw>
              </a:effectLst>
            </a:endParaRPr>
          </a:p>
        </p:txBody>
      </p:sp>
    </p:spTree>
    <p:extLst>
      <p:ext uri="{BB962C8B-B14F-4D97-AF65-F5344CB8AC3E}">
        <p14:creationId xmlns:p14="http://schemas.microsoft.com/office/powerpoint/2010/main" val="2169946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18</a:t>
            </a:fld>
            <a:endParaRPr lang="en-US"/>
          </a:p>
        </p:txBody>
      </p:sp>
      <p:sp>
        <p:nvSpPr>
          <p:cNvPr id="4" name="내용 개체 틀 3"/>
          <p:cNvSpPr>
            <a:spLocks noGrp="1"/>
          </p:cNvSpPr>
          <p:nvPr>
            <p:ph sz="half" idx="13"/>
          </p:nvPr>
        </p:nvSpPr>
        <p:spPr/>
        <p:txBody>
          <a:bodyPr/>
          <a:lstStyle/>
          <a:p>
            <a:r>
              <a:rPr lang="en-US" altLang="ko-KR" sz="1200" dirty="0"/>
              <a:t>Backup Exec</a:t>
            </a:r>
            <a:r>
              <a:rPr lang="ko-KR" altLang="en-US" sz="1200"/>
              <a:t>은 백업 예약 일정</a:t>
            </a:r>
            <a:r>
              <a:rPr lang="en-US" altLang="ko-KR" sz="1200" dirty="0"/>
              <a:t>, </a:t>
            </a:r>
            <a:r>
              <a:rPr lang="ko-KR" altLang="en-US" sz="1200"/>
              <a:t>백업 저장소</a:t>
            </a:r>
            <a:r>
              <a:rPr lang="en-US" altLang="ko-KR" sz="1200" dirty="0"/>
              <a:t>, </a:t>
            </a:r>
            <a:r>
              <a:rPr lang="ko-KR" altLang="en-US" sz="1200"/>
              <a:t>네트워크 옵션</a:t>
            </a:r>
            <a:r>
              <a:rPr lang="en-US" altLang="ko-KR" sz="1200" dirty="0"/>
              <a:t>, </a:t>
            </a:r>
            <a:r>
              <a:rPr lang="ko-KR" altLang="en-US" sz="1200"/>
              <a:t>백업 전</a:t>
            </a:r>
            <a:r>
              <a:rPr lang="en-US" altLang="ko-KR" sz="1200" dirty="0"/>
              <a:t>/</a:t>
            </a:r>
            <a:r>
              <a:rPr lang="ko-KR" altLang="en-US" sz="1200"/>
              <a:t>후 처리 작업</a:t>
            </a:r>
            <a:r>
              <a:rPr lang="en-US" altLang="ko-KR" sz="1200" dirty="0"/>
              <a:t>, </a:t>
            </a:r>
            <a:r>
              <a:rPr lang="ko-KR" altLang="en-US" sz="1200"/>
              <a:t>제외 항목 및 기타 보호할 리소스 유형 별 고급 옵션 등을 통한 정책 기반의 백업 운영</a:t>
            </a:r>
            <a:r>
              <a:rPr lang="en-US" altLang="ko-KR" sz="1200" dirty="0"/>
              <a:t>/</a:t>
            </a:r>
            <a:r>
              <a:rPr lang="ko-KR" altLang="en-US" sz="1200"/>
              <a:t>관리 방법을 제공하고 있기 때문에</a:t>
            </a:r>
            <a:r>
              <a:rPr lang="en-US" altLang="ko-KR" sz="1200" dirty="0"/>
              <a:t>, </a:t>
            </a:r>
            <a:r>
              <a:rPr lang="ko-KR" altLang="en-US" sz="1200"/>
              <a:t>관리자는 보다 효과적으로 중요 리소스를 보호할 수 있습니다</a:t>
            </a:r>
            <a:r>
              <a:rPr lang="en-US" altLang="ko-KR" sz="1200" dirty="0"/>
              <a:t>.</a:t>
            </a:r>
          </a:p>
        </p:txBody>
      </p:sp>
      <p:sp>
        <p:nvSpPr>
          <p:cNvPr id="5" name="텍스트 개체 틀 4"/>
          <p:cNvSpPr>
            <a:spLocks noGrp="1"/>
          </p:cNvSpPr>
          <p:nvPr>
            <p:ph type="body" idx="1"/>
          </p:nvPr>
        </p:nvSpPr>
        <p:spPr>
          <a:xfrm>
            <a:off x="523872" y="1804238"/>
            <a:ext cx="2066839" cy="193899"/>
          </a:xfrm>
        </p:spPr>
        <p:txBody>
          <a:bodyPr/>
          <a:lstStyle/>
          <a:p>
            <a:r>
              <a:rPr lang="ko-KR" altLang="en-US" dirty="0"/>
              <a:t>정책 기반 백업 운영</a:t>
            </a:r>
            <a:r>
              <a:rPr lang="en-US" altLang="ko-KR" dirty="0"/>
              <a:t>/</a:t>
            </a:r>
            <a:r>
              <a:rPr lang="ko-KR" altLang="en-US"/>
              <a:t>관리</a:t>
            </a:r>
          </a:p>
        </p:txBody>
      </p:sp>
      <p:sp>
        <p:nvSpPr>
          <p:cNvPr id="7" name="텍스트 개체 틀 6"/>
          <p:cNvSpPr>
            <a:spLocks noGrp="1"/>
          </p:cNvSpPr>
          <p:nvPr>
            <p:ph type="body" idx="14"/>
          </p:nvPr>
        </p:nvSpPr>
        <p:spPr>
          <a:xfrm>
            <a:off x="8556910" y="778290"/>
            <a:ext cx="1018475" cy="138499"/>
          </a:xfrm>
        </p:spPr>
        <p:txBody>
          <a:bodyPr/>
          <a:lstStyle/>
          <a:p>
            <a:r>
              <a:rPr lang="en-US" altLang="ko-KR" dirty="0"/>
              <a:t>2. </a:t>
            </a:r>
            <a:r>
              <a:rPr lang="ko-KR" altLang="en-US"/>
              <a:t>제안제품 소개</a:t>
            </a:r>
          </a:p>
        </p:txBody>
      </p:sp>
      <p:sp>
        <p:nvSpPr>
          <p:cNvPr id="8" name="제목 7"/>
          <p:cNvSpPr>
            <a:spLocks noGrp="1"/>
          </p:cNvSpPr>
          <p:nvPr>
            <p:ph type="title"/>
          </p:nvPr>
        </p:nvSpPr>
        <p:spPr/>
        <p:txBody>
          <a:bodyPr/>
          <a:lstStyle/>
          <a:p>
            <a:r>
              <a:rPr lang="en-US" altLang="ko-KR" dirty="0"/>
              <a:t>2.4 </a:t>
            </a:r>
            <a:r>
              <a:rPr lang="ko-KR" altLang="en-US"/>
              <a:t>제품 주요기술 및 특장점</a:t>
            </a:r>
          </a:p>
        </p:txBody>
      </p:sp>
      <p:pic>
        <p:nvPicPr>
          <p:cNvPr id="53" name="Picture 11"/>
          <p:cNvPicPr>
            <a:picLocks noChangeAspect="1"/>
          </p:cNvPicPr>
          <p:nvPr/>
        </p:nvPicPr>
        <p:blipFill>
          <a:blip r:embed="rId6"/>
          <a:stretch>
            <a:fillRect/>
          </a:stretch>
        </p:blipFill>
        <p:spPr>
          <a:xfrm>
            <a:off x="596685" y="2099337"/>
            <a:ext cx="3619048" cy="2472381"/>
          </a:xfrm>
          <a:prstGeom prst="rect">
            <a:avLst/>
          </a:prstGeom>
          <a:effectLst>
            <a:outerShdw blurRad="50800" dist="38100" dir="2700000" algn="tl" rotWithShape="0">
              <a:prstClr val="black">
                <a:alpha val="40000"/>
              </a:prstClr>
            </a:outerShdw>
          </a:effectLst>
        </p:spPr>
      </p:pic>
      <p:pic>
        <p:nvPicPr>
          <p:cNvPr id="54" name="Picture 15"/>
          <p:cNvPicPr>
            <a:picLocks noChangeAspect="1"/>
          </p:cNvPicPr>
          <p:nvPr/>
        </p:nvPicPr>
        <p:blipFill>
          <a:blip r:embed="rId7"/>
          <a:stretch>
            <a:fillRect/>
          </a:stretch>
        </p:blipFill>
        <p:spPr>
          <a:xfrm>
            <a:off x="4832667" y="2099337"/>
            <a:ext cx="3619048" cy="2472381"/>
          </a:xfrm>
          <a:prstGeom prst="rect">
            <a:avLst/>
          </a:prstGeom>
          <a:effectLst>
            <a:outerShdw blurRad="50800" dist="38100" dir="2700000" algn="tl" rotWithShape="0">
              <a:prstClr val="black">
                <a:alpha val="40000"/>
              </a:prstClr>
            </a:outerShdw>
          </a:effectLst>
        </p:spPr>
      </p:pic>
      <p:pic>
        <p:nvPicPr>
          <p:cNvPr id="55" name="Picture 16"/>
          <p:cNvPicPr>
            <a:picLocks noChangeAspect="1"/>
          </p:cNvPicPr>
          <p:nvPr/>
        </p:nvPicPr>
        <p:blipFill>
          <a:blip r:embed="rId8"/>
          <a:stretch>
            <a:fillRect/>
          </a:stretch>
        </p:blipFill>
        <p:spPr>
          <a:xfrm>
            <a:off x="1553467" y="3676837"/>
            <a:ext cx="3619048" cy="2472381"/>
          </a:xfrm>
          <a:prstGeom prst="rect">
            <a:avLst/>
          </a:prstGeom>
          <a:effectLst>
            <a:outerShdw blurRad="50800" dist="38100" dir="2700000" algn="tl" rotWithShape="0">
              <a:prstClr val="black">
                <a:alpha val="40000"/>
              </a:prstClr>
            </a:outerShdw>
          </a:effectLst>
        </p:spPr>
      </p:pic>
      <p:pic>
        <p:nvPicPr>
          <p:cNvPr id="56" name="Picture 21"/>
          <p:cNvPicPr>
            <a:picLocks noChangeAspect="1"/>
          </p:cNvPicPr>
          <p:nvPr/>
        </p:nvPicPr>
        <p:blipFill>
          <a:blip r:embed="rId9"/>
          <a:stretch>
            <a:fillRect/>
          </a:stretch>
        </p:blipFill>
        <p:spPr>
          <a:xfrm>
            <a:off x="5787329" y="3677133"/>
            <a:ext cx="3619048" cy="2472381"/>
          </a:xfrm>
          <a:prstGeom prst="rect">
            <a:avLst/>
          </a:prstGeom>
          <a:effectLst>
            <a:outerShdw blurRad="50800" dist="38100" dir="2700000" algn="tl" rotWithShape="0">
              <a:prstClr val="black">
                <a:alpha val="40000"/>
              </a:prstClr>
            </a:outerShdw>
          </a:effectLst>
        </p:spPr>
      </p:pic>
      <p:sp>
        <p:nvSpPr>
          <p:cNvPr id="57" name="Rectangular Callout 77"/>
          <p:cNvSpPr/>
          <p:nvPr>
            <p:custDataLst>
              <p:tags r:id="rId1"/>
            </p:custDataLst>
          </p:nvPr>
        </p:nvSpPr>
        <p:spPr bwMode="auto">
          <a:xfrm>
            <a:off x="2966523" y="2444554"/>
            <a:ext cx="1427030" cy="481909"/>
          </a:xfrm>
          <a:prstGeom prst="wedgeRectCallout">
            <a:avLst>
              <a:gd name="adj1" fmla="val -40980"/>
              <a:gd name="adj2" fmla="val 118514"/>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100" kern="0"/>
              <a:t>예약 일정</a:t>
            </a:r>
            <a:endParaRPr lang="en-IE" sz="1100" kern="0" dirty="0"/>
          </a:p>
        </p:txBody>
      </p:sp>
      <p:sp>
        <p:nvSpPr>
          <p:cNvPr id="58" name="Rectangular Callout 78"/>
          <p:cNvSpPr/>
          <p:nvPr>
            <p:custDataLst>
              <p:tags r:id="rId2"/>
            </p:custDataLst>
          </p:nvPr>
        </p:nvSpPr>
        <p:spPr bwMode="auto">
          <a:xfrm>
            <a:off x="2761212" y="4867650"/>
            <a:ext cx="1853923" cy="481909"/>
          </a:xfrm>
          <a:prstGeom prst="wedgeRectCallout">
            <a:avLst>
              <a:gd name="adj1" fmla="val -1611"/>
              <a:gd name="adj2" fmla="val -158910"/>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100" kern="0"/>
              <a:t>보호되는 리소스 유형 별 고급 옵션 항목</a:t>
            </a:r>
            <a:endParaRPr lang="en-IE" sz="1100" kern="0" dirty="0"/>
          </a:p>
        </p:txBody>
      </p:sp>
      <p:sp>
        <p:nvSpPr>
          <p:cNvPr id="59" name="Rectangular Callout 79"/>
          <p:cNvSpPr/>
          <p:nvPr>
            <p:custDataLst>
              <p:tags r:id="rId3"/>
            </p:custDataLst>
          </p:nvPr>
        </p:nvSpPr>
        <p:spPr bwMode="auto">
          <a:xfrm>
            <a:off x="7524949" y="3060252"/>
            <a:ext cx="1712762" cy="481909"/>
          </a:xfrm>
          <a:prstGeom prst="wedgeRectCallout">
            <a:avLst>
              <a:gd name="adj1" fmla="val -56858"/>
              <a:gd name="adj2" fmla="val -130286"/>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100" kern="0"/>
              <a:t>백업 데이터 저장 장치 설정</a:t>
            </a:r>
            <a:endParaRPr lang="en-IE" sz="1100" kern="0" dirty="0"/>
          </a:p>
        </p:txBody>
      </p:sp>
      <p:sp>
        <p:nvSpPr>
          <p:cNvPr id="60" name="Rectangular Callout 80"/>
          <p:cNvSpPr/>
          <p:nvPr>
            <p:custDataLst>
              <p:tags r:id="rId4"/>
            </p:custDataLst>
          </p:nvPr>
        </p:nvSpPr>
        <p:spPr bwMode="auto">
          <a:xfrm>
            <a:off x="6740472" y="4729034"/>
            <a:ext cx="1712762" cy="481909"/>
          </a:xfrm>
          <a:prstGeom prst="wedgeRectCallout">
            <a:avLst>
              <a:gd name="adj1" fmla="val -2998"/>
              <a:gd name="adj2" fmla="val -194137"/>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100" kern="0" dirty="0"/>
              <a:t>백업 중 제외할 리소스 선택</a:t>
            </a:r>
            <a:endParaRPr lang="en-IE" sz="1100" kern="0" dirty="0"/>
          </a:p>
        </p:txBody>
      </p:sp>
      <p:sp>
        <p:nvSpPr>
          <p:cNvPr id="61" name="TextBox 60"/>
          <p:cNvSpPr txBox="1"/>
          <p:nvPr/>
        </p:nvSpPr>
        <p:spPr bwMode="ltGray">
          <a:xfrm>
            <a:off x="7090349" y="5385068"/>
            <a:ext cx="2148831" cy="507811"/>
          </a:xfrm>
          <a:prstGeom prst="rect">
            <a:avLst/>
          </a:prstGeom>
          <a:solidFill>
            <a:srgbClr val="EEEEEE"/>
          </a:solidFill>
          <a:ln w="9525">
            <a:noFill/>
            <a:miter lim="800000"/>
            <a:headEnd/>
            <a:tailEnd/>
          </a:ln>
          <a:effectLst>
            <a:outerShdw blurRad="50800" dist="38100" dir="2700000" algn="tl" rotWithShape="0">
              <a:prstClr val="black">
                <a:alpha val="40000"/>
              </a:prstClr>
            </a:outerShdw>
          </a:effectLst>
        </p:spPr>
        <p:txBody>
          <a:bodyPr wrap="square" lIns="91419" tIns="45710" rIns="91419" bIns="45710" rtlCol="0" anchor="t" anchorCtr="0">
            <a:spAutoFit/>
          </a:bodyPr>
          <a:lstStyle/>
          <a:p>
            <a:pPr algn="ctr">
              <a:lnSpc>
                <a:spcPct val="90000"/>
              </a:lnSpc>
              <a:spcBef>
                <a:spcPts val="0"/>
              </a:spcBef>
              <a:spcAft>
                <a:spcPts val="800"/>
              </a:spcAft>
            </a:pPr>
            <a:r>
              <a:rPr lang="ko-KR" altLang="en-US" sz="1000" dirty="0">
                <a:solidFill>
                  <a:schemeClr val="tx1">
                    <a:lumMod val="75000"/>
                    <a:lumOff val="25000"/>
                  </a:schemeClr>
                </a:solidFill>
              </a:rPr>
              <a:t>백업 중 불필요한 데이터를 제외시켜 백업 용량을 감소시키고</a:t>
            </a:r>
            <a:r>
              <a:rPr lang="en-US" altLang="ko-KR" sz="1000" dirty="0">
                <a:solidFill>
                  <a:schemeClr val="tx1">
                    <a:lumMod val="75000"/>
                    <a:lumOff val="25000"/>
                  </a:schemeClr>
                </a:solidFill>
              </a:rPr>
              <a:t>, </a:t>
            </a:r>
            <a:r>
              <a:rPr lang="ko-KR" altLang="en-US" sz="1000" dirty="0">
                <a:solidFill>
                  <a:schemeClr val="tx1">
                    <a:lumMod val="75000"/>
                    <a:lumOff val="25000"/>
                  </a:schemeClr>
                </a:solidFill>
              </a:rPr>
              <a:t>백업 윈도우를 확보할 수 있음</a:t>
            </a:r>
            <a:r>
              <a:rPr lang="en-US" altLang="ko-KR" sz="1000" dirty="0">
                <a:solidFill>
                  <a:schemeClr val="tx1">
                    <a:lumMod val="75000"/>
                    <a:lumOff val="25000"/>
                  </a:schemeClr>
                </a:solidFill>
              </a:rPr>
              <a:t>.</a:t>
            </a:r>
            <a:endParaRPr lang="en-US" sz="1000" dirty="0">
              <a:solidFill>
                <a:schemeClr val="tx1">
                  <a:lumMod val="75000"/>
                  <a:lumOff val="25000"/>
                </a:schemeClr>
              </a:solidFill>
            </a:endParaRPr>
          </a:p>
        </p:txBody>
      </p:sp>
    </p:spTree>
    <p:extLst>
      <p:ext uri="{BB962C8B-B14F-4D97-AF65-F5344CB8AC3E}">
        <p14:creationId xmlns:p14="http://schemas.microsoft.com/office/powerpoint/2010/main" val="3317979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19</a:t>
            </a:fld>
            <a:endParaRPr lang="en-US"/>
          </a:p>
        </p:txBody>
      </p:sp>
      <p:sp>
        <p:nvSpPr>
          <p:cNvPr id="4" name="내용 개체 틀 3"/>
          <p:cNvSpPr>
            <a:spLocks noGrp="1"/>
          </p:cNvSpPr>
          <p:nvPr>
            <p:ph sz="half" idx="13"/>
          </p:nvPr>
        </p:nvSpPr>
        <p:spPr/>
        <p:txBody>
          <a:bodyPr/>
          <a:lstStyle/>
          <a:p>
            <a:r>
              <a:rPr lang="en-US" altLang="ko-KR" sz="1200" dirty="0"/>
              <a:t>Backup Exec</a:t>
            </a:r>
            <a:r>
              <a:rPr lang="ko-KR" altLang="en-US" sz="1200"/>
              <a:t>은 전체 백업 환경 운영상태를 보여주는 “홈” 화면과</a:t>
            </a:r>
            <a:r>
              <a:rPr lang="en-US" altLang="ko-KR" sz="1200" dirty="0"/>
              <a:t>, </a:t>
            </a:r>
            <a:r>
              <a:rPr lang="ko-KR" altLang="en-US" sz="1200"/>
              <a:t>전체 시스템의 보호상태를 보여주는 “백업 및 복원” 창</a:t>
            </a:r>
            <a:r>
              <a:rPr lang="en-US" altLang="ko-KR" sz="1200" dirty="0"/>
              <a:t>, </a:t>
            </a:r>
            <a:r>
              <a:rPr lang="ko-KR" altLang="en-US" sz="1200"/>
              <a:t>수행 중인 전체 작업과 기록을 조회하고 모니터 할 수 있는 “작업 모니터” 창</a:t>
            </a:r>
            <a:r>
              <a:rPr lang="en-US" altLang="ko-KR" sz="1200" dirty="0"/>
              <a:t>, </a:t>
            </a:r>
            <a:r>
              <a:rPr lang="ko-KR" altLang="en-US" sz="1200"/>
              <a:t>사용중인 전체 장치를 관리할 수 있는 “저장소” 창</a:t>
            </a:r>
            <a:r>
              <a:rPr lang="en-US" altLang="ko-KR" sz="1200" dirty="0"/>
              <a:t>, </a:t>
            </a:r>
            <a:r>
              <a:rPr lang="ko-KR" altLang="en-US" sz="1200"/>
              <a:t>그리고 백업 환경 전반에 걸쳐 간단하게 보고서를 출력할 수 있는 “리포팅” 기능을 제공하는 통합된 관리 콘솔을 통해</a:t>
            </a:r>
            <a:r>
              <a:rPr lang="en-US" altLang="ko-KR" sz="1200" dirty="0"/>
              <a:t>, </a:t>
            </a:r>
            <a:r>
              <a:rPr lang="ko-KR" altLang="en-US" sz="1200"/>
              <a:t>보호되는 전체 리소스를 중앙에서 통합으로 관리하기 용이하게 구성되어져 있습니다</a:t>
            </a:r>
            <a:r>
              <a:rPr lang="en-US" altLang="ko-KR" sz="1200" dirty="0"/>
              <a:t>.</a:t>
            </a:r>
          </a:p>
        </p:txBody>
      </p:sp>
      <p:sp>
        <p:nvSpPr>
          <p:cNvPr id="5" name="텍스트 개체 틀 4"/>
          <p:cNvSpPr>
            <a:spLocks noGrp="1"/>
          </p:cNvSpPr>
          <p:nvPr>
            <p:ph type="body" idx="1"/>
          </p:nvPr>
        </p:nvSpPr>
        <p:spPr>
          <a:xfrm>
            <a:off x="523872" y="1804238"/>
            <a:ext cx="2246375" cy="193899"/>
          </a:xfrm>
        </p:spPr>
        <p:txBody>
          <a:bodyPr/>
          <a:lstStyle/>
          <a:p>
            <a:r>
              <a:rPr lang="ko-KR" altLang="en-US" dirty="0"/>
              <a:t>중앙 </a:t>
            </a:r>
            <a:r>
              <a:rPr lang="ko-KR" altLang="en-US" dirty="0" err="1"/>
              <a:t>집중식</a:t>
            </a:r>
            <a:r>
              <a:rPr lang="ko-KR" altLang="en-US" dirty="0"/>
              <a:t> 통합 관리 콘솔</a:t>
            </a:r>
          </a:p>
        </p:txBody>
      </p:sp>
      <p:sp>
        <p:nvSpPr>
          <p:cNvPr id="7" name="텍스트 개체 틀 6"/>
          <p:cNvSpPr>
            <a:spLocks noGrp="1"/>
          </p:cNvSpPr>
          <p:nvPr>
            <p:ph type="body" idx="14"/>
          </p:nvPr>
        </p:nvSpPr>
        <p:spPr>
          <a:xfrm>
            <a:off x="8556910" y="778290"/>
            <a:ext cx="1018475" cy="138499"/>
          </a:xfrm>
        </p:spPr>
        <p:txBody>
          <a:bodyPr/>
          <a:lstStyle/>
          <a:p>
            <a:r>
              <a:rPr lang="en-US" altLang="ko-KR" dirty="0"/>
              <a:t>2. </a:t>
            </a:r>
            <a:r>
              <a:rPr lang="ko-KR" altLang="en-US"/>
              <a:t>제안제품 소개</a:t>
            </a:r>
          </a:p>
        </p:txBody>
      </p:sp>
      <p:sp>
        <p:nvSpPr>
          <p:cNvPr id="8" name="제목 7"/>
          <p:cNvSpPr>
            <a:spLocks noGrp="1"/>
          </p:cNvSpPr>
          <p:nvPr>
            <p:ph type="title"/>
          </p:nvPr>
        </p:nvSpPr>
        <p:spPr/>
        <p:txBody>
          <a:bodyPr/>
          <a:lstStyle/>
          <a:p>
            <a:r>
              <a:rPr lang="en-US" altLang="ko-KR" dirty="0"/>
              <a:t>2.4 </a:t>
            </a:r>
            <a:r>
              <a:rPr lang="ko-KR" altLang="en-US"/>
              <a:t>제품 주요기술 및 특장점</a:t>
            </a:r>
          </a:p>
        </p:txBody>
      </p:sp>
      <p:pic>
        <p:nvPicPr>
          <p:cNvPr id="17" name="Picture 11"/>
          <p:cNvPicPr>
            <a:picLocks noChangeAspect="1"/>
          </p:cNvPicPr>
          <p:nvPr/>
        </p:nvPicPr>
        <p:blipFill>
          <a:blip r:embed="rId7"/>
          <a:stretch>
            <a:fillRect/>
          </a:stretch>
        </p:blipFill>
        <p:spPr>
          <a:xfrm>
            <a:off x="523872" y="2107644"/>
            <a:ext cx="3120762" cy="2218667"/>
          </a:xfrm>
          <a:prstGeom prst="rect">
            <a:avLst/>
          </a:prstGeom>
          <a:effectLst>
            <a:outerShdw blurRad="50800" dist="38100" dir="2700000" algn="tl" rotWithShape="0">
              <a:prstClr val="black">
                <a:alpha val="40000"/>
              </a:prstClr>
            </a:outerShdw>
          </a:effectLst>
        </p:spPr>
      </p:pic>
      <p:pic>
        <p:nvPicPr>
          <p:cNvPr id="18" name="Picture 8"/>
          <p:cNvPicPr>
            <a:picLocks noChangeAspect="1"/>
          </p:cNvPicPr>
          <p:nvPr/>
        </p:nvPicPr>
        <p:blipFill>
          <a:blip r:embed="rId8"/>
          <a:stretch>
            <a:fillRect/>
          </a:stretch>
        </p:blipFill>
        <p:spPr>
          <a:xfrm>
            <a:off x="993484" y="3881691"/>
            <a:ext cx="3120762" cy="2218667"/>
          </a:xfrm>
          <a:prstGeom prst="rect">
            <a:avLst/>
          </a:prstGeom>
          <a:effectLst>
            <a:outerShdw blurRad="50800" dist="38100" dir="2700000" algn="tl" rotWithShape="0">
              <a:prstClr val="black">
                <a:alpha val="40000"/>
              </a:prstClr>
            </a:outerShdw>
          </a:effectLst>
        </p:spPr>
      </p:pic>
      <p:pic>
        <p:nvPicPr>
          <p:cNvPr id="19" name="Picture 9"/>
          <p:cNvPicPr>
            <a:picLocks noChangeAspect="1"/>
          </p:cNvPicPr>
          <p:nvPr/>
        </p:nvPicPr>
        <p:blipFill>
          <a:blip r:embed="rId9"/>
          <a:stretch>
            <a:fillRect/>
          </a:stretch>
        </p:blipFill>
        <p:spPr>
          <a:xfrm>
            <a:off x="6192798" y="2107644"/>
            <a:ext cx="3120762" cy="2218667"/>
          </a:xfrm>
          <a:prstGeom prst="rect">
            <a:avLst/>
          </a:prstGeom>
          <a:effectLst>
            <a:outerShdw blurRad="50800" dist="38100" dir="2700000" algn="tl" rotWithShape="0">
              <a:prstClr val="black">
                <a:alpha val="40000"/>
              </a:prstClr>
            </a:outerShdw>
          </a:effectLst>
        </p:spPr>
      </p:pic>
      <p:pic>
        <p:nvPicPr>
          <p:cNvPr id="20" name="Picture 10"/>
          <p:cNvPicPr>
            <a:picLocks noChangeAspect="1"/>
          </p:cNvPicPr>
          <p:nvPr/>
        </p:nvPicPr>
        <p:blipFill>
          <a:blip r:embed="rId10"/>
          <a:stretch>
            <a:fillRect/>
          </a:stretch>
        </p:blipFill>
        <p:spPr>
          <a:xfrm>
            <a:off x="3365461" y="2949889"/>
            <a:ext cx="3120762" cy="2218667"/>
          </a:xfrm>
          <a:prstGeom prst="rect">
            <a:avLst/>
          </a:prstGeom>
          <a:effectLst>
            <a:outerShdw blurRad="50800" dist="38100" dir="2700000" algn="tl" rotWithShape="0">
              <a:prstClr val="black">
                <a:alpha val="40000"/>
              </a:prstClr>
            </a:outerShdw>
          </a:effectLst>
        </p:spPr>
      </p:pic>
      <p:pic>
        <p:nvPicPr>
          <p:cNvPr id="21" name="Picture 3"/>
          <p:cNvPicPr>
            <a:picLocks noChangeAspect="1"/>
          </p:cNvPicPr>
          <p:nvPr/>
        </p:nvPicPr>
        <p:blipFill>
          <a:blip r:embed="rId11"/>
          <a:stretch>
            <a:fillRect/>
          </a:stretch>
        </p:blipFill>
        <p:spPr>
          <a:xfrm>
            <a:off x="5837313" y="3881692"/>
            <a:ext cx="3120762" cy="2218667"/>
          </a:xfrm>
          <a:prstGeom prst="rect">
            <a:avLst/>
          </a:prstGeom>
          <a:effectLst>
            <a:outerShdw blurRad="50800" dist="38100" dir="2700000" algn="tl" rotWithShape="0">
              <a:prstClr val="black">
                <a:alpha val="40000"/>
              </a:prstClr>
            </a:outerShdw>
          </a:effectLst>
        </p:spPr>
      </p:pic>
      <p:sp>
        <p:nvSpPr>
          <p:cNvPr id="22" name="Rectangular Callout 41"/>
          <p:cNvSpPr/>
          <p:nvPr>
            <p:custDataLst>
              <p:tags r:id="rId1"/>
            </p:custDataLst>
          </p:nvPr>
        </p:nvSpPr>
        <p:spPr bwMode="auto">
          <a:xfrm>
            <a:off x="3741228" y="2146075"/>
            <a:ext cx="1627961" cy="665258"/>
          </a:xfrm>
          <a:prstGeom prst="wedgeRectCallout">
            <a:avLst>
              <a:gd name="adj1" fmla="val -75725"/>
              <a:gd name="adj2" fmla="val 45966"/>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100" kern="0" dirty="0"/>
              <a:t>전체 리소스 보호 상태에 대한 요약 정보 제공</a:t>
            </a:r>
            <a:endParaRPr lang="en-IE" sz="1100" kern="0" dirty="0"/>
          </a:p>
        </p:txBody>
      </p:sp>
      <p:sp>
        <p:nvSpPr>
          <p:cNvPr id="23" name="Rectangular Callout 42"/>
          <p:cNvSpPr/>
          <p:nvPr>
            <p:custDataLst>
              <p:tags r:id="rId2"/>
            </p:custDataLst>
          </p:nvPr>
        </p:nvSpPr>
        <p:spPr bwMode="auto">
          <a:xfrm>
            <a:off x="7408661" y="3124156"/>
            <a:ext cx="1627961" cy="665258"/>
          </a:xfrm>
          <a:prstGeom prst="wedgeRectCallout">
            <a:avLst>
              <a:gd name="adj1" fmla="val -8124"/>
              <a:gd name="adj2" fmla="val -82970"/>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100" kern="0"/>
              <a:t>전체 사용중인 저장장치에 대한 현재 상태 정보 제공</a:t>
            </a:r>
            <a:endParaRPr lang="en-IE" sz="1100" kern="0" dirty="0"/>
          </a:p>
        </p:txBody>
      </p:sp>
      <p:sp>
        <p:nvSpPr>
          <p:cNvPr id="24" name="Rectangular Callout 43"/>
          <p:cNvSpPr/>
          <p:nvPr>
            <p:custDataLst>
              <p:tags r:id="rId3"/>
            </p:custDataLst>
          </p:nvPr>
        </p:nvSpPr>
        <p:spPr bwMode="auto">
          <a:xfrm>
            <a:off x="2691133" y="5370100"/>
            <a:ext cx="1844113" cy="665258"/>
          </a:xfrm>
          <a:prstGeom prst="wedgeRectCallout">
            <a:avLst>
              <a:gd name="adj1" fmla="val -43144"/>
              <a:gd name="adj2" fmla="val -96350"/>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100" kern="0"/>
              <a:t>예약된 전체 작업 정보 및 기록을 모니터하고 조회할 수 있는 화면</a:t>
            </a:r>
            <a:endParaRPr lang="en-IE" sz="1100" kern="0" dirty="0"/>
          </a:p>
        </p:txBody>
      </p:sp>
      <p:sp>
        <p:nvSpPr>
          <p:cNvPr id="25" name="Rectangular Callout 44"/>
          <p:cNvSpPr/>
          <p:nvPr>
            <p:custDataLst>
              <p:tags r:id="rId4"/>
            </p:custDataLst>
          </p:nvPr>
        </p:nvSpPr>
        <p:spPr bwMode="auto">
          <a:xfrm>
            <a:off x="3673325" y="4357266"/>
            <a:ext cx="1844113" cy="665258"/>
          </a:xfrm>
          <a:prstGeom prst="wedgeRectCallout">
            <a:avLst>
              <a:gd name="adj1" fmla="val -2774"/>
              <a:gd name="adj2" fmla="val -99999"/>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100" kern="0"/>
              <a:t>리소스 보호 상태 및 백업 서버 상태에 대한 </a:t>
            </a:r>
            <a:r>
              <a:rPr lang="ko-KR" altLang="en-US" sz="1100" kern="0" dirty="0" err="1"/>
              <a:t>리포팅</a:t>
            </a:r>
            <a:endParaRPr lang="en-IE" sz="1100" kern="0" dirty="0"/>
          </a:p>
        </p:txBody>
      </p:sp>
      <p:sp>
        <p:nvSpPr>
          <p:cNvPr id="26" name="Rectangular Callout 45"/>
          <p:cNvSpPr/>
          <p:nvPr>
            <p:custDataLst>
              <p:tags r:id="rId5"/>
            </p:custDataLst>
          </p:nvPr>
        </p:nvSpPr>
        <p:spPr bwMode="auto">
          <a:xfrm>
            <a:off x="7446587" y="5480317"/>
            <a:ext cx="1844113" cy="665258"/>
          </a:xfrm>
          <a:prstGeom prst="wedgeRectCallout">
            <a:avLst>
              <a:gd name="adj1" fmla="val -33929"/>
              <a:gd name="adj2" fmla="val -103648"/>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100" kern="0" dirty="0"/>
              <a:t>보호되는 전체 리소스에 대한 보호상태 정보 제공</a:t>
            </a:r>
            <a:endParaRPr lang="en-IE" sz="1100" kern="0" dirty="0"/>
          </a:p>
        </p:txBody>
      </p:sp>
    </p:spTree>
    <p:extLst>
      <p:ext uri="{BB962C8B-B14F-4D97-AF65-F5344CB8AC3E}">
        <p14:creationId xmlns:p14="http://schemas.microsoft.com/office/powerpoint/2010/main" val="3066298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그룹 15"/>
          <p:cNvGrpSpPr/>
          <p:nvPr/>
        </p:nvGrpSpPr>
        <p:grpSpPr>
          <a:xfrm>
            <a:off x="4258036" y="2073471"/>
            <a:ext cx="5072081" cy="1616691"/>
            <a:chOff x="4258036" y="2146300"/>
            <a:chExt cx="5072081" cy="1616691"/>
          </a:xfrm>
        </p:grpSpPr>
        <p:sp>
          <p:nvSpPr>
            <p:cNvPr id="198" name="Freeform 181"/>
            <p:cNvSpPr/>
            <p:nvPr/>
          </p:nvSpPr>
          <p:spPr bwMode="auto">
            <a:xfrm>
              <a:off x="4258036" y="3657422"/>
              <a:ext cx="5050250" cy="105569"/>
            </a:xfrm>
            <a:custGeom>
              <a:avLst/>
              <a:gdLst>
                <a:gd name="connsiteX0" fmla="*/ 492125 w 4219575"/>
                <a:gd name="connsiteY0" fmla="*/ 0 h 149225"/>
                <a:gd name="connsiteX1" fmla="*/ 0 w 4219575"/>
                <a:gd name="connsiteY1" fmla="*/ 149225 h 149225"/>
                <a:gd name="connsiteX2" fmla="*/ 2987675 w 4219575"/>
                <a:gd name="connsiteY2" fmla="*/ 149225 h 149225"/>
                <a:gd name="connsiteX3" fmla="*/ 4219575 w 4219575"/>
                <a:gd name="connsiteY3" fmla="*/ 3175 h 149225"/>
                <a:gd name="connsiteX4" fmla="*/ 492125 w 4219575"/>
                <a:gd name="connsiteY4" fmla="*/ 0 h 149225"/>
                <a:gd name="connsiteX0" fmla="*/ 492125 w 4219575"/>
                <a:gd name="connsiteY0" fmla="*/ 0 h 149225"/>
                <a:gd name="connsiteX1" fmla="*/ 0 w 4219575"/>
                <a:gd name="connsiteY1" fmla="*/ 107950 h 149225"/>
                <a:gd name="connsiteX2" fmla="*/ 2987675 w 4219575"/>
                <a:gd name="connsiteY2" fmla="*/ 149225 h 149225"/>
                <a:gd name="connsiteX3" fmla="*/ 4219575 w 4219575"/>
                <a:gd name="connsiteY3" fmla="*/ 3175 h 149225"/>
                <a:gd name="connsiteX4" fmla="*/ 492125 w 4219575"/>
                <a:gd name="connsiteY4" fmla="*/ 0 h 149225"/>
                <a:gd name="connsiteX0" fmla="*/ 492125 w 4219575"/>
                <a:gd name="connsiteY0" fmla="*/ 0 h 142875"/>
                <a:gd name="connsiteX1" fmla="*/ 0 w 4219575"/>
                <a:gd name="connsiteY1" fmla="*/ 107950 h 142875"/>
                <a:gd name="connsiteX2" fmla="*/ 2510177 w 4219575"/>
                <a:gd name="connsiteY2" fmla="*/ 142875 h 142875"/>
                <a:gd name="connsiteX3" fmla="*/ 4219575 w 4219575"/>
                <a:gd name="connsiteY3" fmla="*/ 3175 h 142875"/>
                <a:gd name="connsiteX4" fmla="*/ 492125 w 4219575"/>
                <a:gd name="connsiteY4" fmla="*/ 0 h 142875"/>
                <a:gd name="connsiteX0" fmla="*/ 492125 w 4219575"/>
                <a:gd name="connsiteY0" fmla="*/ 0 h 117475"/>
                <a:gd name="connsiteX1" fmla="*/ 0 w 4219575"/>
                <a:gd name="connsiteY1" fmla="*/ 107950 h 117475"/>
                <a:gd name="connsiteX2" fmla="*/ 2868301 w 4219575"/>
                <a:gd name="connsiteY2" fmla="*/ 117475 h 117475"/>
                <a:gd name="connsiteX3" fmla="*/ 4219575 w 4219575"/>
                <a:gd name="connsiteY3" fmla="*/ 3175 h 117475"/>
                <a:gd name="connsiteX4" fmla="*/ 492125 w 4219575"/>
                <a:gd name="connsiteY4" fmla="*/ 0 h 117475"/>
                <a:gd name="connsiteX0" fmla="*/ 492125 w 4219575"/>
                <a:gd name="connsiteY0" fmla="*/ 0 h 117475"/>
                <a:gd name="connsiteX1" fmla="*/ 0 w 4219575"/>
                <a:gd name="connsiteY1" fmla="*/ 107950 h 117475"/>
                <a:gd name="connsiteX2" fmla="*/ 2929315 w 4219575"/>
                <a:gd name="connsiteY2" fmla="*/ 117475 h 117475"/>
                <a:gd name="connsiteX3" fmla="*/ 4219575 w 4219575"/>
                <a:gd name="connsiteY3" fmla="*/ 3175 h 117475"/>
                <a:gd name="connsiteX4" fmla="*/ 492125 w 4219575"/>
                <a:gd name="connsiteY4" fmla="*/ 0 h 117475"/>
                <a:gd name="connsiteX0" fmla="*/ 492125 w 4219575"/>
                <a:gd name="connsiteY0" fmla="*/ 0 h 215106"/>
                <a:gd name="connsiteX1" fmla="*/ 0 w 4219575"/>
                <a:gd name="connsiteY1" fmla="*/ 107950 h 215106"/>
                <a:gd name="connsiteX2" fmla="*/ 2909419 w 4219575"/>
                <a:gd name="connsiteY2" fmla="*/ 215106 h 215106"/>
                <a:gd name="connsiteX3" fmla="*/ 4219575 w 4219575"/>
                <a:gd name="connsiteY3" fmla="*/ 3175 h 215106"/>
                <a:gd name="connsiteX4" fmla="*/ 492125 w 4219575"/>
                <a:gd name="connsiteY4" fmla="*/ 0 h 215106"/>
                <a:gd name="connsiteX0" fmla="*/ 492125 w 4219575"/>
                <a:gd name="connsiteY0" fmla="*/ 0 h 107950"/>
                <a:gd name="connsiteX1" fmla="*/ 0 w 4219575"/>
                <a:gd name="connsiteY1" fmla="*/ 107950 h 107950"/>
                <a:gd name="connsiteX2" fmla="*/ 2973086 w 4219575"/>
                <a:gd name="connsiteY2" fmla="*/ 105569 h 107950"/>
                <a:gd name="connsiteX3" fmla="*/ 4219575 w 4219575"/>
                <a:gd name="connsiteY3" fmla="*/ 3175 h 107950"/>
                <a:gd name="connsiteX4" fmla="*/ 492125 w 4219575"/>
                <a:gd name="connsiteY4" fmla="*/ 0 h 107950"/>
                <a:gd name="connsiteX0" fmla="*/ 414531 w 4219575"/>
                <a:gd name="connsiteY0" fmla="*/ 0 h 105569"/>
                <a:gd name="connsiteX1" fmla="*/ 0 w 4219575"/>
                <a:gd name="connsiteY1" fmla="*/ 105569 h 105569"/>
                <a:gd name="connsiteX2" fmla="*/ 2973086 w 4219575"/>
                <a:gd name="connsiteY2" fmla="*/ 103188 h 105569"/>
                <a:gd name="connsiteX3" fmla="*/ 4219575 w 4219575"/>
                <a:gd name="connsiteY3" fmla="*/ 794 h 105569"/>
                <a:gd name="connsiteX4" fmla="*/ 414531 w 4219575"/>
                <a:gd name="connsiteY4" fmla="*/ 0 h 10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19575" h="105569">
                  <a:moveTo>
                    <a:pt x="414531" y="0"/>
                  </a:moveTo>
                  <a:lnTo>
                    <a:pt x="0" y="105569"/>
                  </a:lnTo>
                  <a:lnTo>
                    <a:pt x="2973086" y="103188"/>
                  </a:lnTo>
                  <a:lnTo>
                    <a:pt x="4219575" y="794"/>
                  </a:lnTo>
                  <a:lnTo>
                    <a:pt x="414531" y="0"/>
                  </a:lnTo>
                  <a:close/>
                </a:path>
              </a:pathLst>
            </a:custGeom>
            <a:gradFill>
              <a:gsLst>
                <a:gs pos="0">
                  <a:srgbClr val="DDDDDD"/>
                </a:gs>
                <a:gs pos="100000">
                  <a:srgbClr val="FFFFFF">
                    <a:alpha val="0"/>
                  </a:srgbClr>
                </a:gs>
              </a:gsLst>
              <a:lin ang="54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199" name="Freeform 182"/>
            <p:cNvSpPr/>
            <p:nvPr/>
          </p:nvSpPr>
          <p:spPr bwMode="auto">
            <a:xfrm>
              <a:off x="4258037" y="2146300"/>
              <a:ext cx="495300" cy="1616075"/>
            </a:xfrm>
            <a:custGeom>
              <a:avLst/>
              <a:gdLst>
                <a:gd name="connsiteX0" fmla="*/ 476250 w 492125"/>
                <a:gd name="connsiteY0" fmla="*/ 0 h 1273175"/>
                <a:gd name="connsiteX1" fmla="*/ 0 w 492125"/>
                <a:gd name="connsiteY1" fmla="*/ 330200 h 1273175"/>
                <a:gd name="connsiteX2" fmla="*/ 0 w 492125"/>
                <a:gd name="connsiteY2" fmla="*/ 1273175 h 1273175"/>
                <a:gd name="connsiteX3" fmla="*/ 492125 w 492125"/>
                <a:gd name="connsiteY3" fmla="*/ 1127125 h 1273175"/>
                <a:gd name="connsiteX4" fmla="*/ 476250 w 492125"/>
                <a:gd name="connsiteY4" fmla="*/ 0 h 1273175"/>
                <a:gd name="connsiteX0" fmla="*/ 488950 w 492125"/>
                <a:gd name="connsiteY0" fmla="*/ 0 h 1273175"/>
                <a:gd name="connsiteX1" fmla="*/ 0 w 492125"/>
                <a:gd name="connsiteY1" fmla="*/ 330200 h 1273175"/>
                <a:gd name="connsiteX2" fmla="*/ 0 w 492125"/>
                <a:gd name="connsiteY2" fmla="*/ 1273175 h 1273175"/>
                <a:gd name="connsiteX3" fmla="*/ 492125 w 492125"/>
                <a:gd name="connsiteY3" fmla="*/ 1127125 h 1273175"/>
                <a:gd name="connsiteX4" fmla="*/ 488950 w 492125"/>
                <a:gd name="connsiteY4" fmla="*/ 0 h 1273175"/>
                <a:gd name="connsiteX0" fmla="*/ 488950 w 492125"/>
                <a:gd name="connsiteY0" fmla="*/ 0 h 1270000"/>
                <a:gd name="connsiteX1" fmla="*/ 0 w 492125"/>
                <a:gd name="connsiteY1" fmla="*/ 327025 h 1270000"/>
                <a:gd name="connsiteX2" fmla="*/ 0 w 492125"/>
                <a:gd name="connsiteY2" fmla="*/ 1270000 h 1270000"/>
                <a:gd name="connsiteX3" fmla="*/ 492125 w 492125"/>
                <a:gd name="connsiteY3" fmla="*/ 1123950 h 1270000"/>
                <a:gd name="connsiteX4" fmla="*/ 488950 w 492125"/>
                <a:gd name="connsiteY4" fmla="*/ 0 h 1270000"/>
                <a:gd name="connsiteX0" fmla="*/ 488950 w 492125"/>
                <a:gd name="connsiteY0" fmla="*/ 0 h 1270000"/>
                <a:gd name="connsiteX1" fmla="*/ 0 w 492125"/>
                <a:gd name="connsiteY1" fmla="*/ 428625 h 1270000"/>
                <a:gd name="connsiteX2" fmla="*/ 0 w 492125"/>
                <a:gd name="connsiteY2" fmla="*/ 1270000 h 1270000"/>
                <a:gd name="connsiteX3" fmla="*/ 492125 w 492125"/>
                <a:gd name="connsiteY3" fmla="*/ 1123950 h 1270000"/>
                <a:gd name="connsiteX4" fmla="*/ 488950 w 492125"/>
                <a:gd name="connsiteY4" fmla="*/ 0 h 1270000"/>
                <a:gd name="connsiteX0" fmla="*/ 488950 w 492125"/>
                <a:gd name="connsiteY0" fmla="*/ 0 h 1616075"/>
                <a:gd name="connsiteX1" fmla="*/ 0 w 492125"/>
                <a:gd name="connsiteY1" fmla="*/ 428625 h 1616075"/>
                <a:gd name="connsiteX2" fmla="*/ 0 w 492125"/>
                <a:gd name="connsiteY2" fmla="*/ 1616075 h 1616075"/>
                <a:gd name="connsiteX3" fmla="*/ 492125 w 492125"/>
                <a:gd name="connsiteY3" fmla="*/ 1123950 h 1616075"/>
                <a:gd name="connsiteX4" fmla="*/ 488950 w 492125"/>
                <a:gd name="connsiteY4" fmla="*/ 0 h 1616075"/>
                <a:gd name="connsiteX0" fmla="*/ 488950 w 495300"/>
                <a:gd name="connsiteY0" fmla="*/ 0 h 1616075"/>
                <a:gd name="connsiteX1" fmla="*/ 0 w 495300"/>
                <a:gd name="connsiteY1" fmla="*/ 428625 h 1616075"/>
                <a:gd name="connsiteX2" fmla="*/ 0 w 495300"/>
                <a:gd name="connsiteY2" fmla="*/ 1616075 h 1616075"/>
                <a:gd name="connsiteX3" fmla="*/ 495300 w 495300"/>
                <a:gd name="connsiteY3" fmla="*/ 1508125 h 1616075"/>
                <a:gd name="connsiteX4" fmla="*/ 488950 w 495300"/>
                <a:gd name="connsiteY4" fmla="*/ 0 h 161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5300" h="1616075">
                  <a:moveTo>
                    <a:pt x="488950" y="0"/>
                  </a:moveTo>
                  <a:lnTo>
                    <a:pt x="0" y="428625"/>
                  </a:lnTo>
                  <a:lnTo>
                    <a:pt x="0" y="1616075"/>
                  </a:lnTo>
                  <a:lnTo>
                    <a:pt x="495300" y="1508125"/>
                  </a:lnTo>
                  <a:cubicBezTo>
                    <a:pt x="494242" y="1132417"/>
                    <a:pt x="490008" y="375708"/>
                    <a:pt x="488950" y="0"/>
                  </a:cubicBez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201" name="AutoShape 455"/>
            <p:cNvSpPr>
              <a:spLocks noChangeArrowheads="1"/>
            </p:cNvSpPr>
            <p:nvPr/>
          </p:nvSpPr>
          <p:spPr bwMode="auto">
            <a:xfrm>
              <a:off x="4746625" y="2151618"/>
              <a:ext cx="4583492" cy="1506538"/>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미디어 서버에 대한 장애 발생</a:t>
              </a:r>
              <a:r>
                <a:rPr kumimoji="1" lang="en-US" altLang="ko-KR" sz="1000" dirty="0">
                  <a:cs typeface="Arial" charset="0"/>
                </a:rPr>
                <a:t>(</a:t>
              </a:r>
              <a:r>
                <a:rPr kumimoji="1" lang="ko-KR" altLang="en-US" sz="1000" dirty="0">
                  <a:cs typeface="Arial" charset="0"/>
                </a:rPr>
                <a:t>통신 연결 및</a:t>
              </a:r>
              <a:r>
                <a:rPr kumimoji="1" lang="en-US" altLang="ko-KR" sz="1000" dirty="0">
                  <a:cs typeface="Arial" charset="0"/>
                </a:rPr>
                <a:t> </a:t>
              </a:r>
              <a:r>
                <a:rPr kumimoji="1" lang="ko-KR" altLang="en-US" sz="1000" dirty="0">
                  <a:cs typeface="Arial" charset="0"/>
                </a:rPr>
                <a:t>서비스</a:t>
              </a:r>
              <a:r>
                <a:rPr kumimoji="1" lang="en-US" altLang="ko-KR" sz="1000" dirty="0">
                  <a:cs typeface="Arial" charset="0"/>
                </a:rPr>
                <a:t> </a:t>
              </a:r>
              <a:r>
                <a:rPr kumimoji="1" lang="ko-KR" altLang="en-US" sz="1000" dirty="0">
                  <a:cs typeface="Arial" charset="0"/>
                </a:rPr>
                <a:t>동작 상태 등</a:t>
              </a:r>
              <a:r>
                <a:rPr kumimoji="1" lang="en-US" altLang="ko-KR" sz="1000" dirty="0">
                  <a:cs typeface="Arial" charset="0"/>
                </a:rPr>
                <a:t>)</a:t>
              </a:r>
              <a:r>
                <a:rPr kumimoji="1" lang="ko-KR" altLang="en-US" sz="1000" dirty="0">
                  <a:cs typeface="Arial" charset="0"/>
                </a:rPr>
                <a:t>시 사용 가능한 대체 미디어 서버를 통해 작업을 수행하는 기능</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중앙관리 서버에 의해 생성된 작업을 관리되는 미디어 서버에 위임하는 방식</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일정시간 경과 이후 위임된 작업에 대한 응답이 없는 경우 작업을 회수하여</a:t>
              </a:r>
              <a:r>
                <a:rPr kumimoji="1" lang="en-US" altLang="ko-KR" sz="1000" dirty="0">
                  <a:cs typeface="Arial" charset="0"/>
                </a:rPr>
                <a:t>, </a:t>
              </a:r>
              <a:r>
                <a:rPr kumimoji="1" lang="ko-KR" altLang="en-US" sz="1000" dirty="0">
                  <a:cs typeface="Arial" charset="0"/>
                </a:rPr>
                <a:t>보호할 리소스에 연결 가능하고</a:t>
              </a:r>
              <a:r>
                <a:rPr kumimoji="1" lang="en-US" altLang="ko-KR" sz="1000" dirty="0">
                  <a:cs typeface="Arial" charset="0"/>
                </a:rPr>
                <a:t>, </a:t>
              </a:r>
              <a:r>
                <a:rPr kumimoji="1" lang="ko-KR" altLang="en-US" sz="1000" dirty="0">
                  <a:cs typeface="Arial" charset="0"/>
                </a:rPr>
                <a:t>현재 사용 가능한 타 관리되는 미디어 서버에 작업 재위임</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미디어 서버에 대한 그룹 설정 가능</a:t>
              </a:r>
              <a:endParaRPr kumimoji="1" lang="en-US" altLang="ko-KR" sz="1000" dirty="0">
                <a:cs typeface="Arial" charset="0"/>
              </a:endParaRPr>
            </a:p>
          </p:txBody>
        </p:sp>
        <p:grpSp>
          <p:nvGrpSpPr>
            <p:cNvPr id="15" name="그룹 14"/>
            <p:cNvGrpSpPr/>
            <p:nvPr/>
          </p:nvGrpSpPr>
          <p:grpSpPr>
            <a:xfrm>
              <a:off x="4759089" y="2175431"/>
              <a:ext cx="4564797" cy="358775"/>
              <a:chOff x="4759089" y="2175431"/>
              <a:chExt cx="4564797" cy="358775"/>
            </a:xfrm>
          </p:grpSpPr>
          <p:sp>
            <p:nvSpPr>
              <p:cNvPr id="203" name="AutoShape 457"/>
              <p:cNvSpPr>
                <a:spLocks noChangeArrowheads="1"/>
              </p:cNvSpPr>
              <p:nvPr/>
            </p:nvSpPr>
            <p:spPr bwMode="auto">
              <a:xfrm>
                <a:off x="4777772" y="2175431"/>
                <a:ext cx="4527432"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100" b="1" dirty="0">
                    <a:cs typeface="Arial" charset="0"/>
                  </a:rPr>
                  <a:t>장애 조치 </a:t>
                </a:r>
                <a:r>
                  <a:rPr kumimoji="1" lang="en-US" altLang="ko-KR" sz="1100" b="1" dirty="0">
                    <a:cs typeface="Arial" charset="0"/>
                  </a:rPr>
                  <a:t>(Fault-Tolerance)</a:t>
                </a:r>
                <a:endParaRPr kumimoji="1" lang="ko-KR" altLang="en-US" sz="1100" b="1" dirty="0">
                  <a:cs typeface="Arial" charset="0"/>
                </a:endParaRPr>
              </a:p>
            </p:txBody>
          </p:sp>
          <p:sp>
            <p:nvSpPr>
              <p:cNvPr id="204" name="AutoShape 458"/>
              <p:cNvSpPr>
                <a:spLocks noChangeArrowheads="1"/>
              </p:cNvSpPr>
              <p:nvPr/>
            </p:nvSpPr>
            <p:spPr bwMode="auto">
              <a:xfrm>
                <a:off x="4759089" y="2417018"/>
                <a:ext cx="4564797"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205" name="AutoShape 459"/>
              <p:cNvSpPr>
                <a:spLocks noChangeArrowheads="1"/>
              </p:cNvSpPr>
              <p:nvPr/>
            </p:nvSpPr>
            <p:spPr bwMode="auto">
              <a:xfrm>
                <a:off x="4783999" y="2427836"/>
                <a:ext cx="4514977"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grpSp>
        <p:nvGrpSpPr>
          <p:cNvPr id="19" name="그룹 18"/>
          <p:cNvGrpSpPr/>
          <p:nvPr/>
        </p:nvGrpSpPr>
        <p:grpSpPr>
          <a:xfrm>
            <a:off x="4260906" y="3643254"/>
            <a:ext cx="5069211" cy="1061291"/>
            <a:chOff x="4260906" y="3805096"/>
            <a:chExt cx="5069211" cy="1061291"/>
          </a:xfrm>
        </p:grpSpPr>
        <p:sp>
          <p:nvSpPr>
            <p:cNvPr id="206" name="Freeform 190"/>
            <p:cNvSpPr/>
            <p:nvPr/>
          </p:nvSpPr>
          <p:spPr bwMode="auto">
            <a:xfrm>
              <a:off x="4260906" y="3819524"/>
              <a:ext cx="489256" cy="1031875"/>
            </a:xfrm>
            <a:custGeom>
              <a:avLst/>
              <a:gdLst>
                <a:gd name="connsiteX0" fmla="*/ 482600 w 488950"/>
                <a:gd name="connsiteY0" fmla="*/ 0 h 1327150"/>
                <a:gd name="connsiteX1" fmla="*/ 0 w 488950"/>
                <a:gd name="connsiteY1" fmla="*/ 127000 h 1327150"/>
                <a:gd name="connsiteX2" fmla="*/ 0 w 488950"/>
                <a:gd name="connsiteY2" fmla="*/ 1219200 h 1327150"/>
                <a:gd name="connsiteX3" fmla="*/ 488950 w 488950"/>
                <a:gd name="connsiteY3" fmla="*/ 1327150 h 1327150"/>
                <a:gd name="connsiteX4" fmla="*/ 482600 w 488950"/>
                <a:gd name="connsiteY4" fmla="*/ 0 h 1327150"/>
                <a:gd name="connsiteX0" fmla="*/ 488950 w 489561"/>
                <a:gd name="connsiteY0" fmla="*/ 114300 h 1200150"/>
                <a:gd name="connsiteX1" fmla="*/ 0 w 489561"/>
                <a:gd name="connsiteY1" fmla="*/ 0 h 1200150"/>
                <a:gd name="connsiteX2" fmla="*/ 0 w 489561"/>
                <a:gd name="connsiteY2" fmla="*/ 1092200 h 1200150"/>
                <a:gd name="connsiteX3" fmla="*/ 488950 w 489561"/>
                <a:gd name="connsiteY3" fmla="*/ 1200150 h 1200150"/>
                <a:gd name="connsiteX4" fmla="*/ 488950 w 489561"/>
                <a:gd name="connsiteY4" fmla="*/ 114300 h 1200150"/>
                <a:gd name="connsiteX0" fmla="*/ 488950 w 489561"/>
                <a:gd name="connsiteY0" fmla="*/ 0 h 1085850"/>
                <a:gd name="connsiteX1" fmla="*/ 3175 w 489561"/>
                <a:gd name="connsiteY1" fmla="*/ 177800 h 1085850"/>
                <a:gd name="connsiteX2" fmla="*/ 0 w 489561"/>
                <a:gd name="connsiteY2" fmla="*/ 977900 h 1085850"/>
                <a:gd name="connsiteX3" fmla="*/ 488950 w 489561"/>
                <a:gd name="connsiteY3" fmla="*/ 1085850 h 1085850"/>
                <a:gd name="connsiteX4" fmla="*/ 488950 w 489561"/>
                <a:gd name="connsiteY4" fmla="*/ 0 h 1085850"/>
                <a:gd name="connsiteX0" fmla="*/ 488950 w 489561"/>
                <a:gd name="connsiteY0" fmla="*/ 0 h 1085850"/>
                <a:gd name="connsiteX1" fmla="*/ 3175 w 489561"/>
                <a:gd name="connsiteY1" fmla="*/ 73025 h 1085850"/>
                <a:gd name="connsiteX2" fmla="*/ 0 w 489561"/>
                <a:gd name="connsiteY2" fmla="*/ 977900 h 1085850"/>
                <a:gd name="connsiteX3" fmla="*/ 488950 w 489561"/>
                <a:gd name="connsiteY3" fmla="*/ 1085850 h 1085850"/>
                <a:gd name="connsiteX4" fmla="*/ 488950 w 489561"/>
                <a:gd name="connsiteY4" fmla="*/ 0 h 1085850"/>
                <a:gd name="connsiteX0" fmla="*/ 486081 w 486692"/>
                <a:gd name="connsiteY0" fmla="*/ 0 h 1085850"/>
                <a:gd name="connsiteX1" fmla="*/ 306 w 486692"/>
                <a:gd name="connsiteY1" fmla="*/ 73025 h 1085850"/>
                <a:gd name="connsiteX2" fmla="*/ 306 w 486692"/>
                <a:gd name="connsiteY2" fmla="*/ 876300 h 1085850"/>
                <a:gd name="connsiteX3" fmla="*/ 486081 w 486692"/>
                <a:gd name="connsiteY3" fmla="*/ 1085850 h 1085850"/>
                <a:gd name="connsiteX4" fmla="*/ 486081 w 486692"/>
                <a:gd name="connsiteY4" fmla="*/ 0 h 1085850"/>
                <a:gd name="connsiteX0" fmla="*/ 486081 w 489256"/>
                <a:gd name="connsiteY0" fmla="*/ 0 h 1031875"/>
                <a:gd name="connsiteX1" fmla="*/ 306 w 489256"/>
                <a:gd name="connsiteY1" fmla="*/ 73025 h 1031875"/>
                <a:gd name="connsiteX2" fmla="*/ 306 w 489256"/>
                <a:gd name="connsiteY2" fmla="*/ 876300 h 1031875"/>
                <a:gd name="connsiteX3" fmla="*/ 489256 w 489256"/>
                <a:gd name="connsiteY3" fmla="*/ 1031875 h 1031875"/>
                <a:gd name="connsiteX4" fmla="*/ 486081 w 489256"/>
                <a:gd name="connsiteY4" fmla="*/ 0 h 1031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9256" h="1031875">
                  <a:moveTo>
                    <a:pt x="486081" y="0"/>
                  </a:moveTo>
                  <a:lnTo>
                    <a:pt x="306" y="73025"/>
                  </a:lnTo>
                  <a:cubicBezTo>
                    <a:pt x="-752" y="339725"/>
                    <a:pt x="1364" y="609600"/>
                    <a:pt x="306" y="876300"/>
                  </a:cubicBezTo>
                  <a:lnTo>
                    <a:pt x="489256" y="1031875"/>
                  </a:lnTo>
                  <a:cubicBezTo>
                    <a:pt x="487139" y="589492"/>
                    <a:pt x="488198" y="442383"/>
                    <a:pt x="486081" y="0"/>
                  </a:cubicBez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grpSp>
          <p:nvGrpSpPr>
            <p:cNvPr id="14" name="그룹 13"/>
            <p:cNvGrpSpPr/>
            <p:nvPr/>
          </p:nvGrpSpPr>
          <p:grpSpPr>
            <a:xfrm>
              <a:off x="4746625" y="3805096"/>
              <a:ext cx="4583492" cy="1061291"/>
              <a:chOff x="4746625" y="3805096"/>
              <a:chExt cx="4583492" cy="1061291"/>
            </a:xfrm>
          </p:grpSpPr>
          <p:sp>
            <p:nvSpPr>
              <p:cNvPr id="208" name="AutoShape 455"/>
              <p:cNvSpPr>
                <a:spLocks noChangeArrowheads="1"/>
              </p:cNvSpPr>
              <p:nvPr/>
            </p:nvSpPr>
            <p:spPr bwMode="auto">
              <a:xfrm>
                <a:off x="4746625" y="3805096"/>
                <a:ext cx="4583492" cy="1061291"/>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전체 백업 작업을 중앙 관리 서버에서 생성하고</a:t>
                </a:r>
                <a:r>
                  <a:rPr kumimoji="1" lang="en-US" altLang="ko-KR" sz="1000" dirty="0">
                    <a:cs typeface="Arial" charset="0"/>
                  </a:rPr>
                  <a:t>, </a:t>
                </a:r>
                <a:r>
                  <a:rPr kumimoji="1" lang="ko-KR" altLang="en-US" sz="1000" dirty="0">
                    <a:cs typeface="Arial" charset="0"/>
                  </a:rPr>
                  <a:t>관리되는 미디어 서버 상태에 따라 수행해야 할 작업을 분산 위임 처리하는 기능</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특정 미디어 서버에서 작업이 과다 수행되는 것을 방지</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백업 윈도우 충족 및 성능 최적화를 위한 작업 분산 효과</a:t>
                </a:r>
              </a:p>
            </p:txBody>
          </p:sp>
          <p:grpSp>
            <p:nvGrpSpPr>
              <p:cNvPr id="13" name="그룹 12"/>
              <p:cNvGrpSpPr/>
              <p:nvPr/>
            </p:nvGrpSpPr>
            <p:grpSpPr>
              <a:xfrm>
                <a:off x="4759089" y="3828909"/>
                <a:ext cx="4564797" cy="358775"/>
                <a:chOff x="4759089" y="3828909"/>
                <a:chExt cx="4564797" cy="358775"/>
              </a:xfrm>
            </p:grpSpPr>
            <p:sp>
              <p:nvSpPr>
                <p:cNvPr id="210" name="AutoShape 457"/>
                <p:cNvSpPr>
                  <a:spLocks noChangeArrowheads="1"/>
                </p:cNvSpPr>
                <p:nvPr/>
              </p:nvSpPr>
              <p:spPr bwMode="auto">
                <a:xfrm>
                  <a:off x="4777772" y="3828909"/>
                  <a:ext cx="4527432"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100" b="1" dirty="0">
                      <a:cs typeface="Arial" charset="0"/>
                    </a:rPr>
                    <a:t>부하</a:t>
                  </a:r>
                  <a:r>
                    <a:rPr kumimoji="1" lang="en-US" altLang="ko-KR" sz="1100" b="1" dirty="0">
                      <a:cs typeface="Arial" charset="0"/>
                    </a:rPr>
                    <a:t> </a:t>
                  </a:r>
                  <a:r>
                    <a:rPr kumimoji="1" lang="ko-KR" altLang="en-US" sz="1100" b="1" dirty="0">
                      <a:cs typeface="Arial" charset="0"/>
                    </a:rPr>
                    <a:t>분산 </a:t>
                  </a:r>
                  <a:r>
                    <a:rPr kumimoji="1" lang="en-US" altLang="ko-KR" sz="1100" b="1" dirty="0">
                      <a:cs typeface="Arial" charset="0"/>
                    </a:rPr>
                    <a:t>(Load-Balancing)</a:t>
                  </a:r>
                  <a:endParaRPr kumimoji="1" lang="ko-KR" altLang="en-US" sz="1100" b="1" dirty="0">
                    <a:cs typeface="Arial" charset="0"/>
                  </a:endParaRPr>
                </a:p>
              </p:txBody>
            </p:sp>
            <p:sp>
              <p:nvSpPr>
                <p:cNvPr id="211" name="AutoShape 458"/>
                <p:cNvSpPr>
                  <a:spLocks noChangeArrowheads="1"/>
                </p:cNvSpPr>
                <p:nvPr/>
              </p:nvSpPr>
              <p:spPr bwMode="auto">
                <a:xfrm>
                  <a:off x="4759089" y="4070496"/>
                  <a:ext cx="4564797"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212" name="AutoShape 459"/>
                <p:cNvSpPr>
                  <a:spLocks noChangeArrowheads="1"/>
                </p:cNvSpPr>
                <p:nvPr/>
              </p:nvSpPr>
              <p:spPr bwMode="auto">
                <a:xfrm>
                  <a:off x="4783999" y="4081314"/>
                  <a:ext cx="4514977"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grpSp>
      <p:grpSp>
        <p:nvGrpSpPr>
          <p:cNvPr id="18" name="그룹 17"/>
          <p:cNvGrpSpPr/>
          <p:nvPr/>
        </p:nvGrpSpPr>
        <p:grpSpPr>
          <a:xfrm>
            <a:off x="4261210" y="4557981"/>
            <a:ext cx="5068907" cy="1625151"/>
            <a:chOff x="4261210" y="4816927"/>
            <a:chExt cx="5068907" cy="1625151"/>
          </a:xfrm>
        </p:grpSpPr>
        <p:sp>
          <p:nvSpPr>
            <p:cNvPr id="213" name="Freeform 198"/>
            <p:cNvSpPr/>
            <p:nvPr/>
          </p:nvSpPr>
          <p:spPr bwMode="auto">
            <a:xfrm>
              <a:off x="4261210" y="4816927"/>
              <a:ext cx="5037765" cy="196850"/>
            </a:xfrm>
            <a:custGeom>
              <a:avLst/>
              <a:gdLst>
                <a:gd name="connsiteX0" fmla="*/ 0 w 4203700"/>
                <a:gd name="connsiteY0" fmla="*/ 0 h 127000"/>
                <a:gd name="connsiteX1" fmla="*/ 3016250 w 4203700"/>
                <a:gd name="connsiteY1" fmla="*/ 0 h 127000"/>
                <a:gd name="connsiteX2" fmla="*/ 4203700 w 4203700"/>
                <a:gd name="connsiteY2" fmla="*/ 127000 h 127000"/>
                <a:gd name="connsiteX3" fmla="*/ 495300 w 4203700"/>
                <a:gd name="connsiteY3" fmla="*/ 127000 h 127000"/>
                <a:gd name="connsiteX4" fmla="*/ 0 w 4203700"/>
                <a:gd name="connsiteY4" fmla="*/ 0 h 127000"/>
                <a:gd name="connsiteX0" fmla="*/ 0 w 4203700"/>
                <a:gd name="connsiteY0" fmla="*/ 0 h 127000"/>
                <a:gd name="connsiteX1" fmla="*/ 3394867 w 4203700"/>
                <a:gd name="connsiteY1" fmla="*/ 3175 h 127000"/>
                <a:gd name="connsiteX2" fmla="*/ 4203700 w 4203700"/>
                <a:gd name="connsiteY2" fmla="*/ 127000 h 127000"/>
                <a:gd name="connsiteX3" fmla="*/ 495300 w 4203700"/>
                <a:gd name="connsiteY3" fmla="*/ 127000 h 127000"/>
                <a:gd name="connsiteX4" fmla="*/ 0 w 4203700"/>
                <a:gd name="connsiteY4" fmla="*/ 0 h 127000"/>
                <a:gd name="connsiteX0" fmla="*/ 0 w 4206348"/>
                <a:gd name="connsiteY0" fmla="*/ 0 h 196850"/>
                <a:gd name="connsiteX1" fmla="*/ 3397515 w 4206348"/>
                <a:gd name="connsiteY1" fmla="*/ 73025 h 196850"/>
                <a:gd name="connsiteX2" fmla="*/ 4206348 w 4206348"/>
                <a:gd name="connsiteY2" fmla="*/ 196850 h 196850"/>
                <a:gd name="connsiteX3" fmla="*/ 497948 w 4206348"/>
                <a:gd name="connsiteY3" fmla="*/ 196850 h 196850"/>
                <a:gd name="connsiteX4" fmla="*/ 0 w 4206348"/>
                <a:gd name="connsiteY4" fmla="*/ 0 h 196850"/>
                <a:gd name="connsiteX0" fmla="*/ 0 w 4206348"/>
                <a:gd name="connsiteY0" fmla="*/ 0 h 200025"/>
                <a:gd name="connsiteX1" fmla="*/ 3397515 w 4206348"/>
                <a:gd name="connsiteY1" fmla="*/ 73025 h 200025"/>
                <a:gd name="connsiteX2" fmla="*/ 4206348 w 4206348"/>
                <a:gd name="connsiteY2" fmla="*/ 196850 h 200025"/>
                <a:gd name="connsiteX3" fmla="*/ 415870 w 4206348"/>
                <a:gd name="connsiteY3" fmla="*/ 200025 h 200025"/>
                <a:gd name="connsiteX4" fmla="*/ 0 w 4206348"/>
                <a:gd name="connsiteY4" fmla="*/ 0 h 200025"/>
                <a:gd name="connsiteX0" fmla="*/ 0 w 4201053"/>
                <a:gd name="connsiteY0" fmla="*/ 0 h 193675"/>
                <a:gd name="connsiteX1" fmla="*/ 3392220 w 4201053"/>
                <a:gd name="connsiteY1" fmla="*/ 66675 h 193675"/>
                <a:gd name="connsiteX2" fmla="*/ 4201053 w 4201053"/>
                <a:gd name="connsiteY2" fmla="*/ 190500 h 193675"/>
                <a:gd name="connsiteX3" fmla="*/ 410575 w 4201053"/>
                <a:gd name="connsiteY3" fmla="*/ 193675 h 193675"/>
                <a:gd name="connsiteX4" fmla="*/ 0 w 4201053"/>
                <a:gd name="connsiteY4" fmla="*/ 0 h 193675"/>
                <a:gd name="connsiteX0" fmla="*/ 0 w 4201053"/>
                <a:gd name="connsiteY0" fmla="*/ 0 h 193675"/>
                <a:gd name="connsiteX1" fmla="*/ 3079795 w 4201053"/>
                <a:gd name="connsiteY1" fmla="*/ 15875 h 193675"/>
                <a:gd name="connsiteX2" fmla="*/ 4201053 w 4201053"/>
                <a:gd name="connsiteY2" fmla="*/ 190500 h 193675"/>
                <a:gd name="connsiteX3" fmla="*/ 410575 w 4201053"/>
                <a:gd name="connsiteY3" fmla="*/ 193675 h 193675"/>
                <a:gd name="connsiteX4" fmla="*/ 0 w 4201053"/>
                <a:gd name="connsiteY4" fmla="*/ 0 h 193675"/>
                <a:gd name="connsiteX0" fmla="*/ 0 w 4201053"/>
                <a:gd name="connsiteY0" fmla="*/ 0 h 193675"/>
                <a:gd name="connsiteX1" fmla="*/ 3055966 w 4201053"/>
                <a:gd name="connsiteY1" fmla="*/ 15875 h 193675"/>
                <a:gd name="connsiteX2" fmla="*/ 4201053 w 4201053"/>
                <a:gd name="connsiteY2" fmla="*/ 190500 h 193675"/>
                <a:gd name="connsiteX3" fmla="*/ 410575 w 4201053"/>
                <a:gd name="connsiteY3" fmla="*/ 193675 h 193675"/>
                <a:gd name="connsiteX4" fmla="*/ 0 w 4201053"/>
                <a:gd name="connsiteY4" fmla="*/ 0 h 193675"/>
                <a:gd name="connsiteX0" fmla="*/ 0 w 4201053"/>
                <a:gd name="connsiteY0" fmla="*/ 0 h 193675"/>
                <a:gd name="connsiteX1" fmla="*/ 2988451 w 4201053"/>
                <a:gd name="connsiteY1" fmla="*/ 94456 h 193675"/>
                <a:gd name="connsiteX2" fmla="*/ 4201053 w 4201053"/>
                <a:gd name="connsiteY2" fmla="*/ 190500 h 193675"/>
                <a:gd name="connsiteX3" fmla="*/ 410575 w 4201053"/>
                <a:gd name="connsiteY3" fmla="*/ 193675 h 193675"/>
                <a:gd name="connsiteX4" fmla="*/ 0 w 4201053"/>
                <a:gd name="connsiteY4" fmla="*/ 0 h 193675"/>
                <a:gd name="connsiteX0" fmla="*/ 0 w 4201053"/>
                <a:gd name="connsiteY0" fmla="*/ 3175 h 196850"/>
                <a:gd name="connsiteX1" fmla="*/ 2950722 w 4201053"/>
                <a:gd name="connsiteY1" fmla="*/ 0 h 196850"/>
                <a:gd name="connsiteX2" fmla="*/ 4201053 w 4201053"/>
                <a:gd name="connsiteY2" fmla="*/ 193675 h 196850"/>
                <a:gd name="connsiteX3" fmla="*/ 410575 w 4201053"/>
                <a:gd name="connsiteY3" fmla="*/ 196850 h 196850"/>
                <a:gd name="connsiteX4" fmla="*/ 0 w 4201053"/>
                <a:gd name="connsiteY4" fmla="*/ 3175 h 196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01053" h="196850">
                  <a:moveTo>
                    <a:pt x="0" y="3175"/>
                  </a:moveTo>
                  <a:lnTo>
                    <a:pt x="2950722" y="0"/>
                  </a:lnTo>
                  <a:lnTo>
                    <a:pt x="4201053" y="193675"/>
                  </a:lnTo>
                  <a:lnTo>
                    <a:pt x="410575" y="196850"/>
                  </a:lnTo>
                  <a:lnTo>
                    <a:pt x="0" y="3175"/>
                  </a:lnTo>
                  <a:close/>
                </a:path>
              </a:pathLst>
            </a:custGeom>
            <a:gradFill>
              <a:gsLst>
                <a:gs pos="0">
                  <a:srgbClr val="DDDDDD"/>
                </a:gs>
                <a:gs pos="100000">
                  <a:srgbClr val="FFFFFF">
                    <a:alpha val="0"/>
                  </a:srgbClr>
                </a:gs>
              </a:gsLst>
              <a:lin ang="162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214" name="Freeform 199"/>
            <p:cNvSpPr/>
            <p:nvPr/>
          </p:nvSpPr>
          <p:spPr bwMode="auto">
            <a:xfrm>
              <a:off x="4261211" y="4819650"/>
              <a:ext cx="488950" cy="1622425"/>
            </a:xfrm>
            <a:custGeom>
              <a:avLst/>
              <a:gdLst>
                <a:gd name="connsiteX0" fmla="*/ 488950 w 488950"/>
                <a:gd name="connsiteY0" fmla="*/ 117475 h 1571625"/>
                <a:gd name="connsiteX1" fmla="*/ 0 w 488950"/>
                <a:gd name="connsiteY1" fmla="*/ 0 h 1571625"/>
                <a:gd name="connsiteX2" fmla="*/ 0 w 488950"/>
                <a:gd name="connsiteY2" fmla="*/ 1196975 h 1571625"/>
                <a:gd name="connsiteX3" fmla="*/ 488950 w 488950"/>
                <a:gd name="connsiteY3" fmla="*/ 1571625 h 1571625"/>
                <a:gd name="connsiteX4" fmla="*/ 488950 w 488950"/>
                <a:gd name="connsiteY4" fmla="*/ 117475 h 1571625"/>
                <a:gd name="connsiteX0" fmla="*/ 488950 w 488950"/>
                <a:gd name="connsiteY0" fmla="*/ 117475 h 1571625"/>
                <a:gd name="connsiteX1" fmla="*/ 0 w 488950"/>
                <a:gd name="connsiteY1" fmla="*/ 0 h 1571625"/>
                <a:gd name="connsiteX2" fmla="*/ 0 w 488950"/>
                <a:gd name="connsiteY2" fmla="*/ 1066800 h 1571625"/>
                <a:gd name="connsiteX3" fmla="*/ 488950 w 488950"/>
                <a:gd name="connsiteY3" fmla="*/ 1571625 h 1571625"/>
                <a:gd name="connsiteX4" fmla="*/ 488950 w 488950"/>
                <a:gd name="connsiteY4" fmla="*/ 117475 h 1571625"/>
                <a:gd name="connsiteX0" fmla="*/ 488950 w 488950"/>
                <a:gd name="connsiteY0" fmla="*/ 168275 h 1622425"/>
                <a:gd name="connsiteX1" fmla="*/ 0 w 488950"/>
                <a:gd name="connsiteY1" fmla="*/ 0 h 1622425"/>
                <a:gd name="connsiteX2" fmla="*/ 0 w 488950"/>
                <a:gd name="connsiteY2" fmla="*/ 1117600 h 1622425"/>
                <a:gd name="connsiteX3" fmla="*/ 488950 w 488950"/>
                <a:gd name="connsiteY3" fmla="*/ 1622425 h 1622425"/>
                <a:gd name="connsiteX4" fmla="*/ 488950 w 488950"/>
                <a:gd name="connsiteY4" fmla="*/ 168275 h 1622425"/>
                <a:gd name="connsiteX0" fmla="*/ 488950 w 488950"/>
                <a:gd name="connsiteY0" fmla="*/ 187325 h 1622425"/>
                <a:gd name="connsiteX1" fmla="*/ 0 w 488950"/>
                <a:gd name="connsiteY1" fmla="*/ 0 h 1622425"/>
                <a:gd name="connsiteX2" fmla="*/ 0 w 488950"/>
                <a:gd name="connsiteY2" fmla="*/ 1117600 h 1622425"/>
                <a:gd name="connsiteX3" fmla="*/ 488950 w 488950"/>
                <a:gd name="connsiteY3" fmla="*/ 1622425 h 1622425"/>
                <a:gd name="connsiteX4" fmla="*/ 488950 w 488950"/>
                <a:gd name="connsiteY4" fmla="*/ 187325 h 16224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950" h="1622425">
                  <a:moveTo>
                    <a:pt x="488950" y="187325"/>
                  </a:moveTo>
                  <a:lnTo>
                    <a:pt x="0" y="0"/>
                  </a:lnTo>
                  <a:lnTo>
                    <a:pt x="0" y="1117600"/>
                  </a:lnTo>
                  <a:lnTo>
                    <a:pt x="488950" y="1622425"/>
                  </a:lnTo>
                  <a:lnTo>
                    <a:pt x="488950" y="187325"/>
                  </a:ln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216" name="AutoShape 455"/>
            <p:cNvSpPr>
              <a:spLocks noChangeArrowheads="1"/>
            </p:cNvSpPr>
            <p:nvPr/>
          </p:nvSpPr>
          <p:spPr bwMode="auto">
            <a:xfrm>
              <a:off x="4746625" y="5013327"/>
              <a:ext cx="4583492" cy="1428751"/>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개별 작업에 대한 실패 발생시 수행할 규칙을 사전 정의</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네트워크 오류 등의 일시적 장애로 인한 중요 리소스 보호 누락 최소화</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오류 발생시 지정된 시간 이후</a:t>
              </a:r>
              <a:r>
                <a:rPr kumimoji="1" lang="en-US" altLang="ko-KR" sz="1000" dirty="0">
                  <a:cs typeface="Arial" charset="0"/>
                </a:rPr>
                <a:t>,</a:t>
              </a:r>
              <a:r>
                <a:rPr kumimoji="1" lang="ko-KR" altLang="en-US" sz="1000" dirty="0">
                  <a:cs typeface="Arial" charset="0"/>
                </a:rPr>
                <a:t> 지정된 횟수 만큼</a:t>
              </a:r>
              <a:r>
                <a:rPr kumimoji="1" lang="en-US" altLang="ko-KR" sz="1000" dirty="0">
                  <a:cs typeface="Arial" charset="0"/>
                </a:rPr>
                <a:t>,</a:t>
              </a:r>
              <a:r>
                <a:rPr kumimoji="1" lang="ko-KR" altLang="en-US" sz="1000" dirty="0">
                  <a:cs typeface="Arial" charset="0"/>
                </a:rPr>
                <a:t> 지정한 시간 간격으로 작업 재실행</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오류 코드에 의한 규칙 정의 방식</a:t>
              </a:r>
              <a:endParaRPr kumimoji="1" lang="en-US" altLang="ko-KR" sz="1000" dirty="0">
                <a:cs typeface="Arial" charset="0"/>
              </a:endParaRPr>
            </a:p>
          </p:txBody>
        </p:sp>
        <p:grpSp>
          <p:nvGrpSpPr>
            <p:cNvPr id="12" name="그룹 11"/>
            <p:cNvGrpSpPr/>
            <p:nvPr/>
          </p:nvGrpSpPr>
          <p:grpSpPr>
            <a:xfrm>
              <a:off x="4759089" y="5037140"/>
              <a:ext cx="4564797" cy="358775"/>
              <a:chOff x="4759089" y="5037140"/>
              <a:chExt cx="4564797" cy="358775"/>
            </a:xfrm>
          </p:grpSpPr>
          <p:sp>
            <p:nvSpPr>
              <p:cNvPr id="218" name="AutoShape 457"/>
              <p:cNvSpPr>
                <a:spLocks noChangeArrowheads="1"/>
              </p:cNvSpPr>
              <p:nvPr/>
            </p:nvSpPr>
            <p:spPr bwMode="auto">
              <a:xfrm>
                <a:off x="4777772" y="5037140"/>
                <a:ext cx="4527432"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100" b="1" dirty="0">
                    <a:cs typeface="Arial" charset="0"/>
                  </a:rPr>
                  <a:t>오류</a:t>
                </a:r>
                <a:r>
                  <a:rPr kumimoji="1" lang="en-US" altLang="ko-KR" sz="1100" b="1" dirty="0">
                    <a:cs typeface="Arial" charset="0"/>
                  </a:rPr>
                  <a:t> </a:t>
                </a:r>
                <a:r>
                  <a:rPr kumimoji="1" lang="ko-KR" altLang="en-US" sz="1100" b="1" dirty="0">
                    <a:cs typeface="Arial" charset="0"/>
                  </a:rPr>
                  <a:t>처리규칙</a:t>
                </a:r>
              </a:p>
            </p:txBody>
          </p:sp>
          <p:sp>
            <p:nvSpPr>
              <p:cNvPr id="219" name="AutoShape 458"/>
              <p:cNvSpPr>
                <a:spLocks noChangeArrowheads="1"/>
              </p:cNvSpPr>
              <p:nvPr/>
            </p:nvSpPr>
            <p:spPr bwMode="auto">
              <a:xfrm>
                <a:off x="4759089" y="5278727"/>
                <a:ext cx="4564797"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220" name="AutoShape 459"/>
              <p:cNvSpPr>
                <a:spLocks noChangeArrowheads="1"/>
              </p:cNvSpPr>
              <p:nvPr/>
            </p:nvSpPr>
            <p:spPr bwMode="auto">
              <a:xfrm>
                <a:off x="4783999" y="5289545"/>
                <a:ext cx="4514977"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20</a:t>
            </a:fld>
            <a:endParaRPr lang="en-US"/>
          </a:p>
        </p:txBody>
      </p:sp>
      <p:sp>
        <p:nvSpPr>
          <p:cNvPr id="4" name="내용 개체 틀 3"/>
          <p:cNvSpPr>
            <a:spLocks noGrp="1"/>
          </p:cNvSpPr>
          <p:nvPr>
            <p:ph sz="half" idx="13"/>
          </p:nvPr>
        </p:nvSpPr>
        <p:spPr/>
        <p:txBody>
          <a:bodyPr/>
          <a:lstStyle/>
          <a:p>
            <a:r>
              <a:rPr lang="en-US" altLang="ko-KR" sz="1200" dirty="0"/>
              <a:t>Backup Exec</a:t>
            </a:r>
            <a:r>
              <a:rPr lang="ko-KR" altLang="en-US" sz="1200"/>
              <a:t>은 환경의 중요 리소스 보호와 백업 시스템의 안정적인 운영을 수행할 수 있는 백업 작업에 대한 “장애 조치</a:t>
            </a:r>
            <a:r>
              <a:rPr lang="en-US" altLang="ko-KR" sz="1200" dirty="0"/>
              <a:t>(fault-tolerance)” </a:t>
            </a:r>
            <a:r>
              <a:rPr lang="ko-KR" altLang="en-US" sz="1200"/>
              <a:t>기능과 “부하 분산</a:t>
            </a:r>
            <a:r>
              <a:rPr lang="en-US" altLang="ko-KR" sz="1200" dirty="0"/>
              <a:t>(load-balancing)” </a:t>
            </a:r>
            <a:r>
              <a:rPr lang="ko-KR" altLang="en-US" sz="1200"/>
              <a:t>기능을 중앙관리 서버를 통하여 제공하고 있으며</a:t>
            </a:r>
            <a:r>
              <a:rPr lang="en-US" altLang="ko-KR" sz="1200" dirty="0"/>
              <a:t>, “</a:t>
            </a:r>
            <a:r>
              <a:rPr lang="ko-KR" altLang="en-US" sz="1200"/>
              <a:t>사용자 오류 처리 규칙”을 통하여 실패 작업에 대한 사전 정의된 액션을 수행하도록 백업 작업을 구성할 수도 있습니다</a:t>
            </a:r>
            <a:r>
              <a:rPr lang="en-US" altLang="ko-KR" sz="1200" dirty="0"/>
              <a:t>.</a:t>
            </a:r>
          </a:p>
        </p:txBody>
      </p:sp>
      <p:sp>
        <p:nvSpPr>
          <p:cNvPr id="5" name="텍스트 개체 틀 4"/>
          <p:cNvSpPr>
            <a:spLocks noGrp="1"/>
          </p:cNvSpPr>
          <p:nvPr>
            <p:ph type="body" idx="1"/>
          </p:nvPr>
        </p:nvSpPr>
        <p:spPr>
          <a:xfrm>
            <a:off x="523872" y="1804238"/>
            <a:ext cx="2246375" cy="193899"/>
          </a:xfrm>
        </p:spPr>
        <p:txBody>
          <a:bodyPr/>
          <a:lstStyle/>
          <a:p>
            <a:r>
              <a:rPr lang="ko-KR" altLang="en-US"/>
              <a:t>중앙관리 서버 옵션</a:t>
            </a:r>
            <a:r>
              <a:rPr lang="en-US" altLang="ko-KR" dirty="0"/>
              <a:t>(CASO)</a:t>
            </a:r>
          </a:p>
        </p:txBody>
      </p:sp>
      <p:sp>
        <p:nvSpPr>
          <p:cNvPr id="7" name="텍스트 개체 틀 6"/>
          <p:cNvSpPr>
            <a:spLocks noGrp="1"/>
          </p:cNvSpPr>
          <p:nvPr>
            <p:ph type="body" idx="14"/>
          </p:nvPr>
        </p:nvSpPr>
        <p:spPr>
          <a:xfrm>
            <a:off x="8556910" y="778290"/>
            <a:ext cx="1018475" cy="138499"/>
          </a:xfrm>
        </p:spPr>
        <p:txBody>
          <a:bodyPr/>
          <a:lstStyle/>
          <a:p>
            <a:r>
              <a:rPr lang="en-US" altLang="ko-KR" dirty="0"/>
              <a:t>2. </a:t>
            </a:r>
            <a:r>
              <a:rPr lang="ko-KR" altLang="en-US"/>
              <a:t>제안제품 소개</a:t>
            </a:r>
          </a:p>
        </p:txBody>
      </p:sp>
      <p:sp>
        <p:nvSpPr>
          <p:cNvPr id="8" name="제목 7"/>
          <p:cNvSpPr>
            <a:spLocks noGrp="1"/>
          </p:cNvSpPr>
          <p:nvPr>
            <p:ph type="title"/>
          </p:nvPr>
        </p:nvSpPr>
        <p:spPr/>
        <p:txBody>
          <a:bodyPr/>
          <a:lstStyle/>
          <a:p>
            <a:r>
              <a:rPr lang="en-US" altLang="ko-KR" dirty="0"/>
              <a:t>2.4 </a:t>
            </a:r>
            <a:r>
              <a:rPr lang="ko-KR" altLang="en-US"/>
              <a:t>제품 주요기술 및 특장점</a:t>
            </a:r>
          </a:p>
        </p:txBody>
      </p:sp>
      <p:cxnSp>
        <p:nvCxnSpPr>
          <p:cNvPr id="57" name="Straight Connector 32"/>
          <p:cNvCxnSpPr/>
          <p:nvPr/>
        </p:nvCxnSpPr>
        <p:spPr bwMode="auto">
          <a:xfrm>
            <a:off x="1513517" y="3370408"/>
            <a:ext cx="1956108" cy="0"/>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58" name="Straight Connector 33"/>
          <p:cNvCxnSpPr/>
          <p:nvPr/>
        </p:nvCxnSpPr>
        <p:spPr bwMode="auto">
          <a:xfrm>
            <a:off x="1513517" y="3372379"/>
            <a:ext cx="0" cy="1409464"/>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59" name="Straight Connector 34"/>
          <p:cNvCxnSpPr/>
          <p:nvPr/>
        </p:nvCxnSpPr>
        <p:spPr bwMode="auto">
          <a:xfrm>
            <a:off x="3469625" y="3372379"/>
            <a:ext cx="0" cy="1409464"/>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60" name="Straight Connector 35"/>
          <p:cNvCxnSpPr/>
          <p:nvPr/>
        </p:nvCxnSpPr>
        <p:spPr bwMode="auto">
          <a:xfrm>
            <a:off x="2509035" y="2882749"/>
            <a:ext cx="0" cy="487659"/>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61" name="Straight Connector 36"/>
          <p:cNvCxnSpPr/>
          <p:nvPr/>
        </p:nvCxnSpPr>
        <p:spPr bwMode="auto">
          <a:xfrm>
            <a:off x="1032201" y="4787378"/>
            <a:ext cx="944642" cy="0"/>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62" name="Straight Connector 37"/>
          <p:cNvCxnSpPr/>
          <p:nvPr/>
        </p:nvCxnSpPr>
        <p:spPr bwMode="auto">
          <a:xfrm>
            <a:off x="1022730" y="4790023"/>
            <a:ext cx="0" cy="487659"/>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63" name="Straight Connector 38"/>
          <p:cNvCxnSpPr/>
          <p:nvPr/>
        </p:nvCxnSpPr>
        <p:spPr bwMode="auto">
          <a:xfrm>
            <a:off x="1976843" y="4790023"/>
            <a:ext cx="0" cy="487659"/>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64" name="Straight Connector 39"/>
          <p:cNvCxnSpPr/>
          <p:nvPr/>
        </p:nvCxnSpPr>
        <p:spPr bwMode="auto">
          <a:xfrm>
            <a:off x="2941109" y="4788052"/>
            <a:ext cx="990576" cy="0"/>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65" name="Straight Connector 40"/>
          <p:cNvCxnSpPr/>
          <p:nvPr/>
        </p:nvCxnSpPr>
        <p:spPr bwMode="auto">
          <a:xfrm>
            <a:off x="2941109" y="4790023"/>
            <a:ext cx="0" cy="487659"/>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cxnSp>
        <p:nvCxnSpPr>
          <p:cNvPr id="66" name="Straight Connector 41"/>
          <p:cNvCxnSpPr/>
          <p:nvPr/>
        </p:nvCxnSpPr>
        <p:spPr bwMode="auto">
          <a:xfrm>
            <a:off x="3931685" y="4790023"/>
            <a:ext cx="0" cy="487659"/>
          </a:xfrm>
          <a:prstGeom prst="line">
            <a:avLst/>
          </a:prstGeom>
          <a:solidFill>
            <a:schemeClr val="accent1"/>
          </a:solidFill>
          <a:ln w="19050" cap="flat" cmpd="sng" algn="ctr">
            <a:solidFill>
              <a:schemeClr val="bg1">
                <a:lumMod val="50000"/>
              </a:schemeClr>
            </a:solidFill>
            <a:prstDash val="solid"/>
            <a:round/>
            <a:headEnd type="none" w="med" len="med"/>
            <a:tailEnd type="none" w="med" len="med"/>
          </a:ln>
          <a:effectLst/>
        </p:spPr>
      </p:cxnSp>
      <p:sp>
        <p:nvSpPr>
          <p:cNvPr id="67" name="Oval 42"/>
          <p:cNvSpPr>
            <a:spLocks noChangeAspect="1"/>
          </p:cNvSpPr>
          <p:nvPr/>
        </p:nvSpPr>
        <p:spPr bwMode="auto">
          <a:xfrm>
            <a:off x="2106369" y="2372035"/>
            <a:ext cx="850752" cy="837933"/>
          </a:xfrm>
          <a:prstGeom prst="ellipse">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000" i="0" u="none" strike="noStrike" cap="none" normalizeH="0" baseline="0" dirty="0">
              <a:ln>
                <a:noFill/>
              </a:ln>
              <a:solidFill>
                <a:schemeClr val="bg1"/>
              </a:solidFill>
              <a:effectLst/>
            </a:endParaRPr>
          </a:p>
        </p:txBody>
      </p:sp>
      <p:grpSp>
        <p:nvGrpSpPr>
          <p:cNvPr id="68" name="Group 43"/>
          <p:cNvGrpSpPr/>
          <p:nvPr/>
        </p:nvGrpSpPr>
        <p:grpSpPr>
          <a:xfrm>
            <a:off x="2209510" y="2199718"/>
            <a:ext cx="580210" cy="887474"/>
            <a:chOff x="6187293" y="3195386"/>
            <a:chExt cx="790509" cy="1209143"/>
          </a:xfrm>
        </p:grpSpPr>
        <p:grpSp>
          <p:nvGrpSpPr>
            <p:cNvPr id="69" name="Group 17"/>
            <p:cNvGrpSpPr/>
            <p:nvPr/>
          </p:nvGrpSpPr>
          <p:grpSpPr>
            <a:xfrm>
              <a:off x="6187293" y="3195386"/>
              <a:ext cx="790509" cy="1209143"/>
              <a:chOff x="3098800" y="905646"/>
              <a:chExt cx="3454400" cy="5283774"/>
            </a:xfrm>
          </p:grpSpPr>
          <p:pic>
            <p:nvPicPr>
              <p:cNvPr id="71" name="Picture 5" descr="serverstack_blank.png"/>
              <p:cNvPicPr>
                <a:picLocks noChangeAspect="1"/>
              </p:cNvPicPr>
              <p:nvPr/>
            </p:nvPicPr>
            <p:blipFill>
              <a:blip r:embed="rId2" cstate="print"/>
              <a:stretch>
                <a:fillRect/>
              </a:stretch>
            </p:blipFill>
            <p:spPr>
              <a:xfrm>
                <a:off x="3098800" y="905646"/>
                <a:ext cx="3454400" cy="5283774"/>
              </a:xfrm>
              <a:prstGeom prst="rect">
                <a:avLst/>
              </a:prstGeom>
            </p:spPr>
          </p:pic>
          <p:pic>
            <p:nvPicPr>
              <p:cNvPr id="72" name="Picture 47" descr="severrack_appliances.png"/>
              <p:cNvPicPr>
                <a:picLocks noChangeAspect="1"/>
              </p:cNvPicPr>
              <p:nvPr/>
            </p:nvPicPr>
            <p:blipFill>
              <a:blip r:embed="rId3" cstate="print">
                <a:lum bright="-11000"/>
              </a:blip>
              <a:stretch>
                <a:fillRect/>
              </a:stretch>
            </p:blipFill>
            <p:spPr>
              <a:xfrm>
                <a:off x="3592546" y="3208870"/>
                <a:ext cx="875172" cy="1137944"/>
              </a:xfrm>
              <a:prstGeom prst="rect">
                <a:avLst/>
              </a:prstGeom>
            </p:spPr>
          </p:pic>
          <p:grpSp>
            <p:nvGrpSpPr>
              <p:cNvPr id="73" name="Group 16"/>
              <p:cNvGrpSpPr/>
              <p:nvPr/>
            </p:nvGrpSpPr>
            <p:grpSpPr>
              <a:xfrm>
                <a:off x="3536357" y="3847063"/>
                <a:ext cx="972145" cy="1490629"/>
                <a:chOff x="1081022" y="3847073"/>
                <a:chExt cx="972145" cy="1490628"/>
              </a:xfrm>
            </p:grpSpPr>
            <p:pic>
              <p:nvPicPr>
                <p:cNvPr id="79" name="Picture 54" descr="BE3600_isoplate.png"/>
                <p:cNvPicPr>
                  <a:picLocks noChangeAspect="1"/>
                </p:cNvPicPr>
                <p:nvPr/>
              </p:nvPicPr>
              <p:blipFill>
                <a:blip r:embed="rId4" cstate="print"/>
                <a:stretch>
                  <a:fillRect/>
                </a:stretch>
              </p:blipFill>
              <p:spPr>
                <a:xfrm>
                  <a:off x="1081022" y="4558272"/>
                  <a:ext cx="972145" cy="779429"/>
                </a:xfrm>
                <a:prstGeom prst="rect">
                  <a:avLst/>
                </a:prstGeom>
              </p:spPr>
            </p:pic>
            <p:pic>
              <p:nvPicPr>
                <p:cNvPr id="80" name="Picture 8" descr="BE3600_isoplate.png"/>
                <p:cNvPicPr>
                  <a:picLocks noChangeAspect="1"/>
                </p:cNvPicPr>
                <p:nvPr/>
              </p:nvPicPr>
              <p:blipFill>
                <a:blip r:embed="rId4" cstate="print"/>
                <a:stretch>
                  <a:fillRect/>
                </a:stretch>
              </p:blipFill>
              <p:spPr>
                <a:xfrm>
                  <a:off x="1081022" y="4321206"/>
                  <a:ext cx="972145" cy="779429"/>
                </a:xfrm>
                <a:prstGeom prst="rect">
                  <a:avLst/>
                </a:prstGeom>
              </p:spPr>
            </p:pic>
            <p:pic>
              <p:nvPicPr>
                <p:cNvPr id="81" name="Picture 56" descr="BE3600_isoplate.png"/>
                <p:cNvPicPr>
                  <a:picLocks noChangeAspect="1"/>
                </p:cNvPicPr>
                <p:nvPr/>
              </p:nvPicPr>
              <p:blipFill>
                <a:blip r:embed="rId4" cstate="print"/>
                <a:stretch>
                  <a:fillRect/>
                </a:stretch>
              </p:blipFill>
              <p:spPr>
                <a:xfrm>
                  <a:off x="1081022" y="4084139"/>
                  <a:ext cx="972145" cy="779429"/>
                </a:xfrm>
                <a:prstGeom prst="rect">
                  <a:avLst/>
                </a:prstGeom>
              </p:spPr>
            </p:pic>
            <p:pic>
              <p:nvPicPr>
                <p:cNvPr id="82" name="Picture 57" descr="BE3600_isoplate.png"/>
                <p:cNvPicPr>
                  <a:picLocks noChangeAspect="1"/>
                </p:cNvPicPr>
                <p:nvPr/>
              </p:nvPicPr>
              <p:blipFill>
                <a:blip r:embed="rId4" cstate="print"/>
                <a:stretch>
                  <a:fillRect/>
                </a:stretch>
              </p:blipFill>
              <p:spPr>
                <a:xfrm>
                  <a:off x="1081022" y="3847073"/>
                  <a:ext cx="972145" cy="779429"/>
                </a:xfrm>
                <a:prstGeom prst="rect">
                  <a:avLst/>
                </a:prstGeom>
              </p:spPr>
            </p:pic>
          </p:grpSp>
          <p:grpSp>
            <p:nvGrpSpPr>
              <p:cNvPr id="74" name="Group 396"/>
              <p:cNvGrpSpPr/>
              <p:nvPr/>
            </p:nvGrpSpPr>
            <p:grpSpPr>
              <a:xfrm>
                <a:off x="3536357" y="2314605"/>
                <a:ext cx="972145" cy="1490629"/>
                <a:chOff x="1081022" y="2314607"/>
                <a:chExt cx="972145" cy="1490628"/>
              </a:xfrm>
            </p:grpSpPr>
            <p:pic>
              <p:nvPicPr>
                <p:cNvPr id="75" name="Picture 50" descr="BE3600_isoplate.png"/>
                <p:cNvPicPr>
                  <a:picLocks noChangeAspect="1"/>
                </p:cNvPicPr>
                <p:nvPr/>
              </p:nvPicPr>
              <p:blipFill>
                <a:blip r:embed="rId4" cstate="print"/>
                <a:stretch>
                  <a:fillRect/>
                </a:stretch>
              </p:blipFill>
              <p:spPr>
                <a:xfrm>
                  <a:off x="1081022" y="3025806"/>
                  <a:ext cx="972145" cy="779429"/>
                </a:xfrm>
                <a:prstGeom prst="rect">
                  <a:avLst/>
                </a:prstGeom>
              </p:spPr>
            </p:pic>
            <p:pic>
              <p:nvPicPr>
                <p:cNvPr id="76" name="Picture 51" descr="BE3600_isoplate.png"/>
                <p:cNvPicPr>
                  <a:picLocks noChangeAspect="1"/>
                </p:cNvPicPr>
                <p:nvPr/>
              </p:nvPicPr>
              <p:blipFill>
                <a:blip r:embed="rId4" cstate="print"/>
                <a:stretch>
                  <a:fillRect/>
                </a:stretch>
              </p:blipFill>
              <p:spPr>
                <a:xfrm>
                  <a:off x="1081022" y="2788740"/>
                  <a:ext cx="972145" cy="779429"/>
                </a:xfrm>
                <a:prstGeom prst="rect">
                  <a:avLst/>
                </a:prstGeom>
              </p:spPr>
            </p:pic>
            <p:pic>
              <p:nvPicPr>
                <p:cNvPr id="77" name="Picture 52" descr="BE3600_isoplate.png"/>
                <p:cNvPicPr>
                  <a:picLocks noChangeAspect="1"/>
                </p:cNvPicPr>
                <p:nvPr/>
              </p:nvPicPr>
              <p:blipFill>
                <a:blip r:embed="rId4" cstate="print"/>
                <a:stretch>
                  <a:fillRect/>
                </a:stretch>
              </p:blipFill>
              <p:spPr>
                <a:xfrm>
                  <a:off x="1081022" y="2551673"/>
                  <a:ext cx="972145" cy="779429"/>
                </a:xfrm>
                <a:prstGeom prst="rect">
                  <a:avLst/>
                </a:prstGeom>
              </p:spPr>
            </p:pic>
            <p:pic>
              <p:nvPicPr>
                <p:cNvPr id="78" name="Picture 14" descr="BE3600_isoplate.png"/>
                <p:cNvPicPr>
                  <a:picLocks noChangeAspect="1"/>
                </p:cNvPicPr>
                <p:nvPr/>
              </p:nvPicPr>
              <p:blipFill>
                <a:blip r:embed="rId4" cstate="print"/>
                <a:stretch>
                  <a:fillRect/>
                </a:stretch>
              </p:blipFill>
              <p:spPr>
                <a:xfrm>
                  <a:off x="1081022" y="2314607"/>
                  <a:ext cx="972145" cy="779429"/>
                </a:xfrm>
                <a:prstGeom prst="rect">
                  <a:avLst/>
                </a:prstGeom>
              </p:spPr>
            </p:pic>
          </p:grpSp>
        </p:grpSp>
        <p:pic>
          <p:nvPicPr>
            <p:cNvPr id="70" name="Picture 45" descr="SYM_iso.png"/>
            <p:cNvPicPr>
              <a:picLocks noChangeAspect="1"/>
            </p:cNvPicPr>
            <p:nvPr/>
          </p:nvPicPr>
          <p:blipFill>
            <a:blip r:embed="rId5" cstate="print"/>
            <a:stretch>
              <a:fillRect/>
            </a:stretch>
          </p:blipFill>
          <p:spPr>
            <a:xfrm>
              <a:off x="6576673" y="3498244"/>
              <a:ext cx="252075" cy="413401"/>
            </a:xfrm>
            <a:prstGeom prst="rect">
              <a:avLst/>
            </a:prstGeom>
          </p:spPr>
        </p:pic>
      </p:grpSp>
      <p:grpSp>
        <p:nvGrpSpPr>
          <p:cNvPr id="83" name="Group 213"/>
          <p:cNvGrpSpPr/>
          <p:nvPr/>
        </p:nvGrpSpPr>
        <p:grpSpPr>
          <a:xfrm>
            <a:off x="2483169" y="2719716"/>
            <a:ext cx="406963" cy="356671"/>
            <a:chOff x="-750763" y="2607734"/>
            <a:chExt cx="445308" cy="511172"/>
          </a:xfrm>
        </p:grpSpPr>
        <p:pic>
          <p:nvPicPr>
            <p:cNvPr id="84" name="Picture 59" descr="IMG_disk_sm_silver.png"/>
            <p:cNvPicPr>
              <a:picLocks noChangeAspect="1"/>
            </p:cNvPicPr>
            <p:nvPr/>
          </p:nvPicPr>
          <p:blipFill>
            <a:blip r:embed="rId6" cstate="print"/>
            <a:stretch>
              <a:fillRect/>
            </a:stretch>
          </p:blipFill>
          <p:spPr>
            <a:xfrm>
              <a:off x="-750763" y="2774805"/>
              <a:ext cx="445308" cy="344101"/>
            </a:xfrm>
            <a:prstGeom prst="rect">
              <a:avLst/>
            </a:prstGeom>
          </p:spPr>
        </p:pic>
        <p:pic>
          <p:nvPicPr>
            <p:cNvPr id="85" name="Picture 60" descr="IMG_disk_sm_silver.png"/>
            <p:cNvPicPr>
              <a:picLocks noChangeAspect="1"/>
            </p:cNvPicPr>
            <p:nvPr/>
          </p:nvPicPr>
          <p:blipFill>
            <a:blip r:embed="rId6" cstate="print"/>
            <a:stretch>
              <a:fillRect/>
            </a:stretch>
          </p:blipFill>
          <p:spPr>
            <a:xfrm>
              <a:off x="-750763" y="2691270"/>
              <a:ext cx="445308" cy="344101"/>
            </a:xfrm>
            <a:prstGeom prst="rect">
              <a:avLst/>
            </a:prstGeom>
          </p:spPr>
        </p:pic>
        <p:pic>
          <p:nvPicPr>
            <p:cNvPr id="86" name="Picture 61" descr="IMG_disk_sm_silver.png"/>
            <p:cNvPicPr>
              <a:picLocks noChangeAspect="1"/>
            </p:cNvPicPr>
            <p:nvPr/>
          </p:nvPicPr>
          <p:blipFill>
            <a:blip r:embed="rId6" cstate="print"/>
            <a:stretch>
              <a:fillRect/>
            </a:stretch>
          </p:blipFill>
          <p:spPr>
            <a:xfrm>
              <a:off x="-750763" y="2607734"/>
              <a:ext cx="445308" cy="344101"/>
            </a:xfrm>
            <a:prstGeom prst="rect">
              <a:avLst/>
            </a:prstGeom>
          </p:spPr>
        </p:pic>
      </p:grpSp>
      <p:pic>
        <p:nvPicPr>
          <p:cNvPr id="87" name="Picture 3" descr="C:\Users\bill_felt\AppData\Local\Microsoft\Windows\Temporary Internet Files\Content.IE5\UIJOH19A\MC900441427[1].png"/>
          <p:cNvPicPr>
            <a:picLocks noChangeAspect="1" noChangeArrowheads="1"/>
          </p:cNvPicPr>
          <p:nvPr/>
        </p:nvPicPr>
        <p:blipFill>
          <a:blip r:embed="rId7" cstate="print">
            <a:grayscl/>
            <a:extLst>
              <a:ext uri="{28A0092B-C50C-407E-A947-70E740481C1C}">
                <a14:useLocalDpi xmlns:a14="http://schemas.microsoft.com/office/drawing/2010/main" val="0"/>
              </a:ext>
            </a:extLst>
          </a:blip>
          <a:srcRect/>
          <a:stretch>
            <a:fillRect/>
          </a:stretch>
        </p:blipFill>
        <p:spPr bwMode="auto">
          <a:xfrm>
            <a:off x="2204760" y="2708470"/>
            <a:ext cx="325894" cy="325894"/>
          </a:xfrm>
          <a:prstGeom prst="rect">
            <a:avLst/>
          </a:prstGeom>
          <a:noFill/>
          <a:extLst>
            <a:ext uri="{909E8E84-426E-40DD-AFC4-6F175D3DCCD1}">
              <a14:hiddenFill xmlns:a14="http://schemas.microsoft.com/office/drawing/2010/main">
                <a:solidFill>
                  <a:srgbClr val="FFFFFF"/>
                </a:solidFill>
              </a14:hiddenFill>
            </a:ext>
          </a:extLst>
        </p:spPr>
      </p:pic>
      <p:sp>
        <p:nvSpPr>
          <p:cNvPr id="88" name="Oval 64"/>
          <p:cNvSpPr>
            <a:spLocks noChangeAspect="1"/>
          </p:cNvSpPr>
          <p:nvPr/>
        </p:nvSpPr>
        <p:spPr bwMode="auto">
          <a:xfrm>
            <a:off x="1126563" y="3808557"/>
            <a:ext cx="850752" cy="837933"/>
          </a:xfrm>
          <a:prstGeom prst="ellipse">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000" i="0" u="none" strike="noStrike" cap="none" normalizeH="0" baseline="0" dirty="0">
              <a:ln>
                <a:noFill/>
              </a:ln>
              <a:solidFill>
                <a:schemeClr val="bg1"/>
              </a:solidFill>
              <a:effectLst/>
            </a:endParaRPr>
          </a:p>
        </p:txBody>
      </p:sp>
      <p:grpSp>
        <p:nvGrpSpPr>
          <p:cNvPr id="89" name="Group 65"/>
          <p:cNvGrpSpPr/>
          <p:nvPr/>
        </p:nvGrpSpPr>
        <p:grpSpPr>
          <a:xfrm>
            <a:off x="1229704" y="3636240"/>
            <a:ext cx="580210" cy="887474"/>
            <a:chOff x="6187293" y="3195386"/>
            <a:chExt cx="790509" cy="1209143"/>
          </a:xfrm>
        </p:grpSpPr>
        <p:grpSp>
          <p:nvGrpSpPr>
            <p:cNvPr id="90" name="Group 17"/>
            <p:cNvGrpSpPr/>
            <p:nvPr/>
          </p:nvGrpSpPr>
          <p:grpSpPr>
            <a:xfrm>
              <a:off x="6187293" y="3195386"/>
              <a:ext cx="790509" cy="1209143"/>
              <a:chOff x="3098800" y="905646"/>
              <a:chExt cx="3454400" cy="5283774"/>
            </a:xfrm>
          </p:grpSpPr>
          <p:pic>
            <p:nvPicPr>
              <p:cNvPr id="92" name="Picture 5" descr="serverstack_blank.png"/>
              <p:cNvPicPr>
                <a:picLocks noChangeAspect="1"/>
              </p:cNvPicPr>
              <p:nvPr/>
            </p:nvPicPr>
            <p:blipFill>
              <a:blip r:embed="rId2" cstate="print"/>
              <a:stretch>
                <a:fillRect/>
              </a:stretch>
            </p:blipFill>
            <p:spPr>
              <a:xfrm>
                <a:off x="3098800" y="905646"/>
                <a:ext cx="3454400" cy="5283774"/>
              </a:xfrm>
              <a:prstGeom prst="rect">
                <a:avLst/>
              </a:prstGeom>
            </p:spPr>
          </p:pic>
          <p:pic>
            <p:nvPicPr>
              <p:cNvPr id="93" name="Picture 69" descr="severrack_appliances.png"/>
              <p:cNvPicPr>
                <a:picLocks noChangeAspect="1"/>
              </p:cNvPicPr>
              <p:nvPr/>
            </p:nvPicPr>
            <p:blipFill>
              <a:blip r:embed="rId3" cstate="print">
                <a:lum bright="-11000"/>
              </a:blip>
              <a:stretch>
                <a:fillRect/>
              </a:stretch>
            </p:blipFill>
            <p:spPr>
              <a:xfrm>
                <a:off x="3592546" y="3208870"/>
                <a:ext cx="875172" cy="1137944"/>
              </a:xfrm>
              <a:prstGeom prst="rect">
                <a:avLst/>
              </a:prstGeom>
            </p:spPr>
          </p:pic>
          <p:grpSp>
            <p:nvGrpSpPr>
              <p:cNvPr id="94" name="Group 16"/>
              <p:cNvGrpSpPr/>
              <p:nvPr/>
            </p:nvGrpSpPr>
            <p:grpSpPr>
              <a:xfrm>
                <a:off x="3536357" y="3847063"/>
                <a:ext cx="972145" cy="1490629"/>
                <a:chOff x="1081022" y="3847073"/>
                <a:chExt cx="972145" cy="1490628"/>
              </a:xfrm>
            </p:grpSpPr>
            <p:pic>
              <p:nvPicPr>
                <p:cNvPr id="100" name="Picture 76" descr="BE3600_isoplate.png"/>
                <p:cNvPicPr>
                  <a:picLocks noChangeAspect="1"/>
                </p:cNvPicPr>
                <p:nvPr/>
              </p:nvPicPr>
              <p:blipFill>
                <a:blip r:embed="rId4" cstate="print"/>
                <a:stretch>
                  <a:fillRect/>
                </a:stretch>
              </p:blipFill>
              <p:spPr>
                <a:xfrm>
                  <a:off x="1081022" y="4558272"/>
                  <a:ext cx="972145" cy="779429"/>
                </a:xfrm>
                <a:prstGeom prst="rect">
                  <a:avLst/>
                </a:prstGeom>
              </p:spPr>
            </p:pic>
            <p:pic>
              <p:nvPicPr>
                <p:cNvPr id="101" name="Picture 8" descr="BE3600_isoplate.png"/>
                <p:cNvPicPr>
                  <a:picLocks noChangeAspect="1"/>
                </p:cNvPicPr>
                <p:nvPr/>
              </p:nvPicPr>
              <p:blipFill>
                <a:blip r:embed="rId4" cstate="print"/>
                <a:stretch>
                  <a:fillRect/>
                </a:stretch>
              </p:blipFill>
              <p:spPr>
                <a:xfrm>
                  <a:off x="1081022" y="4321206"/>
                  <a:ext cx="972145" cy="779429"/>
                </a:xfrm>
                <a:prstGeom prst="rect">
                  <a:avLst/>
                </a:prstGeom>
              </p:spPr>
            </p:pic>
            <p:pic>
              <p:nvPicPr>
                <p:cNvPr id="102" name="Picture 78" descr="BE3600_isoplate.png"/>
                <p:cNvPicPr>
                  <a:picLocks noChangeAspect="1"/>
                </p:cNvPicPr>
                <p:nvPr/>
              </p:nvPicPr>
              <p:blipFill>
                <a:blip r:embed="rId4" cstate="print"/>
                <a:stretch>
                  <a:fillRect/>
                </a:stretch>
              </p:blipFill>
              <p:spPr>
                <a:xfrm>
                  <a:off x="1081022" y="4084139"/>
                  <a:ext cx="972145" cy="779429"/>
                </a:xfrm>
                <a:prstGeom prst="rect">
                  <a:avLst/>
                </a:prstGeom>
              </p:spPr>
            </p:pic>
            <p:pic>
              <p:nvPicPr>
                <p:cNvPr id="103" name="Picture 79" descr="BE3600_isoplate.png"/>
                <p:cNvPicPr>
                  <a:picLocks noChangeAspect="1"/>
                </p:cNvPicPr>
                <p:nvPr/>
              </p:nvPicPr>
              <p:blipFill>
                <a:blip r:embed="rId4" cstate="print"/>
                <a:stretch>
                  <a:fillRect/>
                </a:stretch>
              </p:blipFill>
              <p:spPr>
                <a:xfrm>
                  <a:off x="1081022" y="3847073"/>
                  <a:ext cx="972145" cy="779429"/>
                </a:xfrm>
                <a:prstGeom prst="rect">
                  <a:avLst/>
                </a:prstGeom>
              </p:spPr>
            </p:pic>
          </p:grpSp>
          <p:grpSp>
            <p:nvGrpSpPr>
              <p:cNvPr id="95" name="Group 396"/>
              <p:cNvGrpSpPr/>
              <p:nvPr/>
            </p:nvGrpSpPr>
            <p:grpSpPr>
              <a:xfrm>
                <a:off x="3536357" y="2314605"/>
                <a:ext cx="972145" cy="1490629"/>
                <a:chOff x="1081022" y="2314607"/>
                <a:chExt cx="972145" cy="1490628"/>
              </a:xfrm>
            </p:grpSpPr>
            <p:pic>
              <p:nvPicPr>
                <p:cNvPr id="96" name="Picture 72" descr="BE3600_isoplate.png"/>
                <p:cNvPicPr>
                  <a:picLocks noChangeAspect="1"/>
                </p:cNvPicPr>
                <p:nvPr/>
              </p:nvPicPr>
              <p:blipFill>
                <a:blip r:embed="rId4" cstate="print"/>
                <a:stretch>
                  <a:fillRect/>
                </a:stretch>
              </p:blipFill>
              <p:spPr>
                <a:xfrm>
                  <a:off x="1081022" y="3025806"/>
                  <a:ext cx="972145" cy="779429"/>
                </a:xfrm>
                <a:prstGeom prst="rect">
                  <a:avLst/>
                </a:prstGeom>
              </p:spPr>
            </p:pic>
            <p:pic>
              <p:nvPicPr>
                <p:cNvPr id="97" name="Picture 73" descr="BE3600_isoplate.png"/>
                <p:cNvPicPr>
                  <a:picLocks noChangeAspect="1"/>
                </p:cNvPicPr>
                <p:nvPr/>
              </p:nvPicPr>
              <p:blipFill>
                <a:blip r:embed="rId4" cstate="print"/>
                <a:stretch>
                  <a:fillRect/>
                </a:stretch>
              </p:blipFill>
              <p:spPr>
                <a:xfrm>
                  <a:off x="1081022" y="2788740"/>
                  <a:ext cx="972145" cy="779429"/>
                </a:xfrm>
                <a:prstGeom prst="rect">
                  <a:avLst/>
                </a:prstGeom>
              </p:spPr>
            </p:pic>
            <p:pic>
              <p:nvPicPr>
                <p:cNvPr id="98" name="Picture 74" descr="BE3600_isoplate.png"/>
                <p:cNvPicPr>
                  <a:picLocks noChangeAspect="1"/>
                </p:cNvPicPr>
                <p:nvPr/>
              </p:nvPicPr>
              <p:blipFill>
                <a:blip r:embed="rId4" cstate="print"/>
                <a:stretch>
                  <a:fillRect/>
                </a:stretch>
              </p:blipFill>
              <p:spPr>
                <a:xfrm>
                  <a:off x="1081022" y="2551673"/>
                  <a:ext cx="972145" cy="779429"/>
                </a:xfrm>
                <a:prstGeom prst="rect">
                  <a:avLst/>
                </a:prstGeom>
              </p:spPr>
            </p:pic>
            <p:pic>
              <p:nvPicPr>
                <p:cNvPr id="99" name="Picture 14" descr="BE3600_isoplate.png"/>
                <p:cNvPicPr>
                  <a:picLocks noChangeAspect="1"/>
                </p:cNvPicPr>
                <p:nvPr/>
              </p:nvPicPr>
              <p:blipFill>
                <a:blip r:embed="rId4" cstate="print"/>
                <a:stretch>
                  <a:fillRect/>
                </a:stretch>
              </p:blipFill>
              <p:spPr>
                <a:xfrm>
                  <a:off x="1081022" y="2314607"/>
                  <a:ext cx="972145" cy="779429"/>
                </a:xfrm>
                <a:prstGeom prst="rect">
                  <a:avLst/>
                </a:prstGeom>
              </p:spPr>
            </p:pic>
          </p:grpSp>
        </p:grpSp>
        <p:pic>
          <p:nvPicPr>
            <p:cNvPr id="91" name="Picture 67" descr="SYM_iso.png"/>
            <p:cNvPicPr>
              <a:picLocks noChangeAspect="1"/>
            </p:cNvPicPr>
            <p:nvPr/>
          </p:nvPicPr>
          <p:blipFill>
            <a:blip r:embed="rId5" cstate="print"/>
            <a:stretch>
              <a:fillRect/>
            </a:stretch>
          </p:blipFill>
          <p:spPr>
            <a:xfrm>
              <a:off x="6576673" y="3498244"/>
              <a:ext cx="252075" cy="413401"/>
            </a:xfrm>
            <a:prstGeom prst="rect">
              <a:avLst/>
            </a:prstGeom>
          </p:spPr>
        </p:pic>
      </p:grpSp>
      <p:grpSp>
        <p:nvGrpSpPr>
          <p:cNvPr id="104" name="Group 213"/>
          <p:cNvGrpSpPr/>
          <p:nvPr/>
        </p:nvGrpSpPr>
        <p:grpSpPr>
          <a:xfrm>
            <a:off x="1503363" y="4156238"/>
            <a:ext cx="406963" cy="356671"/>
            <a:chOff x="-750763" y="2607734"/>
            <a:chExt cx="445308" cy="511172"/>
          </a:xfrm>
        </p:grpSpPr>
        <p:pic>
          <p:nvPicPr>
            <p:cNvPr id="105" name="Picture 81" descr="IMG_disk_sm_silver.png"/>
            <p:cNvPicPr>
              <a:picLocks noChangeAspect="1"/>
            </p:cNvPicPr>
            <p:nvPr/>
          </p:nvPicPr>
          <p:blipFill>
            <a:blip r:embed="rId6" cstate="print"/>
            <a:stretch>
              <a:fillRect/>
            </a:stretch>
          </p:blipFill>
          <p:spPr>
            <a:xfrm>
              <a:off x="-750763" y="2774805"/>
              <a:ext cx="445308" cy="344101"/>
            </a:xfrm>
            <a:prstGeom prst="rect">
              <a:avLst/>
            </a:prstGeom>
          </p:spPr>
        </p:pic>
        <p:pic>
          <p:nvPicPr>
            <p:cNvPr id="106" name="Picture 82" descr="IMG_disk_sm_silver.png"/>
            <p:cNvPicPr>
              <a:picLocks noChangeAspect="1"/>
            </p:cNvPicPr>
            <p:nvPr/>
          </p:nvPicPr>
          <p:blipFill>
            <a:blip r:embed="rId6" cstate="print"/>
            <a:stretch>
              <a:fillRect/>
            </a:stretch>
          </p:blipFill>
          <p:spPr>
            <a:xfrm>
              <a:off x="-750763" y="2691270"/>
              <a:ext cx="445308" cy="344101"/>
            </a:xfrm>
            <a:prstGeom prst="rect">
              <a:avLst/>
            </a:prstGeom>
          </p:spPr>
        </p:pic>
        <p:pic>
          <p:nvPicPr>
            <p:cNvPr id="107" name="Picture 83" descr="IMG_disk_sm_silver.png"/>
            <p:cNvPicPr>
              <a:picLocks noChangeAspect="1"/>
            </p:cNvPicPr>
            <p:nvPr/>
          </p:nvPicPr>
          <p:blipFill>
            <a:blip r:embed="rId6" cstate="print"/>
            <a:stretch>
              <a:fillRect/>
            </a:stretch>
          </p:blipFill>
          <p:spPr>
            <a:xfrm>
              <a:off x="-750763" y="2607734"/>
              <a:ext cx="445308" cy="344101"/>
            </a:xfrm>
            <a:prstGeom prst="rect">
              <a:avLst/>
            </a:prstGeom>
          </p:spPr>
        </p:pic>
      </p:grpSp>
      <p:pic>
        <p:nvPicPr>
          <p:cNvPr id="108" name="Picture 3" descr="C:\Users\bill_felt\AppData\Local\Microsoft\Windows\Temporary Internet Files\Content.IE5\UIJOH19A\MC900441427[1].png"/>
          <p:cNvPicPr>
            <a:picLocks noChangeAspect="1" noChangeArrowheads="1"/>
          </p:cNvPicPr>
          <p:nvPr/>
        </p:nvPicPr>
        <p:blipFill>
          <a:blip r:embed="rId7" cstate="print">
            <a:grayscl/>
            <a:extLst>
              <a:ext uri="{28A0092B-C50C-407E-A947-70E740481C1C}">
                <a14:useLocalDpi xmlns:a14="http://schemas.microsoft.com/office/drawing/2010/main" val="0"/>
              </a:ext>
            </a:extLst>
          </a:blip>
          <a:srcRect/>
          <a:stretch>
            <a:fillRect/>
          </a:stretch>
        </p:blipFill>
        <p:spPr bwMode="auto">
          <a:xfrm>
            <a:off x="1224954" y="4144992"/>
            <a:ext cx="325894" cy="325894"/>
          </a:xfrm>
          <a:prstGeom prst="rect">
            <a:avLst/>
          </a:prstGeom>
          <a:noFill/>
          <a:extLst>
            <a:ext uri="{909E8E84-426E-40DD-AFC4-6F175D3DCCD1}">
              <a14:hiddenFill xmlns:a14="http://schemas.microsoft.com/office/drawing/2010/main">
                <a:solidFill>
                  <a:srgbClr val="FFFFFF"/>
                </a:solidFill>
              </a14:hiddenFill>
            </a:ext>
          </a:extLst>
        </p:spPr>
      </p:pic>
      <p:sp>
        <p:nvSpPr>
          <p:cNvPr id="109" name="Oval 86"/>
          <p:cNvSpPr>
            <a:spLocks noChangeAspect="1"/>
          </p:cNvSpPr>
          <p:nvPr/>
        </p:nvSpPr>
        <p:spPr bwMode="auto">
          <a:xfrm>
            <a:off x="3069911" y="3808557"/>
            <a:ext cx="850752" cy="837933"/>
          </a:xfrm>
          <a:prstGeom prst="ellipse">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000" i="0" u="none" strike="noStrike" cap="none" normalizeH="0" baseline="0" dirty="0">
              <a:ln>
                <a:noFill/>
              </a:ln>
              <a:solidFill>
                <a:schemeClr val="bg1"/>
              </a:solidFill>
              <a:effectLst/>
            </a:endParaRPr>
          </a:p>
        </p:txBody>
      </p:sp>
      <p:grpSp>
        <p:nvGrpSpPr>
          <p:cNvPr id="110" name="Group 87"/>
          <p:cNvGrpSpPr/>
          <p:nvPr/>
        </p:nvGrpSpPr>
        <p:grpSpPr>
          <a:xfrm>
            <a:off x="3173052" y="3636240"/>
            <a:ext cx="580210" cy="887474"/>
            <a:chOff x="6187293" y="3195386"/>
            <a:chExt cx="790509" cy="1209143"/>
          </a:xfrm>
        </p:grpSpPr>
        <p:grpSp>
          <p:nvGrpSpPr>
            <p:cNvPr id="111" name="Group 17"/>
            <p:cNvGrpSpPr/>
            <p:nvPr/>
          </p:nvGrpSpPr>
          <p:grpSpPr>
            <a:xfrm>
              <a:off x="6187293" y="3195386"/>
              <a:ext cx="790509" cy="1209143"/>
              <a:chOff x="3098800" y="905646"/>
              <a:chExt cx="3454400" cy="5283774"/>
            </a:xfrm>
          </p:grpSpPr>
          <p:pic>
            <p:nvPicPr>
              <p:cNvPr id="113" name="Picture 5" descr="serverstack_blank.png"/>
              <p:cNvPicPr>
                <a:picLocks noChangeAspect="1"/>
              </p:cNvPicPr>
              <p:nvPr/>
            </p:nvPicPr>
            <p:blipFill>
              <a:blip r:embed="rId2" cstate="print"/>
              <a:stretch>
                <a:fillRect/>
              </a:stretch>
            </p:blipFill>
            <p:spPr>
              <a:xfrm>
                <a:off x="3098800" y="905646"/>
                <a:ext cx="3454400" cy="5283774"/>
              </a:xfrm>
              <a:prstGeom prst="rect">
                <a:avLst/>
              </a:prstGeom>
            </p:spPr>
          </p:pic>
          <p:pic>
            <p:nvPicPr>
              <p:cNvPr id="114" name="Picture 91" descr="severrack_appliances.png"/>
              <p:cNvPicPr>
                <a:picLocks noChangeAspect="1"/>
              </p:cNvPicPr>
              <p:nvPr/>
            </p:nvPicPr>
            <p:blipFill>
              <a:blip r:embed="rId3" cstate="print">
                <a:lum bright="-11000"/>
              </a:blip>
              <a:stretch>
                <a:fillRect/>
              </a:stretch>
            </p:blipFill>
            <p:spPr>
              <a:xfrm>
                <a:off x="3592546" y="3208870"/>
                <a:ext cx="875172" cy="1137944"/>
              </a:xfrm>
              <a:prstGeom prst="rect">
                <a:avLst/>
              </a:prstGeom>
            </p:spPr>
          </p:pic>
          <p:grpSp>
            <p:nvGrpSpPr>
              <p:cNvPr id="115" name="Group 16"/>
              <p:cNvGrpSpPr/>
              <p:nvPr/>
            </p:nvGrpSpPr>
            <p:grpSpPr>
              <a:xfrm>
                <a:off x="3536357" y="3847063"/>
                <a:ext cx="972145" cy="1490629"/>
                <a:chOff x="1081022" y="3847073"/>
                <a:chExt cx="972145" cy="1490628"/>
              </a:xfrm>
            </p:grpSpPr>
            <p:pic>
              <p:nvPicPr>
                <p:cNvPr id="121" name="Picture 98" descr="BE3600_isoplate.png"/>
                <p:cNvPicPr>
                  <a:picLocks noChangeAspect="1"/>
                </p:cNvPicPr>
                <p:nvPr/>
              </p:nvPicPr>
              <p:blipFill>
                <a:blip r:embed="rId4" cstate="print"/>
                <a:stretch>
                  <a:fillRect/>
                </a:stretch>
              </p:blipFill>
              <p:spPr>
                <a:xfrm>
                  <a:off x="1081022" y="4558272"/>
                  <a:ext cx="972145" cy="779429"/>
                </a:xfrm>
                <a:prstGeom prst="rect">
                  <a:avLst/>
                </a:prstGeom>
              </p:spPr>
            </p:pic>
            <p:pic>
              <p:nvPicPr>
                <p:cNvPr id="122" name="Picture 8" descr="BE3600_isoplate.png"/>
                <p:cNvPicPr>
                  <a:picLocks noChangeAspect="1"/>
                </p:cNvPicPr>
                <p:nvPr/>
              </p:nvPicPr>
              <p:blipFill>
                <a:blip r:embed="rId4" cstate="print"/>
                <a:stretch>
                  <a:fillRect/>
                </a:stretch>
              </p:blipFill>
              <p:spPr>
                <a:xfrm>
                  <a:off x="1081022" y="4321206"/>
                  <a:ext cx="972145" cy="779429"/>
                </a:xfrm>
                <a:prstGeom prst="rect">
                  <a:avLst/>
                </a:prstGeom>
              </p:spPr>
            </p:pic>
            <p:pic>
              <p:nvPicPr>
                <p:cNvPr id="123" name="Picture 100" descr="BE3600_isoplate.png"/>
                <p:cNvPicPr>
                  <a:picLocks noChangeAspect="1"/>
                </p:cNvPicPr>
                <p:nvPr/>
              </p:nvPicPr>
              <p:blipFill>
                <a:blip r:embed="rId4" cstate="print"/>
                <a:stretch>
                  <a:fillRect/>
                </a:stretch>
              </p:blipFill>
              <p:spPr>
                <a:xfrm>
                  <a:off x="1081022" y="4084139"/>
                  <a:ext cx="972145" cy="779429"/>
                </a:xfrm>
                <a:prstGeom prst="rect">
                  <a:avLst/>
                </a:prstGeom>
              </p:spPr>
            </p:pic>
            <p:pic>
              <p:nvPicPr>
                <p:cNvPr id="124" name="Picture 101" descr="BE3600_isoplate.png"/>
                <p:cNvPicPr>
                  <a:picLocks noChangeAspect="1"/>
                </p:cNvPicPr>
                <p:nvPr/>
              </p:nvPicPr>
              <p:blipFill>
                <a:blip r:embed="rId4" cstate="print"/>
                <a:stretch>
                  <a:fillRect/>
                </a:stretch>
              </p:blipFill>
              <p:spPr>
                <a:xfrm>
                  <a:off x="1081022" y="3847073"/>
                  <a:ext cx="972145" cy="779429"/>
                </a:xfrm>
                <a:prstGeom prst="rect">
                  <a:avLst/>
                </a:prstGeom>
              </p:spPr>
            </p:pic>
          </p:grpSp>
          <p:grpSp>
            <p:nvGrpSpPr>
              <p:cNvPr id="116" name="Group 396"/>
              <p:cNvGrpSpPr/>
              <p:nvPr/>
            </p:nvGrpSpPr>
            <p:grpSpPr>
              <a:xfrm>
                <a:off x="3536357" y="2314605"/>
                <a:ext cx="972145" cy="1490629"/>
                <a:chOff x="1081022" y="2314607"/>
                <a:chExt cx="972145" cy="1490628"/>
              </a:xfrm>
            </p:grpSpPr>
            <p:pic>
              <p:nvPicPr>
                <p:cNvPr id="117" name="Picture 94" descr="BE3600_isoplate.png"/>
                <p:cNvPicPr>
                  <a:picLocks noChangeAspect="1"/>
                </p:cNvPicPr>
                <p:nvPr/>
              </p:nvPicPr>
              <p:blipFill>
                <a:blip r:embed="rId4" cstate="print"/>
                <a:stretch>
                  <a:fillRect/>
                </a:stretch>
              </p:blipFill>
              <p:spPr>
                <a:xfrm>
                  <a:off x="1081022" y="3025806"/>
                  <a:ext cx="972145" cy="779429"/>
                </a:xfrm>
                <a:prstGeom prst="rect">
                  <a:avLst/>
                </a:prstGeom>
              </p:spPr>
            </p:pic>
            <p:pic>
              <p:nvPicPr>
                <p:cNvPr id="118" name="Picture 95" descr="BE3600_isoplate.png"/>
                <p:cNvPicPr>
                  <a:picLocks noChangeAspect="1"/>
                </p:cNvPicPr>
                <p:nvPr/>
              </p:nvPicPr>
              <p:blipFill>
                <a:blip r:embed="rId4" cstate="print"/>
                <a:stretch>
                  <a:fillRect/>
                </a:stretch>
              </p:blipFill>
              <p:spPr>
                <a:xfrm>
                  <a:off x="1081022" y="2788740"/>
                  <a:ext cx="972145" cy="779429"/>
                </a:xfrm>
                <a:prstGeom prst="rect">
                  <a:avLst/>
                </a:prstGeom>
              </p:spPr>
            </p:pic>
            <p:pic>
              <p:nvPicPr>
                <p:cNvPr id="119" name="Picture 96" descr="BE3600_isoplate.png"/>
                <p:cNvPicPr>
                  <a:picLocks noChangeAspect="1"/>
                </p:cNvPicPr>
                <p:nvPr/>
              </p:nvPicPr>
              <p:blipFill>
                <a:blip r:embed="rId4" cstate="print"/>
                <a:stretch>
                  <a:fillRect/>
                </a:stretch>
              </p:blipFill>
              <p:spPr>
                <a:xfrm>
                  <a:off x="1081022" y="2551673"/>
                  <a:ext cx="972145" cy="779429"/>
                </a:xfrm>
                <a:prstGeom prst="rect">
                  <a:avLst/>
                </a:prstGeom>
              </p:spPr>
            </p:pic>
            <p:pic>
              <p:nvPicPr>
                <p:cNvPr id="120" name="Picture 14" descr="BE3600_isoplate.png"/>
                <p:cNvPicPr>
                  <a:picLocks noChangeAspect="1"/>
                </p:cNvPicPr>
                <p:nvPr/>
              </p:nvPicPr>
              <p:blipFill>
                <a:blip r:embed="rId4" cstate="print"/>
                <a:stretch>
                  <a:fillRect/>
                </a:stretch>
              </p:blipFill>
              <p:spPr>
                <a:xfrm>
                  <a:off x="1081022" y="2314607"/>
                  <a:ext cx="972145" cy="779429"/>
                </a:xfrm>
                <a:prstGeom prst="rect">
                  <a:avLst/>
                </a:prstGeom>
              </p:spPr>
            </p:pic>
          </p:grpSp>
        </p:grpSp>
        <p:pic>
          <p:nvPicPr>
            <p:cNvPr id="112" name="Picture 89" descr="SYM_iso.png"/>
            <p:cNvPicPr>
              <a:picLocks noChangeAspect="1"/>
            </p:cNvPicPr>
            <p:nvPr/>
          </p:nvPicPr>
          <p:blipFill>
            <a:blip r:embed="rId5" cstate="print"/>
            <a:stretch>
              <a:fillRect/>
            </a:stretch>
          </p:blipFill>
          <p:spPr>
            <a:xfrm>
              <a:off x="6576673" y="3498244"/>
              <a:ext cx="252075" cy="413401"/>
            </a:xfrm>
            <a:prstGeom prst="rect">
              <a:avLst/>
            </a:prstGeom>
          </p:spPr>
        </p:pic>
      </p:grpSp>
      <p:grpSp>
        <p:nvGrpSpPr>
          <p:cNvPr id="125" name="Group 213"/>
          <p:cNvGrpSpPr/>
          <p:nvPr/>
        </p:nvGrpSpPr>
        <p:grpSpPr>
          <a:xfrm>
            <a:off x="3446711" y="4156238"/>
            <a:ext cx="406963" cy="356671"/>
            <a:chOff x="-750763" y="2607734"/>
            <a:chExt cx="445308" cy="511172"/>
          </a:xfrm>
        </p:grpSpPr>
        <p:pic>
          <p:nvPicPr>
            <p:cNvPr id="126" name="Picture 103" descr="IMG_disk_sm_silver.png"/>
            <p:cNvPicPr>
              <a:picLocks noChangeAspect="1"/>
            </p:cNvPicPr>
            <p:nvPr/>
          </p:nvPicPr>
          <p:blipFill>
            <a:blip r:embed="rId6" cstate="print"/>
            <a:stretch>
              <a:fillRect/>
            </a:stretch>
          </p:blipFill>
          <p:spPr>
            <a:xfrm>
              <a:off x="-750763" y="2774805"/>
              <a:ext cx="445308" cy="344101"/>
            </a:xfrm>
            <a:prstGeom prst="rect">
              <a:avLst/>
            </a:prstGeom>
          </p:spPr>
        </p:pic>
        <p:pic>
          <p:nvPicPr>
            <p:cNvPr id="127" name="Picture 104" descr="IMG_disk_sm_silver.png"/>
            <p:cNvPicPr>
              <a:picLocks noChangeAspect="1"/>
            </p:cNvPicPr>
            <p:nvPr/>
          </p:nvPicPr>
          <p:blipFill>
            <a:blip r:embed="rId6" cstate="print"/>
            <a:stretch>
              <a:fillRect/>
            </a:stretch>
          </p:blipFill>
          <p:spPr>
            <a:xfrm>
              <a:off x="-750763" y="2691270"/>
              <a:ext cx="445308" cy="344101"/>
            </a:xfrm>
            <a:prstGeom prst="rect">
              <a:avLst/>
            </a:prstGeom>
          </p:spPr>
        </p:pic>
        <p:pic>
          <p:nvPicPr>
            <p:cNvPr id="128" name="Picture 105" descr="IMG_disk_sm_silver.png"/>
            <p:cNvPicPr>
              <a:picLocks noChangeAspect="1"/>
            </p:cNvPicPr>
            <p:nvPr/>
          </p:nvPicPr>
          <p:blipFill>
            <a:blip r:embed="rId6" cstate="print"/>
            <a:stretch>
              <a:fillRect/>
            </a:stretch>
          </p:blipFill>
          <p:spPr>
            <a:xfrm>
              <a:off x="-750763" y="2607734"/>
              <a:ext cx="445308" cy="344101"/>
            </a:xfrm>
            <a:prstGeom prst="rect">
              <a:avLst/>
            </a:prstGeom>
          </p:spPr>
        </p:pic>
      </p:grpSp>
      <p:pic>
        <p:nvPicPr>
          <p:cNvPr id="129" name="Picture 3" descr="C:\Users\bill_felt\AppData\Local\Microsoft\Windows\Temporary Internet Files\Content.IE5\UIJOH19A\MC900441427[1].png"/>
          <p:cNvPicPr>
            <a:picLocks noChangeAspect="1" noChangeArrowheads="1"/>
          </p:cNvPicPr>
          <p:nvPr/>
        </p:nvPicPr>
        <p:blipFill>
          <a:blip r:embed="rId7" cstate="print">
            <a:grayscl/>
            <a:extLst>
              <a:ext uri="{28A0092B-C50C-407E-A947-70E740481C1C}">
                <a14:useLocalDpi xmlns:a14="http://schemas.microsoft.com/office/drawing/2010/main" val="0"/>
              </a:ext>
            </a:extLst>
          </a:blip>
          <a:srcRect/>
          <a:stretch>
            <a:fillRect/>
          </a:stretch>
        </p:blipFill>
        <p:spPr bwMode="auto">
          <a:xfrm>
            <a:off x="3168302" y="4144992"/>
            <a:ext cx="325894" cy="325894"/>
          </a:xfrm>
          <a:prstGeom prst="rect">
            <a:avLst/>
          </a:prstGeom>
          <a:noFill/>
          <a:extLst>
            <a:ext uri="{909E8E84-426E-40DD-AFC4-6F175D3DCCD1}">
              <a14:hiddenFill xmlns:a14="http://schemas.microsoft.com/office/drawing/2010/main">
                <a:solidFill>
                  <a:srgbClr val="FFFFFF"/>
                </a:solidFill>
              </a14:hiddenFill>
            </a:ext>
          </a:extLst>
        </p:spPr>
      </p:pic>
      <p:sp>
        <p:nvSpPr>
          <p:cNvPr id="130" name="Oval 108"/>
          <p:cNvSpPr>
            <a:spLocks noChangeAspect="1"/>
          </p:cNvSpPr>
          <p:nvPr/>
        </p:nvSpPr>
        <p:spPr bwMode="auto">
          <a:xfrm>
            <a:off x="648651" y="5114957"/>
            <a:ext cx="713004" cy="713003"/>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000" i="0" u="none" strike="noStrike" cap="none" normalizeH="0" baseline="0" dirty="0">
              <a:ln>
                <a:noFill/>
              </a:ln>
              <a:solidFill>
                <a:schemeClr val="bg1"/>
              </a:solidFill>
              <a:effectLst/>
            </a:endParaRPr>
          </a:p>
        </p:txBody>
      </p:sp>
      <p:grpSp>
        <p:nvGrpSpPr>
          <p:cNvPr id="131" name="Group 238"/>
          <p:cNvGrpSpPr>
            <a:grpSpLocks noChangeAspect="1"/>
          </p:cNvGrpSpPr>
          <p:nvPr/>
        </p:nvGrpSpPr>
        <p:grpSpPr>
          <a:xfrm>
            <a:off x="730258" y="4913869"/>
            <a:ext cx="549788" cy="821483"/>
            <a:chOff x="6125007" y="1676400"/>
            <a:chExt cx="2254250" cy="3448050"/>
          </a:xfrm>
        </p:grpSpPr>
        <p:pic>
          <p:nvPicPr>
            <p:cNvPr id="132" name="Picture 110" descr="rack.png"/>
            <p:cNvPicPr>
              <a:picLocks noChangeAspect="1"/>
            </p:cNvPicPr>
            <p:nvPr/>
          </p:nvPicPr>
          <p:blipFill>
            <a:blip r:embed="rId8" cstate="print"/>
            <a:stretch>
              <a:fillRect/>
            </a:stretch>
          </p:blipFill>
          <p:spPr>
            <a:xfrm>
              <a:off x="6125007" y="1676400"/>
              <a:ext cx="2254250" cy="3448050"/>
            </a:xfrm>
            <a:prstGeom prst="rect">
              <a:avLst/>
            </a:prstGeom>
          </p:spPr>
        </p:pic>
        <p:pic>
          <p:nvPicPr>
            <p:cNvPr id="133" name="Picture 111" descr="IMG_diskarray_face.png"/>
            <p:cNvPicPr>
              <a:picLocks noChangeAspect="1"/>
            </p:cNvPicPr>
            <p:nvPr/>
          </p:nvPicPr>
          <p:blipFill>
            <a:blip r:embed="rId9" cstate="print"/>
            <a:stretch>
              <a:fillRect/>
            </a:stretch>
          </p:blipFill>
          <p:spPr>
            <a:xfrm>
              <a:off x="6397235" y="3793277"/>
              <a:ext cx="647700" cy="777240"/>
            </a:xfrm>
            <a:prstGeom prst="rect">
              <a:avLst/>
            </a:prstGeom>
          </p:spPr>
        </p:pic>
        <p:pic>
          <p:nvPicPr>
            <p:cNvPr id="134" name="Picture 112" descr="IMG_diskarray_face.png"/>
            <p:cNvPicPr>
              <a:picLocks noChangeAspect="1"/>
            </p:cNvPicPr>
            <p:nvPr/>
          </p:nvPicPr>
          <p:blipFill>
            <a:blip r:embed="rId9" cstate="print"/>
            <a:stretch>
              <a:fillRect/>
            </a:stretch>
          </p:blipFill>
          <p:spPr>
            <a:xfrm>
              <a:off x="6397236" y="3374177"/>
              <a:ext cx="647700" cy="777238"/>
            </a:xfrm>
            <a:prstGeom prst="rect">
              <a:avLst/>
            </a:prstGeom>
          </p:spPr>
        </p:pic>
        <p:pic>
          <p:nvPicPr>
            <p:cNvPr id="135" name="Picture 113" descr="IMG_switchface.png"/>
            <p:cNvPicPr>
              <a:picLocks noChangeAspect="1"/>
            </p:cNvPicPr>
            <p:nvPr/>
          </p:nvPicPr>
          <p:blipFill>
            <a:blip r:embed="rId10" cstate="print"/>
            <a:stretch>
              <a:fillRect/>
            </a:stretch>
          </p:blipFill>
          <p:spPr>
            <a:xfrm>
              <a:off x="6391520" y="3237442"/>
              <a:ext cx="653415" cy="497840"/>
            </a:xfrm>
            <a:prstGeom prst="rect">
              <a:avLst/>
            </a:prstGeom>
          </p:spPr>
        </p:pic>
        <p:pic>
          <p:nvPicPr>
            <p:cNvPr id="136" name="Picture 114" descr="IMG_switchface.png"/>
            <p:cNvPicPr>
              <a:picLocks noChangeAspect="1"/>
            </p:cNvPicPr>
            <p:nvPr/>
          </p:nvPicPr>
          <p:blipFill>
            <a:blip r:embed="rId10" cstate="print"/>
            <a:stretch>
              <a:fillRect/>
            </a:stretch>
          </p:blipFill>
          <p:spPr>
            <a:xfrm>
              <a:off x="6391521" y="3098449"/>
              <a:ext cx="653415" cy="497840"/>
            </a:xfrm>
            <a:prstGeom prst="rect">
              <a:avLst/>
            </a:prstGeom>
          </p:spPr>
        </p:pic>
        <p:pic>
          <p:nvPicPr>
            <p:cNvPr id="137" name="Picture 115" descr="IMG_switchface.png"/>
            <p:cNvPicPr>
              <a:picLocks noChangeAspect="1"/>
            </p:cNvPicPr>
            <p:nvPr/>
          </p:nvPicPr>
          <p:blipFill>
            <a:blip r:embed="rId10" cstate="print"/>
            <a:stretch>
              <a:fillRect/>
            </a:stretch>
          </p:blipFill>
          <p:spPr>
            <a:xfrm>
              <a:off x="6391521" y="2820458"/>
              <a:ext cx="653415" cy="497840"/>
            </a:xfrm>
            <a:prstGeom prst="rect">
              <a:avLst/>
            </a:prstGeom>
          </p:spPr>
        </p:pic>
        <p:pic>
          <p:nvPicPr>
            <p:cNvPr id="138" name="Picture 116" descr="IMG_switchface.png"/>
            <p:cNvPicPr>
              <a:picLocks noChangeAspect="1"/>
            </p:cNvPicPr>
            <p:nvPr/>
          </p:nvPicPr>
          <p:blipFill>
            <a:blip r:embed="rId10" cstate="print"/>
            <a:stretch>
              <a:fillRect/>
            </a:stretch>
          </p:blipFill>
          <p:spPr>
            <a:xfrm>
              <a:off x="6391520" y="2959452"/>
              <a:ext cx="653415" cy="497840"/>
            </a:xfrm>
            <a:prstGeom prst="rect">
              <a:avLst/>
            </a:prstGeom>
          </p:spPr>
        </p:pic>
        <p:pic>
          <p:nvPicPr>
            <p:cNvPr id="139" name="Picture 117" descr="IMG_routerface.png"/>
            <p:cNvPicPr>
              <a:picLocks noChangeAspect="1"/>
            </p:cNvPicPr>
            <p:nvPr/>
          </p:nvPicPr>
          <p:blipFill>
            <a:blip r:embed="rId11" cstate="print"/>
            <a:stretch>
              <a:fillRect/>
            </a:stretch>
          </p:blipFill>
          <p:spPr>
            <a:xfrm>
              <a:off x="6391518" y="2601384"/>
              <a:ext cx="653415" cy="578739"/>
            </a:xfrm>
            <a:prstGeom prst="rect">
              <a:avLst/>
            </a:prstGeom>
          </p:spPr>
        </p:pic>
      </p:grpSp>
      <p:grpSp>
        <p:nvGrpSpPr>
          <p:cNvPr id="140" name="Group 118"/>
          <p:cNvGrpSpPr/>
          <p:nvPr/>
        </p:nvGrpSpPr>
        <p:grpSpPr>
          <a:xfrm>
            <a:off x="1013379" y="5378783"/>
            <a:ext cx="484322" cy="477022"/>
            <a:chOff x="8070551" y="4053767"/>
            <a:chExt cx="599316" cy="590284"/>
          </a:xfrm>
        </p:grpSpPr>
        <p:sp>
          <p:nvSpPr>
            <p:cNvPr id="141" name="Oval 119"/>
            <p:cNvSpPr>
              <a:spLocks noChangeAspect="1"/>
            </p:cNvSpPr>
            <p:nvPr/>
          </p:nvSpPr>
          <p:spPr bwMode="auto">
            <a:xfrm>
              <a:off x="8070551" y="4053767"/>
              <a:ext cx="599316" cy="590284"/>
            </a:xfrm>
            <a:prstGeom prst="ellipse">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000" i="0" u="none" strike="noStrike" cap="none" normalizeH="0" baseline="0" dirty="0">
                <a:ln>
                  <a:noFill/>
                </a:ln>
                <a:solidFill>
                  <a:schemeClr val="bg1"/>
                </a:solidFill>
                <a:effectLst/>
              </a:endParaRPr>
            </a:p>
          </p:txBody>
        </p:sp>
        <p:pic>
          <p:nvPicPr>
            <p:cNvPr id="142" name="Picture 120" descr="mailbox.png"/>
            <p:cNvPicPr>
              <a:picLocks noChangeAspect="1"/>
            </p:cNvPicPr>
            <p:nvPr/>
          </p:nvPicPr>
          <p:blipFill>
            <a:blip r:embed="rId12" cstate="print"/>
            <a:stretch>
              <a:fillRect/>
            </a:stretch>
          </p:blipFill>
          <p:spPr>
            <a:xfrm>
              <a:off x="8146337" y="4124723"/>
              <a:ext cx="413462" cy="428535"/>
            </a:xfrm>
            <a:prstGeom prst="rect">
              <a:avLst/>
            </a:prstGeom>
          </p:spPr>
        </p:pic>
      </p:grpSp>
      <p:sp>
        <p:nvSpPr>
          <p:cNvPr id="143" name="Oval 121"/>
          <p:cNvSpPr>
            <a:spLocks noChangeAspect="1"/>
          </p:cNvSpPr>
          <p:nvPr/>
        </p:nvSpPr>
        <p:spPr bwMode="auto">
          <a:xfrm>
            <a:off x="2576823" y="5120306"/>
            <a:ext cx="713003" cy="713003"/>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000" i="0" u="none" strike="noStrike" cap="none" normalizeH="0" baseline="0" dirty="0">
              <a:ln>
                <a:noFill/>
              </a:ln>
              <a:solidFill>
                <a:schemeClr val="bg1"/>
              </a:solidFill>
              <a:effectLst/>
            </a:endParaRPr>
          </a:p>
        </p:txBody>
      </p:sp>
      <p:grpSp>
        <p:nvGrpSpPr>
          <p:cNvPr id="144" name="Group 238"/>
          <p:cNvGrpSpPr>
            <a:grpSpLocks noChangeAspect="1"/>
          </p:cNvGrpSpPr>
          <p:nvPr/>
        </p:nvGrpSpPr>
        <p:grpSpPr>
          <a:xfrm>
            <a:off x="2658430" y="4919217"/>
            <a:ext cx="549788" cy="821483"/>
            <a:chOff x="6125007" y="1676400"/>
            <a:chExt cx="2254250" cy="3448050"/>
          </a:xfrm>
        </p:grpSpPr>
        <p:pic>
          <p:nvPicPr>
            <p:cNvPr id="145" name="Picture 123" descr="rack.png"/>
            <p:cNvPicPr>
              <a:picLocks noChangeAspect="1"/>
            </p:cNvPicPr>
            <p:nvPr/>
          </p:nvPicPr>
          <p:blipFill>
            <a:blip r:embed="rId8" cstate="print"/>
            <a:stretch>
              <a:fillRect/>
            </a:stretch>
          </p:blipFill>
          <p:spPr>
            <a:xfrm>
              <a:off x="6125007" y="1676400"/>
              <a:ext cx="2254250" cy="3448050"/>
            </a:xfrm>
            <a:prstGeom prst="rect">
              <a:avLst/>
            </a:prstGeom>
          </p:spPr>
        </p:pic>
        <p:pic>
          <p:nvPicPr>
            <p:cNvPr id="146" name="Picture 124" descr="IMG_diskarray_face.png"/>
            <p:cNvPicPr>
              <a:picLocks noChangeAspect="1"/>
            </p:cNvPicPr>
            <p:nvPr/>
          </p:nvPicPr>
          <p:blipFill>
            <a:blip r:embed="rId9" cstate="print"/>
            <a:stretch>
              <a:fillRect/>
            </a:stretch>
          </p:blipFill>
          <p:spPr>
            <a:xfrm>
              <a:off x="6397235" y="3793277"/>
              <a:ext cx="647700" cy="777240"/>
            </a:xfrm>
            <a:prstGeom prst="rect">
              <a:avLst/>
            </a:prstGeom>
          </p:spPr>
        </p:pic>
        <p:pic>
          <p:nvPicPr>
            <p:cNvPr id="147" name="Picture 125" descr="IMG_diskarray_face.png"/>
            <p:cNvPicPr>
              <a:picLocks noChangeAspect="1"/>
            </p:cNvPicPr>
            <p:nvPr/>
          </p:nvPicPr>
          <p:blipFill>
            <a:blip r:embed="rId9" cstate="print"/>
            <a:stretch>
              <a:fillRect/>
            </a:stretch>
          </p:blipFill>
          <p:spPr>
            <a:xfrm>
              <a:off x="6397236" y="3374177"/>
              <a:ext cx="647700" cy="777238"/>
            </a:xfrm>
            <a:prstGeom prst="rect">
              <a:avLst/>
            </a:prstGeom>
          </p:spPr>
        </p:pic>
        <p:pic>
          <p:nvPicPr>
            <p:cNvPr id="148" name="Picture 126" descr="IMG_switchface.png"/>
            <p:cNvPicPr>
              <a:picLocks noChangeAspect="1"/>
            </p:cNvPicPr>
            <p:nvPr/>
          </p:nvPicPr>
          <p:blipFill>
            <a:blip r:embed="rId10" cstate="print"/>
            <a:stretch>
              <a:fillRect/>
            </a:stretch>
          </p:blipFill>
          <p:spPr>
            <a:xfrm>
              <a:off x="6391520" y="3237442"/>
              <a:ext cx="653415" cy="497840"/>
            </a:xfrm>
            <a:prstGeom prst="rect">
              <a:avLst/>
            </a:prstGeom>
          </p:spPr>
        </p:pic>
        <p:pic>
          <p:nvPicPr>
            <p:cNvPr id="149" name="Picture 127" descr="IMG_switchface.png"/>
            <p:cNvPicPr>
              <a:picLocks noChangeAspect="1"/>
            </p:cNvPicPr>
            <p:nvPr/>
          </p:nvPicPr>
          <p:blipFill>
            <a:blip r:embed="rId10" cstate="print"/>
            <a:stretch>
              <a:fillRect/>
            </a:stretch>
          </p:blipFill>
          <p:spPr>
            <a:xfrm>
              <a:off x="6391521" y="3098449"/>
              <a:ext cx="653415" cy="497840"/>
            </a:xfrm>
            <a:prstGeom prst="rect">
              <a:avLst/>
            </a:prstGeom>
          </p:spPr>
        </p:pic>
        <p:pic>
          <p:nvPicPr>
            <p:cNvPr id="150" name="Picture 128" descr="IMG_switchface.png"/>
            <p:cNvPicPr>
              <a:picLocks noChangeAspect="1"/>
            </p:cNvPicPr>
            <p:nvPr/>
          </p:nvPicPr>
          <p:blipFill>
            <a:blip r:embed="rId10" cstate="print"/>
            <a:stretch>
              <a:fillRect/>
            </a:stretch>
          </p:blipFill>
          <p:spPr>
            <a:xfrm>
              <a:off x="6391521" y="2820458"/>
              <a:ext cx="653415" cy="497840"/>
            </a:xfrm>
            <a:prstGeom prst="rect">
              <a:avLst/>
            </a:prstGeom>
          </p:spPr>
        </p:pic>
        <p:pic>
          <p:nvPicPr>
            <p:cNvPr id="151" name="Picture 129" descr="IMG_switchface.png"/>
            <p:cNvPicPr>
              <a:picLocks noChangeAspect="1"/>
            </p:cNvPicPr>
            <p:nvPr/>
          </p:nvPicPr>
          <p:blipFill>
            <a:blip r:embed="rId10" cstate="print"/>
            <a:stretch>
              <a:fillRect/>
            </a:stretch>
          </p:blipFill>
          <p:spPr>
            <a:xfrm>
              <a:off x="6391520" y="2959452"/>
              <a:ext cx="653415" cy="497840"/>
            </a:xfrm>
            <a:prstGeom prst="rect">
              <a:avLst/>
            </a:prstGeom>
          </p:spPr>
        </p:pic>
        <p:pic>
          <p:nvPicPr>
            <p:cNvPr id="152" name="Picture 130" descr="IMG_routerface.png"/>
            <p:cNvPicPr>
              <a:picLocks noChangeAspect="1"/>
            </p:cNvPicPr>
            <p:nvPr/>
          </p:nvPicPr>
          <p:blipFill>
            <a:blip r:embed="rId11" cstate="print"/>
            <a:stretch>
              <a:fillRect/>
            </a:stretch>
          </p:blipFill>
          <p:spPr>
            <a:xfrm>
              <a:off x="6391518" y="2601384"/>
              <a:ext cx="653415" cy="578739"/>
            </a:xfrm>
            <a:prstGeom prst="rect">
              <a:avLst/>
            </a:prstGeom>
          </p:spPr>
        </p:pic>
      </p:grpSp>
      <p:grpSp>
        <p:nvGrpSpPr>
          <p:cNvPr id="153" name="Group 131"/>
          <p:cNvGrpSpPr/>
          <p:nvPr/>
        </p:nvGrpSpPr>
        <p:grpSpPr>
          <a:xfrm>
            <a:off x="2969444" y="5356240"/>
            <a:ext cx="484321" cy="477022"/>
            <a:chOff x="8070551" y="5408433"/>
            <a:chExt cx="599316" cy="590284"/>
          </a:xfrm>
        </p:grpSpPr>
        <p:sp>
          <p:nvSpPr>
            <p:cNvPr id="154" name="Oval 132"/>
            <p:cNvSpPr>
              <a:spLocks noChangeAspect="1"/>
            </p:cNvSpPr>
            <p:nvPr/>
          </p:nvSpPr>
          <p:spPr bwMode="auto">
            <a:xfrm>
              <a:off x="8070551" y="5408433"/>
              <a:ext cx="599316" cy="590284"/>
            </a:xfrm>
            <a:prstGeom prst="ellipse">
              <a:avLst/>
            </a:prstGeom>
            <a:ln>
              <a:headEnd type="none" w="med" len="med"/>
              <a:tailEnd type="none" w="med" len="med"/>
            </a:ln>
          </p:spPr>
          <p:style>
            <a:lnRef idx="1">
              <a:schemeClr val="accent5"/>
            </a:lnRef>
            <a:fillRef idx="3">
              <a:schemeClr val="accent5"/>
            </a:fillRef>
            <a:effectRef idx="2">
              <a:schemeClr val="accent5"/>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000" i="0" u="none" strike="noStrike" cap="none" normalizeH="0" baseline="0" dirty="0">
                <a:ln>
                  <a:noFill/>
                </a:ln>
                <a:solidFill>
                  <a:schemeClr val="bg1"/>
                </a:solidFill>
                <a:effectLst/>
              </a:endParaRPr>
            </a:p>
          </p:txBody>
        </p:sp>
        <p:pic>
          <p:nvPicPr>
            <p:cNvPr id="155" name="Picture 133" descr="windows-translogo.png"/>
            <p:cNvPicPr>
              <a:picLocks noChangeAspect="1"/>
            </p:cNvPicPr>
            <p:nvPr/>
          </p:nvPicPr>
          <p:blipFill>
            <a:blip r:embed="rId13" cstate="print"/>
            <a:stretch>
              <a:fillRect/>
            </a:stretch>
          </p:blipFill>
          <p:spPr>
            <a:xfrm>
              <a:off x="8178801" y="5541678"/>
              <a:ext cx="372532" cy="329712"/>
            </a:xfrm>
            <a:prstGeom prst="rect">
              <a:avLst/>
            </a:prstGeom>
          </p:spPr>
        </p:pic>
      </p:grpSp>
      <p:sp>
        <p:nvSpPr>
          <p:cNvPr id="156" name="Oval 134"/>
          <p:cNvSpPr>
            <a:spLocks noChangeAspect="1"/>
          </p:cNvSpPr>
          <p:nvPr/>
        </p:nvSpPr>
        <p:spPr bwMode="auto">
          <a:xfrm>
            <a:off x="1598790" y="5113770"/>
            <a:ext cx="713003" cy="713003"/>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000" i="0" u="none" strike="noStrike" cap="none" normalizeH="0" baseline="0" dirty="0">
              <a:ln>
                <a:noFill/>
              </a:ln>
              <a:solidFill>
                <a:schemeClr val="bg1"/>
              </a:solidFill>
              <a:effectLst/>
            </a:endParaRPr>
          </a:p>
        </p:txBody>
      </p:sp>
      <p:grpSp>
        <p:nvGrpSpPr>
          <p:cNvPr id="157" name="Group 238"/>
          <p:cNvGrpSpPr>
            <a:grpSpLocks noChangeAspect="1"/>
          </p:cNvGrpSpPr>
          <p:nvPr/>
        </p:nvGrpSpPr>
        <p:grpSpPr>
          <a:xfrm>
            <a:off x="1680398" y="4912681"/>
            <a:ext cx="549787" cy="821483"/>
            <a:chOff x="6125007" y="1676400"/>
            <a:chExt cx="2254250" cy="3448050"/>
          </a:xfrm>
        </p:grpSpPr>
        <p:pic>
          <p:nvPicPr>
            <p:cNvPr id="158" name="Picture 136" descr="rack.png"/>
            <p:cNvPicPr>
              <a:picLocks noChangeAspect="1"/>
            </p:cNvPicPr>
            <p:nvPr/>
          </p:nvPicPr>
          <p:blipFill>
            <a:blip r:embed="rId8" cstate="print"/>
            <a:stretch>
              <a:fillRect/>
            </a:stretch>
          </p:blipFill>
          <p:spPr>
            <a:xfrm>
              <a:off x="6125007" y="1676400"/>
              <a:ext cx="2254250" cy="3448050"/>
            </a:xfrm>
            <a:prstGeom prst="rect">
              <a:avLst/>
            </a:prstGeom>
          </p:spPr>
        </p:pic>
        <p:pic>
          <p:nvPicPr>
            <p:cNvPr id="159" name="Picture 137" descr="IMG_diskarray_face.png"/>
            <p:cNvPicPr>
              <a:picLocks noChangeAspect="1"/>
            </p:cNvPicPr>
            <p:nvPr/>
          </p:nvPicPr>
          <p:blipFill>
            <a:blip r:embed="rId9" cstate="print"/>
            <a:stretch>
              <a:fillRect/>
            </a:stretch>
          </p:blipFill>
          <p:spPr>
            <a:xfrm>
              <a:off x="6397235" y="3793277"/>
              <a:ext cx="647700" cy="777240"/>
            </a:xfrm>
            <a:prstGeom prst="rect">
              <a:avLst/>
            </a:prstGeom>
          </p:spPr>
        </p:pic>
        <p:pic>
          <p:nvPicPr>
            <p:cNvPr id="160" name="Picture 138" descr="IMG_diskarray_face.png"/>
            <p:cNvPicPr>
              <a:picLocks noChangeAspect="1"/>
            </p:cNvPicPr>
            <p:nvPr/>
          </p:nvPicPr>
          <p:blipFill>
            <a:blip r:embed="rId9" cstate="print"/>
            <a:stretch>
              <a:fillRect/>
            </a:stretch>
          </p:blipFill>
          <p:spPr>
            <a:xfrm>
              <a:off x="6397236" y="3374177"/>
              <a:ext cx="647700" cy="777238"/>
            </a:xfrm>
            <a:prstGeom prst="rect">
              <a:avLst/>
            </a:prstGeom>
          </p:spPr>
        </p:pic>
        <p:pic>
          <p:nvPicPr>
            <p:cNvPr id="161" name="Picture 139" descr="IMG_switchface.png"/>
            <p:cNvPicPr>
              <a:picLocks noChangeAspect="1"/>
            </p:cNvPicPr>
            <p:nvPr/>
          </p:nvPicPr>
          <p:blipFill>
            <a:blip r:embed="rId10" cstate="print"/>
            <a:stretch>
              <a:fillRect/>
            </a:stretch>
          </p:blipFill>
          <p:spPr>
            <a:xfrm>
              <a:off x="6391520" y="3237442"/>
              <a:ext cx="653415" cy="497840"/>
            </a:xfrm>
            <a:prstGeom prst="rect">
              <a:avLst/>
            </a:prstGeom>
          </p:spPr>
        </p:pic>
        <p:pic>
          <p:nvPicPr>
            <p:cNvPr id="162" name="Picture 140" descr="IMG_switchface.png"/>
            <p:cNvPicPr>
              <a:picLocks noChangeAspect="1"/>
            </p:cNvPicPr>
            <p:nvPr/>
          </p:nvPicPr>
          <p:blipFill>
            <a:blip r:embed="rId10" cstate="print"/>
            <a:stretch>
              <a:fillRect/>
            </a:stretch>
          </p:blipFill>
          <p:spPr>
            <a:xfrm>
              <a:off x="6391521" y="3098449"/>
              <a:ext cx="653415" cy="497840"/>
            </a:xfrm>
            <a:prstGeom prst="rect">
              <a:avLst/>
            </a:prstGeom>
          </p:spPr>
        </p:pic>
        <p:pic>
          <p:nvPicPr>
            <p:cNvPr id="163" name="Picture 141" descr="IMG_switchface.png"/>
            <p:cNvPicPr>
              <a:picLocks noChangeAspect="1"/>
            </p:cNvPicPr>
            <p:nvPr/>
          </p:nvPicPr>
          <p:blipFill>
            <a:blip r:embed="rId10" cstate="print"/>
            <a:stretch>
              <a:fillRect/>
            </a:stretch>
          </p:blipFill>
          <p:spPr>
            <a:xfrm>
              <a:off x="6391521" y="2820458"/>
              <a:ext cx="653415" cy="497840"/>
            </a:xfrm>
            <a:prstGeom prst="rect">
              <a:avLst/>
            </a:prstGeom>
          </p:spPr>
        </p:pic>
        <p:pic>
          <p:nvPicPr>
            <p:cNvPr id="164" name="Picture 142" descr="IMG_switchface.png"/>
            <p:cNvPicPr>
              <a:picLocks noChangeAspect="1"/>
            </p:cNvPicPr>
            <p:nvPr/>
          </p:nvPicPr>
          <p:blipFill>
            <a:blip r:embed="rId10" cstate="print"/>
            <a:stretch>
              <a:fillRect/>
            </a:stretch>
          </p:blipFill>
          <p:spPr>
            <a:xfrm>
              <a:off x="6391520" y="2959452"/>
              <a:ext cx="653415" cy="497840"/>
            </a:xfrm>
            <a:prstGeom prst="rect">
              <a:avLst/>
            </a:prstGeom>
          </p:spPr>
        </p:pic>
        <p:pic>
          <p:nvPicPr>
            <p:cNvPr id="165" name="Picture 143" descr="IMG_routerface.png"/>
            <p:cNvPicPr>
              <a:picLocks noChangeAspect="1"/>
            </p:cNvPicPr>
            <p:nvPr/>
          </p:nvPicPr>
          <p:blipFill>
            <a:blip r:embed="rId11" cstate="print"/>
            <a:stretch>
              <a:fillRect/>
            </a:stretch>
          </p:blipFill>
          <p:spPr>
            <a:xfrm>
              <a:off x="6391518" y="2601384"/>
              <a:ext cx="653415" cy="578739"/>
            </a:xfrm>
            <a:prstGeom prst="rect">
              <a:avLst/>
            </a:prstGeom>
          </p:spPr>
        </p:pic>
      </p:grpSp>
      <p:grpSp>
        <p:nvGrpSpPr>
          <p:cNvPr id="166" name="Group 144"/>
          <p:cNvGrpSpPr/>
          <p:nvPr/>
        </p:nvGrpSpPr>
        <p:grpSpPr>
          <a:xfrm>
            <a:off x="1991413" y="5331106"/>
            <a:ext cx="484321" cy="477022"/>
            <a:chOff x="8070551" y="4731100"/>
            <a:chExt cx="599316" cy="590284"/>
          </a:xfrm>
        </p:grpSpPr>
        <p:sp>
          <p:nvSpPr>
            <p:cNvPr id="167" name="Oval 145"/>
            <p:cNvSpPr>
              <a:spLocks noChangeAspect="1"/>
            </p:cNvSpPr>
            <p:nvPr/>
          </p:nvSpPr>
          <p:spPr bwMode="auto">
            <a:xfrm>
              <a:off x="8070551" y="4731100"/>
              <a:ext cx="599316" cy="590284"/>
            </a:xfrm>
            <a:prstGeom prst="ellipse">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000" i="0" u="none" strike="noStrike" cap="none" normalizeH="0" baseline="0" dirty="0">
                <a:ln>
                  <a:noFill/>
                </a:ln>
                <a:solidFill>
                  <a:schemeClr val="bg1"/>
                </a:solidFill>
                <a:effectLst/>
              </a:endParaRPr>
            </a:p>
          </p:txBody>
        </p:sp>
        <p:pic>
          <p:nvPicPr>
            <p:cNvPr id="168" name="Picture 840" descr="Linux"/>
            <p:cNvPicPr>
              <a:picLocks noChangeAspect="1" noChangeArrowheads="1"/>
            </p:cNvPicPr>
            <p:nvPr/>
          </p:nvPicPr>
          <p:blipFill>
            <a:blip r:embed="rId14" cstate="print"/>
            <a:srcRect/>
            <a:stretch>
              <a:fillRect/>
            </a:stretch>
          </p:blipFill>
          <p:spPr bwMode="auto">
            <a:xfrm>
              <a:off x="8210583" y="4838698"/>
              <a:ext cx="314256" cy="368300"/>
            </a:xfrm>
            <a:prstGeom prst="rect">
              <a:avLst/>
            </a:prstGeom>
            <a:noFill/>
            <a:ln w="9525">
              <a:noFill/>
              <a:miter lim="800000"/>
              <a:headEnd/>
              <a:tailEnd/>
            </a:ln>
          </p:spPr>
        </p:pic>
      </p:grpSp>
      <p:sp>
        <p:nvSpPr>
          <p:cNvPr id="169" name="Oval 147"/>
          <p:cNvSpPr>
            <a:spLocks noChangeAspect="1"/>
          </p:cNvSpPr>
          <p:nvPr/>
        </p:nvSpPr>
        <p:spPr bwMode="auto">
          <a:xfrm>
            <a:off x="3554854" y="5120306"/>
            <a:ext cx="713003" cy="713003"/>
          </a:xfrm>
          <a:prstGeom prst="ellipse">
            <a:avLst/>
          </a:prstGeom>
          <a:ln>
            <a:solidFill>
              <a:schemeClr val="bg1">
                <a:lumMod val="50000"/>
              </a:schemeClr>
            </a:solidFill>
            <a:headEnd type="none" w="med" len="med"/>
            <a:tailEnd type="none" w="med" len="med"/>
          </a:ln>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000" i="0" u="none" strike="noStrike" cap="none" normalizeH="0" baseline="0" dirty="0">
              <a:ln>
                <a:noFill/>
              </a:ln>
              <a:solidFill>
                <a:schemeClr val="bg1"/>
              </a:solidFill>
              <a:effectLst/>
            </a:endParaRPr>
          </a:p>
        </p:txBody>
      </p:sp>
      <p:grpSp>
        <p:nvGrpSpPr>
          <p:cNvPr id="170" name="Group 238"/>
          <p:cNvGrpSpPr>
            <a:grpSpLocks noChangeAspect="1"/>
          </p:cNvGrpSpPr>
          <p:nvPr/>
        </p:nvGrpSpPr>
        <p:grpSpPr>
          <a:xfrm>
            <a:off x="3636461" y="4919217"/>
            <a:ext cx="549788" cy="821483"/>
            <a:chOff x="6125007" y="1676400"/>
            <a:chExt cx="2254250" cy="3448050"/>
          </a:xfrm>
        </p:grpSpPr>
        <p:pic>
          <p:nvPicPr>
            <p:cNvPr id="171" name="Picture 149" descr="rack.png"/>
            <p:cNvPicPr>
              <a:picLocks noChangeAspect="1"/>
            </p:cNvPicPr>
            <p:nvPr/>
          </p:nvPicPr>
          <p:blipFill>
            <a:blip r:embed="rId8" cstate="print"/>
            <a:stretch>
              <a:fillRect/>
            </a:stretch>
          </p:blipFill>
          <p:spPr>
            <a:xfrm>
              <a:off x="6125007" y="1676400"/>
              <a:ext cx="2254250" cy="3448050"/>
            </a:xfrm>
            <a:prstGeom prst="rect">
              <a:avLst/>
            </a:prstGeom>
          </p:spPr>
        </p:pic>
        <p:pic>
          <p:nvPicPr>
            <p:cNvPr id="172" name="Picture 150" descr="IMG_diskarray_face.png"/>
            <p:cNvPicPr>
              <a:picLocks noChangeAspect="1"/>
            </p:cNvPicPr>
            <p:nvPr/>
          </p:nvPicPr>
          <p:blipFill>
            <a:blip r:embed="rId9" cstate="print"/>
            <a:stretch>
              <a:fillRect/>
            </a:stretch>
          </p:blipFill>
          <p:spPr>
            <a:xfrm>
              <a:off x="6397235" y="3793277"/>
              <a:ext cx="647700" cy="777240"/>
            </a:xfrm>
            <a:prstGeom prst="rect">
              <a:avLst/>
            </a:prstGeom>
          </p:spPr>
        </p:pic>
        <p:pic>
          <p:nvPicPr>
            <p:cNvPr id="173" name="Picture 151" descr="IMG_diskarray_face.png"/>
            <p:cNvPicPr>
              <a:picLocks noChangeAspect="1"/>
            </p:cNvPicPr>
            <p:nvPr/>
          </p:nvPicPr>
          <p:blipFill>
            <a:blip r:embed="rId9" cstate="print"/>
            <a:stretch>
              <a:fillRect/>
            </a:stretch>
          </p:blipFill>
          <p:spPr>
            <a:xfrm>
              <a:off x="6397236" y="3374177"/>
              <a:ext cx="647700" cy="777238"/>
            </a:xfrm>
            <a:prstGeom prst="rect">
              <a:avLst/>
            </a:prstGeom>
          </p:spPr>
        </p:pic>
        <p:pic>
          <p:nvPicPr>
            <p:cNvPr id="174" name="Picture 152" descr="IMG_switchface.png"/>
            <p:cNvPicPr>
              <a:picLocks noChangeAspect="1"/>
            </p:cNvPicPr>
            <p:nvPr/>
          </p:nvPicPr>
          <p:blipFill>
            <a:blip r:embed="rId10" cstate="print"/>
            <a:stretch>
              <a:fillRect/>
            </a:stretch>
          </p:blipFill>
          <p:spPr>
            <a:xfrm>
              <a:off x="6391520" y="3237442"/>
              <a:ext cx="653415" cy="497840"/>
            </a:xfrm>
            <a:prstGeom prst="rect">
              <a:avLst/>
            </a:prstGeom>
          </p:spPr>
        </p:pic>
        <p:pic>
          <p:nvPicPr>
            <p:cNvPr id="175" name="Picture 153" descr="IMG_switchface.png"/>
            <p:cNvPicPr>
              <a:picLocks noChangeAspect="1"/>
            </p:cNvPicPr>
            <p:nvPr/>
          </p:nvPicPr>
          <p:blipFill>
            <a:blip r:embed="rId10" cstate="print"/>
            <a:stretch>
              <a:fillRect/>
            </a:stretch>
          </p:blipFill>
          <p:spPr>
            <a:xfrm>
              <a:off x="6391521" y="3098449"/>
              <a:ext cx="653415" cy="497840"/>
            </a:xfrm>
            <a:prstGeom prst="rect">
              <a:avLst/>
            </a:prstGeom>
          </p:spPr>
        </p:pic>
        <p:pic>
          <p:nvPicPr>
            <p:cNvPr id="176" name="Picture 154" descr="IMG_switchface.png"/>
            <p:cNvPicPr>
              <a:picLocks noChangeAspect="1"/>
            </p:cNvPicPr>
            <p:nvPr/>
          </p:nvPicPr>
          <p:blipFill>
            <a:blip r:embed="rId10" cstate="print"/>
            <a:stretch>
              <a:fillRect/>
            </a:stretch>
          </p:blipFill>
          <p:spPr>
            <a:xfrm>
              <a:off x="6391521" y="2820458"/>
              <a:ext cx="653415" cy="497840"/>
            </a:xfrm>
            <a:prstGeom prst="rect">
              <a:avLst/>
            </a:prstGeom>
          </p:spPr>
        </p:pic>
        <p:pic>
          <p:nvPicPr>
            <p:cNvPr id="177" name="Picture 155" descr="IMG_switchface.png"/>
            <p:cNvPicPr>
              <a:picLocks noChangeAspect="1"/>
            </p:cNvPicPr>
            <p:nvPr/>
          </p:nvPicPr>
          <p:blipFill>
            <a:blip r:embed="rId10" cstate="print"/>
            <a:stretch>
              <a:fillRect/>
            </a:stretch>
          </p:blipFill>
          <p:spPr>
            <a:xfrm>
              <a:off x="6391520" y="2959452"/>
              <a:ext cx="653415" cy="497840"/>
            </a:xfrm>
            <a:prstGeom prst="rect">
              <a:avLst/>
            </a:prstGeom>
          </p:spPr>
        </p:pic>
        <p:pic>
          <p:nvPicPr>
            <p:cNvPr id="178" name="Picture 156" descr="IMG_routerface.png"/>
            <p:cNvPicPr>
              <a:picLocks noChangeAspect="1"/>
            </p:cNvPicPr>
            <p:nvPr/>
          </p:nvPicPr>
          <p:blipFill>
            <a:blip r:embed="rId11" cstate="print"/>
            <a:stretch>
              <a:fillRect/>
            </a:stretch>
          </p:blipFill>
          <p:spPr>
            <a:xfrm>
              <a:off x="6391518" y="2601384"/>
              <a:ext cx="653415" cy="578739"/>
            </a:xfrm>
            <a:prstGeom prst="rect">
              <a:avLst/>
            </a:prstGeom>
          </p:spPr>
        </p:pic>
      </p:grpSp>
      <p:pic>
        <p:nvPicPr>
          <p:cNvPr id="179" name="Picture 157" descr="vm_hypervisor.png"/>
          <p:cNvPicPr>
            <a:picLocks noChangeAspect="1"/>
          </p:cNvPicPr>
          <p:nvPr/>
        </p:nvPicPr>
        <p:blipFill>
          <a:blip r:embed="rId15" cstate="print"/>
          <a:stretch>
            <a:fillRect/>
          </a:stretch>
        </p:blipFill>
        <p:spPr>
          <a:xfrm>
            <a:off x="3921450" y="4945564"/>
            <a:ext cx="598488" cy="558084"/>
          </a:xfrm>
          <a:prstGeom prst="rect">
            <a:avLst/>
          </a:prstGeom>
        </p:spPr>
      </p:pic>
      <p:grpSp>
        <p:nvGrpSpPr>
          <p:cNvPr id="180" name="Group 170"/>
          <p:cNvGrpSpPr/>
          <p:nvPr/>
        </p:nvGrpSpPr>
        <p:grpSpPr>
          <a:xfrm>
            <a:off x="2742409" y="2242592"/>
            <a:ext cx="641940" cy="567202"/>
            <a:chOff x="7679267" y="2476416"/>
            <a:chExt cx="991861" cy="876384"/>
          </a:xfrm>
        </p:grpSpPr>
        <p:pic>
          <p:nvPicPr>
            <p:cNvPr id="181" name="Picture 171" descr="desktop_PC.png"/>
            <p:cNvPicPr>
              <a:picLocks noChangeAspect="1"/>
            </p:cNvPicPr>
            <p:nvPr/>
          </p:nvPicPr>
          <p:blipFill rotWithShape="1">
            <a:blip r:embed="rId16" cstate="print">
              <a:extLst>
                <a:ext uri="{28A0092B-C50C-407E-A947-70E740481C1C}">
                  <a14:useLocalDpi xmlns:a14="http://schemas.microsoft.com/office/drawing/2010/main" val="0"/>
                </a:ext>
              </a:extLst>
            </a:blip>
            <a:srcRect l="31809"/>
            <a:stretch/>
          </p:blipFill>
          <p:spPr>
            <a:xfrm>
              <a:off x="7679267" y="2476416"/>
              <a:ext cx="991861" cy="876384"/>
            </a:xfrm>
            <a:prstGeom prst="rect">
              <a:avLst/>
            </a:prstGeom>
          </p:spPr>
        </p:pic>
        <p:pic>
          <p:nvPicPr>
            <p:cNvPr id="182" name="Picture 172" descr="WEB_PORTAL.png"/>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7718761" y="2564511"/>
              <a:ext cx="722506" cy="441155"/>
            </a:xfrm>
            <a:prstGeom prst="rect">
              <a:avLst/>
            </a:prstGeom>
          </p:spPr>
        </p:pic>
      </p:grpSp>
      <p:sp>
        <p:nvSpPr>
          <p:cNvPr id="183" name="Text Box 28"/>
          <p:cNvSpPr txBox="1">
            <a:spLocks noChangeArrowheads="1"/>
          </p:cNvSpPr>
          <p:nvPr/>
        </p:nvSpPr>
        <p:spPr bwMode="auto">
          <a:xfrm>
            <a:off x="926388" y="2778890"/>
            <a:ext cx="1030316" cy="313932"/>
          </a:xfrm>
          <a:prstGeom prst="rect">
            <a:avLst/>
          </a:prstGeom>
          <a:noFill/>
          <a:ln w="12700" algn="ctr">
            <a:noFill/>
            <a:miter lim="800000"/>
            <a:headEnd/>
            <a:tailEnd/>
          </a:ln>
        </p:spPr>
        <p:txBody>
          <a:bodyPr wrap="square">
            <a:spAutoFit/>
          </a:bodyPr>
          <a:lstStyle/>
          <a:p>
            <a:pPr algn="ctr" eaLnBrk="0" hangingPunct="0">
              <a:lnSpc>
                <a:spcPct val="80000"/>
              </a:lnSpc>
            </a:pPr>
            <a:r>
              <a:rPr lang="en-US" sz="900" b="1" dirty="0"/>
              <a:t>Backup Exec™</a:t>
            </a:r>
            <a:br>
              <a:rPr lang="en-US" sz="900" b="1" dirty="0"/>
            </a:br>
            <a:r>
              <a:rPr lang="en-US" sz="900" b="1" dirty="0"/>
              <a:t>Server</a:t>
            </a:r>
            <a:endParaRPr lang="en-US" sz="900" i="1" dirty="0"/>
          </a:p>
        </p:txBody>
      </p:sp>
      <p:sp>
        <p:nvSpPr>
          <p:cNvPr id="184" name="Text Box 28"/>
          <p:cNvSpPr txBox="1">
            <a:spLocks noChangeArrowheads="1"/>
          </p:cNvSpPr>
          <p:nvPr/>
        </p:nvSpPr>
        <p:spPr bwMode="auto">
          <a:xfrm>
            <a:off x="2898746" y="2730209"/>
            <a:ext cx="1164568" cy="369332"/>
          </a:xfrm>
          <a:prstGeom prst="rect">
            <a:avLst/>
          </a:prstGeom>
          <a:noFill/>
          <a:ln w="12700" algn="ctr">
            <a:noFill/>
            <a:miter lim="800000"/>
            <a:headEnd/>
            <a:tailEnd/>
          </a:ln>
        </p:spPr>
        <p:txBody>
          <a:bodyPr wrap="square">
            <a:spAutoFit/>
          </a:bodyPr>
          <a:lstStyle/>
          <a:p>
            <a:pPr algn="ctr" eaLnBrk="0" hangingPunct="0"/>
            <a:r>
              <a:rPr lang="ko-KR" altLang="en-US" sz="900" b="1" dirty="0"/>
              <a:t>중앙관리 서버</a:t>
            </a:r>
            <a:br>
              <a:rPr lang="en-US" altLang="ko-KR" sz="900" b="1" dirty="0"/>
            </a:br>
            <a:r>
              <a:rPr lang="en-US" altLang="ko-KR" sz="900" b="1" dirty="0"/>
              <a:t>(CAS)</a:t>
            </a:r>
            <a:endParaRPr lang="en-US" sz="900" b="1" dirty="0"/>
          </a:p>
        </p:txBody>
      </p:sp>
      <p:sp>
        <p:nvSpPr>
          <p:cNvPr id="185" name="Text Box 28"/>
          <p:cNvSpPr txBox="1">
            <a:spLocks noChangeArrowheads="1"/>
          </p:cNvSpPr>
          <p:nvPr/>
        </p:nvSpPr>
        <p:spPr bwMode="auto">
          <a:xfrm>
            <a:off x="2005103" y="3637033"/>
            <a:ext cx="921912" cy="507831"/>
          </a:xfrm>
          <a:prstGeom prst="rect">
            <a:avLst/>
          </a:prstGeom>
          <a:noFill/>
          <a:ln w="12700" algn="ctr">
            <a:noFill/>
            <a:miter lim="800000"/>
            <a:headEnd/>
            <a:tailEnd/>
          </a:ln>
        </p:spPr>
        <p:txBody>
          <a:bodyPr wrap="square">
            <a:spAutoFit/>
          </a:bodyPr>
          <a:lstStyle/>
          <a:p>
            <a:pPr algn="ctr" eaLnBrk="0" hangingPunct="0"/>
            <a:r>
              <a:rPr lang="ko-KR" altLang="en-US" sz="900" b="1" dirty="0"/>
              <a:t>관리되는</a:t>
            </a:r>
            <a:br>
              <a:rPr lang="en-US" altLang="ko-KR" sz="900" b="1" dirty="0"/>
            </a:br>
            <a:r>
              <a:rPr lang="ko-KR" altLang="en-US" sz="900" b="1" dirty="0"/>
              <a:t>미디어 서버</a:t>
            </a:r>
            <a:br>
              <a:rPr lang="en-US" altLang="ko-KR" sz="900" b="1" dirty="0"/>
            </a:br>
            <a:r>
              <a:rPr lang="en-US" altLang="ko-KR" sz="900" b="1" dirty="0"/>
              <a:t>(MMS)</a:t>
            </a:r>
            <a:endParaRPr lang="en-US" sz="900" b="1" dirty="0"/>
          </a:p>
        </p:txBody>
      </p:sp>
      <p:sp>
        <p:nvSpPr>
          <p:cNvPr id="186" name="Text Box 28"/>
          <p:cNvSpPr txBox="1">
            <a:spLocks noChangeArrowheads="1"/>
          </p:cNvSpPr>
          <p:nvPr/>
        </p:nvSpPr>
        <p:spPr bwMode="auto">
          <a:xfrm>
            <a:off x="1089601" y="4763872"/>
            <a:ext cx="818074" cy="230832"/>
          </a:xfrm>
          <a:prstGeom prst="rect">
            <a:avLst/>
          </a:prstGeom>
          <a:noFill/>
          <a:ln w="12700" algn="ctr">
            <a:noFill/>
            <a:miter lim="800000"/>
            <a:headEnd/>
            <a:tailEnd/>
          </a:ln>
        </p:spPr>
        <p:txBody>
          <a:bodyPr wrap="square">
            <a:spAutoFit/>
          </a:bodyPr>
          <a:lstStyle/>
          <a:p>
            <a:pPr algn="ctr" eaLnBrk="0" hangingPunct="0"/>
            <a:r>
              <a:rPr lang="ko-KR" altLang="en-US" sz="900" b="1" dirty="0"/>
              <a:t>클라이언트</a:t>
            </a:r>
            <a:endParaRPr lang="en-US" sz="900" b="1" dirty="0"/>
          </a:p>
        </p:txBody>
      </p:sp>
      <p:sp>
        <p:nvSpPr>
          <p:cNvPr id="187" name="Text Box 28"/>
          <p:cNvSpPr txBox="1">
            <a:spLocks noChangeArrowheads="1"/>
          </p:cNvSpPr>
          <p:nvPr/>
        </p:nvSpPr>
        <p:spPr bwMode="auto">
          <a:xfrm>
            <a:off x="1604708" y="5958036"/>
            <a:ext cx="1837361" cy="261610"/>
          </a:xfrm>
          <a:prstGeom prst="rect">
            <a:avLst/>
          </a:prstGeom>
          <a:noFill/>
          <a:ln w="12700" algn="ctr">
            <a:noFill/>
            <a:miter lim="800000"/>
            <a:headEnd/>
            <a:tailEnd/>
          </a:ln>
        </p:spPr>
        <p:txBody>
          <a:bodyPr wrap="none">
            <a:spAutoFit/>
          </a:bodyPr>
          <a:lstStyle/>
          <a:p>
            <a:pPr algn="ctr" eaLnBrk="0" hangingPunct="0"/>
            <a:r>
              <a:rPr lang="en-US" altLang="ko-KR" sz="1100" b="1"/>
              <a:t>Fault-Tolerance </a:t>
            </a:r>
            <a:r>
              <a:rPr lang="ko-KR" altLang="en-US" sz="1100" b="1" dirty="0"/>
              <a:t>동작방식</a:t>
            </a:r>
            <a:endParaRPr lang="en-US" sz="1100" b="1" dirty="0"/>
          </a:p>
        </p:txBody>
      </p:sp>
      <p:sp>
        <p:nvSpPr>
          <p:cNvPr id="188" name="&quot;No&quot; Symbol 11"/>
          <p:cNvSpPr/>
          <p:nvPr/>
        </p:nvSpPr>
        <p:spPr bwMode="auto">
          <a:xfrm>
            <a:off x="3032704" y="3717534"/>
            <a:ext cx="855991" cy="855991"/>
          </a:xfrm>
          <a:prstGeom prst="noSmoking">
            <a:avLst>
              <a:gd name="adj" fmla="val 12519"/>
            </a:avLst>
          </a:prstGeom>
          <a:ln>
            <a:headEnd/>
            <a:tailEnd/>
          </a:ln>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ko-KR" altLang="en-US" sz="1600"/>
          </a:p>
        </p:txBody>
      </p:sp>
      <p:sp>
        <p:nvSpPr>
          <p:cNvPr id="189" name="Up Arrow 12"/>
          <p:cNvSpPr/>
          <p:nvPr/>
        </p:nvSpPr>
        <p:spPr bwMode="auto">
          <a:xfrm rot="17434829">
            <a:off x="2763329" y="3796492"/>
            <a:ext cx="216000" cy="1726633"/>
          </a:xfrm>
          <a:prstGeom prst="upArrow">
            <a:avLst/>
          </a:prstGeom>
          <a:ln>
            <a:headEnd/>
            <a:tailEnd/>
          </a:ln>
          <a:ex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ko-KR" altLang="en-US" sz="1600"/>
          </a:p>
        </p:txBody>
      </p:sp>
      <p:sp>
        <p:nvSpPr>
          <p:cNvPr id="190" name="Up Arrow 189"/>
          <p:cNvSpPr/>
          <p:nvPr/>
        </p:nvSpPr>
        <p:spPr bwMode="auto">
          <a:xfrm rot="18291484">
            <a:off x="2229419" y="4356849"/>
            <a:ext cx="216000" cy="834511"/>
          </a:xfrm>
          <a:prstGeom prst="upArrow">
            <a:avLst/>
          </a:prstGeom>
          <a:ln>
            <a:headEnd/>
            <a:tailEnd/>
          </a:ln>
          <a:ex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ko-KR" altLang="en-US" sz="1600"/>
          </a:p>
        </p:txBody>
      </p:sp>
      <p:cxnSp>
        <p:nvCxnSpPr>
          <p:cNvPr id="191" name="Straight Arrow Connector 14"/>
          <p:cNvCxnSpPr/>
          <p:nvPr/>
        </p:nvCxnSpPr>
        <p:spPr bwMode="auto">
          <a:xfrm flipH="1" flipV="1">
            <a:off x="2674643" y="3120792"/>
            <a:ext cx="615183" cy="514273"/>
          </a:xfrm>
          <a:prstGeom prst="straightConnector1">
            <a:avLst/>
          </a:prstGeom>
          <a:solidFill>
            <a:schemeClr val="accent1"/>
          </a:solidFill>
          <a:ln w="34925" cap="flat" cmpd="sng" algn="ctr">
            <a:solidFill>
              <a:srgbClr val="FF0000"/>
            </a:solidFill>
            <a:prstDash val="sysDot"/>
            <a:round/>
            <a:headEnd type="none" w="med" len="med"/>
            <a:tailEnd type="triangle"/>
          </a:ln>
          <a:effectLst/>
        </p:spPr>
      </p:cxnSp>
      <p:cxnSp>
        <p:nvCxnSpPr>
          <p:cNvPr id="192" name="Straight Arrow Connector 16"/>
          <p:cNvCxnSpPr/>
          <p:nvPr/>
        </p:nvCxnSpPr>
        <p:spPr bwMode="auto">
          <a:xfrm flipH="1">
            <a:off x="1740293" y="3181743"/>
            <a:ext cx="550315" cy="459794"/>
          </a:xfrm>
          <a:prstGeom prst="straightConnector1">
            <a:avLst/>
          </a:prstGeom>
          <a:solidFill>
            <a:schemeClr val="accent1"/>
          </a:solidFill>
          <a:ln w="34925" cap="flat" cmpd="sng" algn="ctr">
            <a:solidFill>
              <a:schemeClr val="accent3"/>
            </a:solidFill>
            <a:prstDash val="sysDot"/>
            <a:round/>
            <a:headEnd type="none" w="med" len="med"/>
            <a:tailEnd type="triangle"/>
          </a:ln>
          <a:effectLst/>
        </p:spPr>
      </p:cxnSp>
      <p:sp>
        <p:nvSpPr>
          <p:cNvPr id="193" name="TextBox 192"/>
          <p:cNvSpPr txBox="1"/>
          <p:nvPr/>
        </p:nvSpPr>
        <p:spPr bwMode="ltGray">
          <a:xfrm rot="2221122">
            <a:off x="2741500" y="3455605"/>
            <a:ext cx="380480" cy="101275"/>
          </a:xfrm>
          <a:prstGeom prst="rect">
            <a:avLst/>
          </a:prstGeom>
          <a:solidFill>
            <a:schemeClr val="bg1">
              <a:alpha val="80000"/>
            </a:schemeClr>
          </a:solidFill>
          <a:ln w="9525">
            <a:noFill/>
            <a:miter lim="800000"/>
            <a:headEnd/>
            <a:tailEnd/>
          </a:ln>
        </p:spPr>
        <p:txBody>
          <a:bodyPr wrap="none" lIns="36000" tIns="18000" rIns="36000" bIns="0" rtlCol="0" anchor="ctr" anchorCtr="0">
            <a:spAutoFit/>
          </a:bodyPr>
          <a:lstStyle/>
          <a:p>
            <a:pPr>
              <a:lnSpc>
                <a:spcPct val="90000"/>
              </a:lnSpc>
              <a:spcBef>
                <a:spcPts val="0"/>
              </a:spcBef>
              <a:spcAft>
                <a:spcPts val="800"/>
              </a:spcAft>
            </a:pPr>
            <a:r>
              <a:rPr lang="ko-KR" altLang="en-US" sz="600" dirty="0">
                <a:solidFill>
                  <a:schemeClr val="bg2">
                    <a:lumMod val="50000"/>
                  </a:schemeClr>
                </a:solidFill>
              </a:rPr>
              <a:t>작업회수</a:t>
            </a:r>
          </a:p>
        </p:txBody>
      </p:sp>
      <p:sp>
        <p:nvSpPr>
          <p:cNvPr id="194" name="TextBox 193"/>
          <p:cNvSpPr txBox="1"/>
          <p:nvPr/>
        </p:nvSpPr>
        <p:spPr bwMode="ltGray">
          <a:xfrm rot="19314927">
            <a:off x="1958642" y="3438963"/>
            <a:ext cx="478263" cy="101275"/>
          </a:xfrm>
          <a:prstGeom prst="rect">
            <a:avLst/>
          </a:prstGeom>
          <a:solidFill>
            <a:schemeClr val="bg1">
              <a:alpha val="80000"/>
            </a:schemeClr>
          </a:solidFill>
          <a:ln w="9525">
            <a:noFill/>
            <a:miter lim="800000"/>
            <a:headEnd/>
            <a:tailEnd/>
          </a:ln>
        </p:spPr>
        <p:txBody>
          <a:bodyPr wrap="none" lIns="36000" tIns="18000" rIns="36000" bIns="0" rtlCol="0" anchor="ctr" anchorCtr="0">
            <a:spAutoFit/>
          </a:bodyPr>
          <a:lstStyle/>
          <a:p>
            <a:pPr>
              <a:lnSpc>
                <a:spcPct val="90000"/>
              </a:lnSpc>
              <a:spcBef>
                <a:spcPts val="0"/>
              </a:spcBef>
              <a:spcAft>
                <a:spcPts val="800"/>
              </a:spcAft>
            </a:pPr>
            <a:r>
              <a:rPr lang="ko-KR" altLang="en-US" sz="600" dirty="0">
                <a:solidFill>
                  <a:schemeClr val="bg2">
                    <a:lumMod val="50000"/>
                  </a:schemeClr>
                </a:solidFill>
              </a:rPr>
              <a:t>작업 재위임</a:t>
            </a:r>
          </a:p>
        </p:txBody>
      </p:sp>
      <p:sp>
        <p:nvSpPr>
          <p:cNvPr id="195" name="TextBox 194"/>
          <p:cNvSpPr txBox="1"/>
          <p:nvPr/>
        </p:nvSpPr>
        <p:spPr bwMode="ltGray">
          <a:xfrm rot="1236968">
            <a:off x="2264074" y="4614050"/>
            <a:ext cx="1233277" cy="101275"/>
          </a:xfrm>
          <a:prstGeom prst="rect">
            <a:avLst/>
          </a:prstGeom>
          <a:noFill/>
          <a:ln w="9525">
            <a:noFill/>
            <a:miter lim="800000"/>
            <a:headEnd/>
            <a:tailEnd/>
          </a:ln>
        </p:spPr>
        <p:txBody>
          <a:bodyPr wrap="none" lIns="36000" tIns="18000" rIns="36000" bIns="0" rtlCol="0" anchor="ctr" anchorCtr="0">
            <a:spAutoFit/>
          </a:bodyPr>
          <a:lstStyle/>
          <a:p>
            <a:pPr>
              <a:lnSpc>
                <a:spcPct val="90000"/>
              </a:lnSpc>
              <a:spcBef>
                <a:spcPts val="0"/>
              </a:spcBef>
              <a:spcAft>
                <a:spcPts val="800"/>
              </a:spcAft>
            </a:pPr>
            <a:r>
              <a:rPr lang="ko-KR" altLang="en-US" sz="600" b="1" dirty="0">
                <a:solidFill>
                  <a:schemeClr val="bg1"/>
                </a:solidFill>
              </a:rPr>
              <a:t>대체 미디어서버를 통한 백업 수행</a:t>
            </a:r>
          </a:p>
        </p:txBody>
      </p:sp>
      <p:pic>
        <p:nvPicPr>
          <p:cNvPr id="196" name="Picture 64" descr="SPREADSHEETS.png"/>
          <p:cNvPicPr>
            <a:picLocks noChangeAspect="1"/>
          </p:cNvPicPr>
          <p:nvPr/>
        </p:nvPicPr>
        <p:blipFill>
          <a:blip r:embed="rId18" cstate="screen">
            <a:extLst>
              <a:ext uri="{28A0092B-C50C-407E-A947-70E740481C1C}">
                <a14:useLocalDpi xmlns:a14="http://schemas.microsoft.com/office/drawing/2010/main"/>
              </a:ext>
            </a:extLst>
          </a:blip>
          <a:srcRect/>
          <a:stretch>
            <a:fillRect/>
          </a:stretch>
        </p:blipFill>
        <p:spPr bwMode="auto">
          <a:xfrm>
            <a:off x="2873535" y="3225326"/>
            <a:ext cx="275410" cy="302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7" name="Picture 64" descr="SPREADSHEETS.png"/>
          <p:cNvPicPr>
            <a:picLocks noChangeAspect="1"/>
          </p:cNvPicPr>
          <p:nvPr/>
        </p:nvPicPr>
        <p:blipFill>
          <a:blip r:embed="rId18" cstate="screen">
            <a:extLst>
              <a:ext uri="{28A0092B-C50C-407E-A947-70E740481C1C}">
                <a14:useLocalDpi xmlns:a14="http://schemas.microsoft.com/office/drawing/2010/main"/>
              </a:ext>
            </a:extLst>
          </a:blip>
          <a:srcRect/>
          <a:stretch>
            <a:fillRect/>
          </a:stretch>
        </p:blipFill>
        <p:spPr bwMode="auto">
          <a:xfrm>
            <a:off x="1917618" y="3212612"/>
            <a:ext cx="275410" cy="302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9116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21</a:t>
            </a:fld>
            <a:endParaRPr lang="en-US"/>
          </a:p>
        </p:txBody>
      </p:sp>
      <p:sp>
        <p:nvSpPr>
          <p:cNvPr id="4" name="내용 개체 틀 3"/>
          <p:cNvSpPr>
            <a:spLocks noGrp="1"/>
          </p:cNvSpPr>
          <p:nvPr>
            <p:ph sz="half" idx="13"/>
          </p:nvPr>
        </p:nvSpPr>
        <p:spPr/>
        <p:txBody>
          <a:bodyPr/>
          <a:lstStyle/>
          <a:p>
            <a:r>
              <a:rPr lang="en-US" altLang="ko-KR" sz="1200" dirty="0"/>
              <a:t>Backup Exec</a:t>
            </a:r>
            <a:r>
              <a:rPr lang="ko-KR" altLang="en-US" sz="1200"/>
              <a:t>은 백업된 리소스에 대한 복구 가능성을 사전에 확인하기 위한 백업 확인</a:t>
            </a:r>
            <a:r>
              <a:rPr lang="en-US" altLang="ko-KR" sz="1200" dirty="0"/>
              <a:t>(</a:t>
            </a:r>
            <a:r>
              <a:rPr lang="ko-KR" altLang="en-US" sz="1200"/>
              <a:t>검증</a:t>
            </a:r>
            <a:r>
              <a:rPr lang="en-US" altLang="ko-KR" sz="1200" dirty="0"/>
              <a:t>) </a:t>
            </a:r>
            <a:r>
              <a:rPr lang="ko-KR" altLang="en-US" sz="1200"/>
              <a:t>프로세스를 제공하고 있으며</a:t>
            </a:r>
            <a:r>
              <a:rPr lang="en-US" altLang="ko-KR" sz="1200" dirty="0"/>
              <a:t>, VMware </a:t>
            </a:r>
            <a:r>
              <a:rPr lang="ko-KR" altLang="en-US" sz="1200"/>
              <a:t>가상 시스템에 대해서는 </a:t>
            </a:r>
            <a:r>
              <a:rPr lang="en-US" altLang="ko-KR" sz="1200" dirty="0"/>
              <a:t>VMware Workstation</a:t>
            </a:r>
            <a:r>
              <a:rPr lang="ko-KR" altLang="en-US" sz="1200"/>
              <a:t>을 이용한 검증 작업을 통해 백업된 가상 시스템에 대한 완벽한 복구 가능 환경을 확보할 수 있습니다</a:t>
            </a:r>
            <a:r>
              <a:rPr lang="en-US" altLang="ko-KR" sz="1200" dirty="0"/>
              <a:t>.</a:t>
            </a:r>
          </a:p>
        </p:txBody>
      </p:sp>
      <p:sp>
        <p:nvSpPr>
          <p:cNvPr id="5" name="텍스트 개체 틀 4"/>
          <p:cNvSpPr>
            <a:spLocks noGrp="1"/>
          </p:cNvSpPr>
          <p:nvPr>
            <p:ph type="body" idx="1"/>
          </p:nvPr>
        </p:nvSpPr>
        <p:spPr>
          <a:xfrm>
            <a:off x="523872" y="1804238"/>
            <a:ext cx="2017146" cy="193899"/>
          </a:xfrm>
        </p:spPr>
        <p:txBody>
          <a:bodyPr/>
          <a:lstStyle/>
          <a:p>
            <a:r>
              <a:rPr lang="ko-KR" altLang="en-US" dirty="0"/>
              <a:t>백업 데이터 </a:t>
            </a:r>
            <a:r>
              <a:rPr lang="ko-KR" altLang="en-US" dirty="0" err="1"/>
              <a:t>무결성</a:t>
            </a:r>
            <a:r>
              <a:rPr lang="ko-KR" altLang="en-US" dirty="0"/>
              <a:t> 검증</a:t>
            </a:r>
            <a:endParaRPr lang="en-US" altLang="ko-KR" dirty="0"/>
          </a:p>
        </p:txBody>
      </p:sp>
      <p:sp>
        <p:nvSpPr>
          <p:cNvPr id="7" name="텍스트 개체 틀 6"/>
          <p:cNvSpPr>
            <a:spLocks noGrp="1"/>
          </p:cNvSpPr>
          <p:nvPr>
            <p:ph type="body" idx="14"/>
          </p:nvPr>
        </p:nvSpPr>
        <p:spPr>
          <a:xfrm>
            <a:off x="8556910" y="778290"/>
            <a:ext cx="1018475" cy="138499"/>
          </a:xfrm>
        </p:spPr>
        <p:txBody>
          <a:bodyPr/>
          <a:lstStyle/>
          <a:p>
            <a:r>
              <a:rPr lang="en-US" altLang="ko-KR" dirty="0"/>
              <a:t>2. </a:t>
            </a:r>
            <a:r>
              <a:rPr lang="ko-KR" altLang="en-US"/>
              <a:t>제안제품 소개</a:t>
            </a:r>
          </a:p>
        </p:txBody>
      </p:sp>
      <p:sp>
        <p:nvSpPr>
          <p:cNvPr id="8" name="제목 7"/>
          <p:cNvSpPr>
            <a:spLocks noGrp="1"/>
          </p:cNvSpPr>
          <p:nvPr>
            <p:ph type="title"/>
          </p:nvPr>
        </p:nvSpPr>
        <p:spPr/>
        <p:txBody>
          <a:bodyPr/>
          <a:lstStyle/>
          <a:p>
            <a:r>
              <a:rPr lang="en-US" altLang="ko-KR" dirty="0"/>
              <a:t>2.4 </a:t>
            </a:r>
            <a:r>
              <a:rPr lang="ko-KR" altLang="en-US"/>
              <a:t>제품 주요기술 및 특장점</a:t>
            </a:r>
          </a:p>
        </p:txBody>
      </p:sp>
      <p:sp>
        <p:nvSpPr>
          <p:cNvPr id="200" name="Rounded Rectangle 9"/>
          <p:cNvSpPr/>
          <p:nvPr/>
        </p:nvSpPr>
        <p:spPr bwMode="auto">
          <a:xfrm>
            <a:off x="688114" y="2110973"/>
            <a:ext cx="2952278" cy="2075696"/>
          </a:xfrm>
          <a:prstGeom prst="roundRect">
            <a:avLst>
              <a:gd name="adj" fmla="val 3594"/>
            </a:avLst>
          </a:prstGeom>
          <a:gradFill>
            <a:gsLst>
              <a:gs pos="50000">
                <a:schemeClr val="bg1">
                  <a:lumMod val="95000"/>
                </a:schemeClr>
              </a:gs>
              <a:gs pos="0">
                <a:schemeClr val="bg1">
                  <a:lumMod val="95000"/>
                </a:schemeClr>
              </a:gs>
              <a:gs pos="100000">
                <a:srgbClr val="FFFFFF">
                  <a:alpha val="0"/>
                </a:srgbClr>
              </a:gs>
            </a:gsLst>
            <a:lin ang="5400000" scaled="0"/>
          </a:gradFill>
          <a:ln w="9525">
            <a:noFill/>
            <a:round/>
            <a:headEnd/>
            <a:tailEnd/>
          </a:ln>
          <a:effectLst>
            <a:outerShdw blurRad="50800" dist="38100" dir="2700000" algn="tl" rotWithShape="0">
              <a:prstClr val="black">
                <a:alpha val="40000"/>
              </a:prstClr>
            </a:outerShdw>
          </a:effectLst>
          <a:extLst/>
        </p:spPr>
        <p:txBody>
          <a:bodyPr rtlCol="0" anchor="ctr"/>
          <a:lstStyle/>
          <a:p>
            <a:pPr algn="ctr"/>
            <a:endParaRPr lang="ko-KR" altLang="en-US"/>
          </a:p>
        </p:txBody>
      </p:sp>
      <p:sp>
        <p:nvSpPr>
          <p:cNvPr id="202" name="Rounded Rectangle 79"/>
          <p:cNvSpPr/>
          <p:nvPr/>
        </p:nvSpPr>
        <p:spPr bwMode="auto">
          <a:xfrm>
            <a:off x="3809360" y="2110973"/>
            <a:ext cx="5419163" cy="2075696"/>
          </a:xfrm>
          <a:prstGeom prst="roundRect">
            <a:avLst>
              <a:gd name="adj" fmla="val 3594"/>
            </a:avLst>
          </a:prstGeom>
          <a:gradFill>
            <a:gsLst>
              <a:gs pos="50000">
                <a:schemeClr val="bg1">
                  <a:lumMod val="95000"/>
                </a:schemeClr>
              </a:gs>
              <a:gs pos="0">
                <a:schemeClr val="bg1">
                  <a:lumMod val="95000"/>
                </a:schemeClr>
              </a:gs>
              <a:gs pos="100000">
                <a:srgbClr val="FFFFFF">
                  <a:alpha val="0"/>
                </a:srgbClr>
              </a:gs>
            </a:gsLst>
            <a:lin ang="5400000" scaled="0"/>
          </a:gradFill>
          <a:ln w="9525">
            <a:noFill/>
            <a:round/>
            <a:headEnd/>
            <a:tailEnd/>
          </a:ln>
          <a:effectLst>
            <a:outerShdw blurRad="50800" dist="38100" dir="2700000" algn="tl" rotWithShape="0">
              <a:prstClr val="black">
                <a:alpha val="40000"/>
              </a:prstClr>
            </a:outerShdw>
          </a:effectLst>
          <a:extLst/>
        </p:spPr>
        <p:txBody>
          <a:bodyPr rtlCol="0" anchor="ctr"/>
          <a:lstStyle/>
          <a:p>
            <a:pPr algn="ctr"/>
            <a:endParaRPr lang="ko-KR" altLang="en-US"/>
          </a:p>
        </p:txBody>
      </p:sp>
      <p:sp>
        <p:nvSpPr>
          <p:cNvPr id="207" name="Rounded Rectangle 80"/>
          <p:cNvSpPr/>
          <p:nvPr/>
        </p:nvSpPr>
        <p:spPr bwMode="auto">
          <a:xfrm>
            <a:off x="684650" y="4352466"/>
            <a:ext cx="8543873" cy="1674921"/>
          </a:xfrm>
          <a:prstGeom prst="roundRect">
            <a:avLst>
              <a:gd name="adj" fmla="val 3594"/>
            </a:avLst>
          </a:prstGeom>
          <a:gradFill>
            <a:gsLst>
              <a:gs pos="50000">
                <a:schemeClr val="bg1">
                  <a:lumMod val="95000"/>
                </a:schemeClr>
              </a:gs>
              <a:gs pos="0">
                <a:schemeClr val="bg1">
                  <a:lumMod val="95000"/>
                </a:schemeClr>
              </a:gs>
              <a:gs pos="100000">
                <a:srgbClr val="FFFFFF">
                  <a:alpha val="0"/>
                </a:srgbClr>
              </a:gs>
            </a:gsLst>
            <a:lin ang="5400000" scaled="0"/>
          </a:gradFill>
          <a:ln w="9525">
            <a:noFill/>
            <a:round/>
            <a:headEnd/>
            <a:tailEnd/>
          </a:ln>
          <a:effectLst>
            <a:outerShdw blurRad="50800" dist="38100" dir="2700000" algn="tl" rotWithShape="0">
              <a:prstClr val="black">
                <a:alpha val="40000"/>
              </a:prstClr>
            </a:outerShdw>
          </a:effectLst>
          <a:extLst/>
        </p:spPr>
        <p:txBody>
          <a:bodyPr rtlCol="0" anchor="ctr"/>
          <a:lstStyle/>
          <a:p>
            <a:pPr algn="ctr"/>
            <a:endParaRPr lang="ko-KR" altLang="en-US"/>
          </a:p>
        </p:txBody>
      </p:sp>
      <p:pic>
        <p:nvPicPr>
          <p:cNvPr id="209" name="Picture 4" descr="C:\Users\Daeyoung\AppData\Local\Temp\SNAGHTML1534b40.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70053" y="2143486"/>
            <a:ext cx="4947375" cy="1842947"/>
          </a:xfrm>
          <a:prstGeom prst="rect">
            <a:avLst/>
          </a:prstGeom>
          <a:noFill/>
          <a:extLst>
            <a:ext uri="{909E8E84-426E-40DD-AFC4-6F175D3DCCD1}">
              <a14:hiddenFill xmlns:a14="http://schemas.microsoft.com/office/drawing/2010/main">
                <a:solidFill>
                  <a:srgbClr val="FFFFFF"/>
                </a:solidFill>
              </a14:hiddenFill>
            </a:ext>
          </a:extLst>
        </p:spPr>
      </p:pic>
      <p:pic>
        <p:nvPicPr>
          <p:cNvPr id="215" name="Picture 4"/>
          <p:cNvPicPr>
            <a:picLocks noChangeAspect="1"/>
          </p:cNvPicPr>
          <p:nvPr/>
        </p:nvPicPr>
        <p:blipFill>
          <a:blip r:embed="rId6"/>
          <a:stretch>
            <a:fillRect/>
          </a:stretch>
        </p:blipFill>
        <p:spPr>
          <a:xfrm>
            <a:off x="860388" y="2155945"/>
            <a:ext cx="2607731" cy="1781492"/>
          </a:xfrm>
          <a:prstGeom prst="rect">
            <a:avLst/>
          </a:prstGeom>
          <a:effectLst>
            <a:outerShdw blurRad="50800" dist="38100" dir="2700000" algn="tl" rotWithShape="0">
              <a:prstClr val="black">
                <a:alpha val="40000"/>
              </a:prstClr>
            </a:outerShdw>
          </a:effectLst>
        </p:spPr>
      </p:pic>
      <p:pic>
        <p:nvPicPr>
          <p:cNvPr id="217" name="Picture 8"/>
          <p:cNvPicPr>
            <a:picLocks noChangeAspect="1"/>
          </p:cNvPicPr>
          <p:nvPr/>
        </p:nvPicPr>
        <p:blipFill>
          <a:blip r:embed="rId7"/>
          <a:stretch>
            <a:fillRect/>
          </a:stretch>
        </p:blipFill>
        <p:spPr>
          <a:xfrm>
            <a:off x="6889142" y="2272077"/>
            <a:ext cx="2174719" cy="1535343"/>
          </a:xfrm>
          <a:prstGeom prst="rect">
            <a:avLst/>
          </a:prstGeom>
          <a:effectLst>
            <a:outerShdw blurRad="50800" dist="38100" dir="2700000" algn="tl" rotWithShape="0">
              <a:prstClr val="black">
                <a:alpha val="40000"/>
              </a:prstClr>
            </a:outerShdw>
          </a:effectLst>
        </p:spPr>
      </p:pic>
      <p:sp>
        <p:nvSpPr>
          <p:cNvPr id="221" name="Shape 2415"/>
          <p:cNvSpPr>
            <a:spLocks/>
          </p:cNvSpPr>
          <p:nvPr/>
        </p:nvSpPr>
        <p:spPr bwMode="auto">
          <a:xfrm rot="15471854" flipH="1">
            <a:off x="6093181" y="2393154"/>
            <a:ext cx="390337" cy="1162398"/>
          </a:xfrm>
          <a:custGeom>
            <a:avLst/>
            <a:gdLst>
              <a:gd name="T0" fmla="*/ 2147483647 w 504"/>
              <a:gd name="T1" fmla="*/ 0 h 1030"/>
              <a:gd name="T2" fmla="*/ 2147483647 w 504"/>
              <a:gd name="T3" fmla="*/ 2147483647 h 1030"/>
              <a:gd name="T4" fmla="*/ 2147483647 w 504"/>
              <a:gd name="T5" fmla="*/ 2147483647 h 1030"/>
              <a:gd name="T6" fmla="*/ 2147483647 w 504"/>
              <a:gd name="T7" fmla="*/ 2147483647 h 1030"/>
              <a:gd name="T8" fmla="*/ 2147483647 w 504"/>
              <a:gd name="T9" fmla="*/ 2147483647 h 1030"/>
              <a:gd name="T10" fmla="*/ 0 w 504"/>
              <a:gd name="T11" fmla="*/ 2147483647 h 1030"/>
              <a:gd name="T12" fmla="*/ 2147483647 w 504"/>
              <a:gd name="T13" fmla="*/ 2147483647 h 1030"/>
              <a:gd name="T14" fmla="*/ 2147483647 w 504"/>
              <a:gd name="T15" fmla="*/ 2147483647 h 1030"/>
              <a:gd name="T16" fmla="*/ 2147483647 w 504"/>
              <a:gd name="T17" fmla="*/ 0 h 10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04"/>
              <a:gd name="T28" fmla="*/ 0 h 1030"/>
              <a:gd name="T29" fmla="*/ 504 w 504"/>
              <a:gd name="T30" fmla="*/ 1030 h 10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04" h="1030">
                <a:moveTo>
                  <a:pt x="492" y="0"/>
                </a:moveTo>
                <a:cubicBezTo>
                  <a:pt x="450" y="92"/>
                  <a:pt x="372" y="268"/>
                  <a:pt x="348" y="414"/>
                </a:cubicBezTo>
                <a:cubicBezTo>
                  <a:pt x="324" y="560"/>
                  <a:pt x="339" y="719"/>
                  <a:pt x="365" y="780"/>
                </a:cubicBezTo>
                <a:cubicBezTo>
                  <a:pt x="435" y="780"/>
                  <a:pt x="504" y="782"/>
                  <a:pt x="504" y="782"/>
                </a:cubicBezTo>
                <a:lnTo>
                  <a:pt x="250" y="1030"/>
                </a:lnTo>
                <a:lnTo>
                  <a:pt x="0" y="782"/>
                </a:lnTo>
                <a:cubicBezTo>
                  <a:pt x="0" y="782"/>
                  <a:pt x="57" y="786"/>
                  <a:pt x="140" y="786"/>
                </a:cubicBezTo>
                <a:cubicBezTo>
                  <a:pt x="150" y="690"/>
                  <a:pt x="154" y="584"/>
                  <a:pt x="214" y="388"/>
                </a:cubicBezTo>
                <a:cubicBezTo>
                  <a:pt x="274" y="192"/>
                  <a:pt x="404" y="82"/>
                  <a:pt x="492" y="0"/>
                </a:cubicBezTo>
                <a:close/>
              </a:path>
            </a:pathLst>
          </a:custGeom>
          <a:gradFill rotWithShape="1">
            <a:gsLst>
              <a:gs pos="0">
                <a:srgbClr val="663300">
                  <a:alpha val="0"/>
                </a:srgbClr>
              </a:gs>
              <a:gs pos="100000">
                <a:srgbClr val="663300"/>
              </a:gs>
            </a:gsLst>
            <a:lin ang="5400000" scaled="1"/>
          </a:gradFill>
          <a:ln>
            <a:noFill/>
          </a:ln>
          <a:extLst/>
        </p:spPr>
        <p:txBody>
          <a:bodyPr/>
          <a:lstStyle/>
          <a:p>
            <a:pPr algn="l" latinLnBrk="0"/>
            <a:endParaRPr kumimoji="0" lang="ko-KR" altLang="en-US">
              <a:solidFill>
                <a:srgbClr val="000000"/>
              </a:solidFill>
            </a:endParaRPr>
          </a:p>
        </p:txBody>
      </p:sp>
      <p:cxnSp>
        <p:nvCxnSpPr>
          <p:cNvPr id="222" name="Elbow Connector 208"/>
          <p:cNvCxnSpPr/>
          <p:nvPr/>
        </p:nvCxnSpPr>
        <p:spPr bwMode="auto">
          <a:xfrm flipV="1">
            <a:off x="3302599" y="5055378"/>
            <a:ext cx="545040" cy="182880"/>
          </a:xfrm>
          <a:prstGeom prst="bentConnector3">
            <a:avLst/>
          </a:prstGeom>
          <a:solidFill>
            <a:srgbClr val="848561"/>
          </a:solidFill>
          <a:ln w="12700" cap="flat" cmpd="sng" algn="ctr">
            <a:solidFill>
              <a:schemeClr val="tx1">
                <a:lumMod val="50000"/>
                <a:lumOff val="50000"/>
              </a:schemeClr>
            </a:solidFill>
            <a:prstDash val="solid"/>
            <a:round/>
            <a:headEnd type="none" w="med" len="med"/>
            <a:tailEnd type="none" w="med" len="med"/>
          </a:ln>
          <a:effectLst/>
        </p:spPr>
      </p:cxnSp>
      <p:cxnSp>
        <p:nvCxnSpPr>
          <p:cNvPr id="223" name="Elbow Connector 209"/>
          <p:cNvCxnSpPr/>
          <p:nvPr/>
        </p:nvCxnSpPr>
        <p:spPr bwMode="auto">
          <a:xfrm>
            <a:off x="3302599" y="5368623"/>
            <a:ext cx="548640" cy="182880"/>
          </a:xfrm>
          <a:prstGeom prst="bentConnector3">
            <a:avLst/>
          </a:prstGeom>
          <a:solidFill>
            <a:srgbClr val="848561"/>
          </a:solidFill>
          <a:ln w="12700" cap="flat" cmpd="sng" algn="ctr">
            <a:solidFill>
              <a:schemeClr val="tx1">
                <a:lumMod val="50000"/>
                <a:lumOff val="50000"/>
              </a:schemeClr>
            </a:solidFill>
            <a:prstDash val="solid"/>
            <a:round/>
            <a:headEnd type="none" w="med" len="med"/>
            <a:tailEnd type="none" w="med" len="med"/>
          </a:ln>
          <a:effectLst/>
        </p:spPr>
      </p:cxnSp>
      <p:cxnSp>
        <p:nvCxnSpPr>
          <p:cNvPr id="224" name="Straight Connector 210"/>
          <p:cNvCxnSpPr/>
          <p:nvPr/>
        </p:nvCxnSpPr>
        <p:spPr bwMode="auto">
          <a:xfrm>
            <a:off x="1515273" y="4482905"/>
            <a:ext cx="7223760" cy="0"/>
          </a:xfrm>
          <a:prstGeom prst="line">
            <a:avLst/>
          </a:prstGeom>
          <a:solidFill>
            <a:srgbClr val="848561"/>
          </a:solidFill>
          <a:ln w="19050" cap="flat" cmpd="sng" algn="ctr">
            <a:solidFill>
              <a:schemeClr val="tx1">
                <a:lumMod val="50000"/>
                <a:lumOff val="50000"/>
              </a:schemeClr>
            </a:solidFill>
            <a:prstDash val="solid"/>
            <a:round/>
            <a:headEnd type="none" w="med" len="med"/>
            <a:tailEnd type="none" w="med" len="med"/>
          </a:ln>
          <a:effectLst/>
        </p:spPr>
      </p:cxnSp>
      <p:pic>
        <p:nvPicPr>
          <p:cNvPr id="225" name="Picture 77" descr="ETHERNET_CONNECTION.png"/>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362169" y="4307104"/>
            <a:ext cx="290358" cy="36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6" name="Picture 77" descr="ETHERNET_CONNECTION.png"/>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8573571" y="4307104"/>
            <a:ext cx="290358" cy="36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7" name="Straight Connector 213"/>
          <p:cNvCxnSpPr/>
          <p:nvPr/>
        </p:nvCxnSpPr>
        <p:spPr bwMode="auto">
          <a:xfrm>
            <a:off x="3024206" y="4483939"/>
            <a:ext cx="1123" cy="647793"/>
          </a:xfrm>
          <a:prstGeom prst="line">
            <a:avLst/>
          </a:prstGeom>
          <a:solidFill>
            <a:srgbClr val="848561"/>
          </a:solidFill>
          <a:ln w="19050" cap="flat" cmpd="sng" algn="ctr">
            <a:solidFill>
              <a:schemeClr val="tx1">
                <a:lumMod val="50000"/>
                <a:lumOff val="50000"/>
              </a:schemeClr>
            </a:solidFill>
            <a:prstDash val="solid"/>
            <a:round/>
            <a:headEnd type="none" w="med" len="med"/>
            <a:tailEnd type="none" w="med" len="med"/>
          </a:ln>
          <a:effectLst/>
        </p:spPr>
      </p:cxnSp>
      <p:sp>
        <p:nvSpPr>
          <p:cNvPr id="228" name="Rectangle 43"/>
          <p:cNvSpPr>
            <a:spLocks noChangeArrowheads="1"/>
          </p:cNvSpPr>
          <p:nvPr/>
        </p:nvSpPr>
        <p:spPr bwMode="auto">
          <a:xfrm>
            <a:off x="2227200" y="5785601"/>
            <a:ext cx="1515083" cy="174278"/>
          </a:xfrm>
          <a:prstGeom prst="rect">
            <a:avLst/>
          </a:prstGeom>
          <a:noFill/>
          <a:ln w="9525">
            <a:noFill/>
            <a:miter lim="800000"/>
            <a:headEnd/>
            <a:tailEnd/>
          </a:ln>
          <a:effectLst>
            <a:prstShdw prst="shdw17" dist="17961" dir="2700000">
              <a:srgbClr val="993030"/>
            </a:prstShdw>
          </a:effectLst>
        </p:spPr>
        <p:txBody>
          <a:bodyPr wrap="square" lIns="45720" tIns="18288" rIns="45720" bIns="18288">
            <a:spAutoFit/>
          </a:bodyPr>
          <a:lstStyle/>
          <a:p>
            <a:pPr algn="ctr" eaLnBrk="0" fontAlgn="base" hangingPunct="0">
              <a:lnSpc>
                <a:spcPct val="85000"/>
              </a:lnSpc>
              <a:spcBef>
                <a:spcPct val="0"/>
              </a:spcBef>
              <a:spcAft>
                <a:spcPct val="0"/>
              </a:spcAft>
            </a:pPr>
            <a:r>
              <a:rPr lang="en-US" sz="1000" b="1" dirty="0">
                <a:cs typeface="Times New Roman" pitchFamily="18" charset="0"/>
              </a:rPr>
              <a:t>Backup Exec™ Server</a:t>
            </a:r>
          </a:p>
        </p:txBody>
      </p:sp>
      <p:sp>
        <p:nvSpPr>
          <p:cNvPr id="229" name="Oval 215"/>
          <p:cNvSpPr>
            <a:spLocks noChangeAspect="1"/>
          </p:cNvSpPr>
          <p:nvPr/>
        </p:nvSpPr>
        <p:spPr bwMode="auto">
          <a:xfrm>
            <a:off x="2549961" y="4874299"/>
            <a:ext cx="866670" cy="853613"/>
          </a:xfrm>
          <a:prstGeom prst="ellipse">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IE" sz="2400" b="0" i="0" u="none" strike="noStrike" kern="0" cap="none" spc="0" normalizeH="0" baseline="0" noProof="0" dirty="0">
              <a:ln>
                <a:noFill/>
              </a:ln>
              <a:solidFill>
                <a:srgbClr val="FFFFFF"/>
              </a:solidFill>
              <a:effectLst/>
              <a:uLnTx/>
              <a:uFillTx/>
            </a:endParaRPr>
          </a:p>
        </p:txBody>
      </p:sp>
      <p:grpSp>
        <p:nvGrpSpPr>
          <p:cNvPr id="230" name="Group 17"/>
          <p:cNvGrpSpPr>
            <a:grpSpLocks/>
          </p:cNvGrpSpPr>
          <p:nvPr/>
        </p:nvGrpSpPr>
        <p:grpSpPr>
          <a:xfrm>
            <a:off x="2639238" y="4653954"/>
            <a:ext cx="691565" cy="1005840"/>
            <a:chOff x="3098800" y="1015723"/>
            <a:chExt cx="3454400" cy="5283774"/>
          </a:xfrm>
        </p:grpSpPr>
        <p:pic>
          <p:nvPicPr>
            <p:cNvPr id="231" name="Picture 5" descr="serverstack_blank.png"/>
            <p:cNvPicPr>
              <a:picLocks noChangeAspect="1"/>
            </p:cNvPicPr>
            <p:nvPr/>
          </p:nvPicPr>
          <p:blipFill>
            <a:blip r:embed="rId9" cstate="print"/>
            <a:stretch>
              <a:fillRect/>
            </a:stretch>
          </p:blipFill>
          <p:spPr>
            <a:xfrm>
              <a:off x="3098800" y="1015723"/>
              <a:ext cx="3454400" cy="5283774"/>
            </a:xfrm>
            <a:prstGeom prst="rect">
              <a:avLst/>
            </a:prstGeom>
          </p:spPr>
        </p:pic>
        <p:pic>
          <p:nvPicPr>
            <p:cNvPr id="232" name="Picture 218" descr="severrack_appliances.png"/>
            <p:cNvPicPr>
              <a:picLocks noChangeAspect="1"/>
            </p:cNvPicPr>
            <p:nvPr/>
          </p:nvPicPr>
          <p:blipFill>
            <a:blip r:embed="rId10" cstate="print">
              <a:lum bright="-11000"/>
            </a:blip>
            <a:stretch>
              <a:fillRect/>
            </a:stretch>
          </p:blipFill>
          <p:spPr>
            <a:xfrm>
              <a:off x="3592546" y="3208870"/>
              <a:ext cx="875172" cy="1137944"/>
            </a:xfrm>
            <a:prstGeom prst="rect">
              <a:avLst/>
            </a:prstGeom>
          </p:spPr>
        </p:pic>
        <p:grpSp>
          <p:nvGrpSpPr>
            <p:cNvPr id="233" name="Group 219"/>
            <p:cNvGrpSpPr/>
            <p:nvPr/>
          </p:nvGrpSpPr>
          <p:grpSpPr>
            <a:xfrm>
              <a:off x="3536357" y="3847067"/>
              <a:ext cx="972145" cy="1490629"/>
              <a:chOff x="1081022" y="3847073"/>
              <a:chExt cx="972145" cy="1490628"/>
            </a:xfrm>
          </p:grpSpPr>
          <p:pic>
            <p:nvPicPr>
              <p:cNvPr id="239" name="Picture 225" descr="BE3600_isoplate.png"/>
              <p:cNvPicPr>
                <a:picLocks noChangeAspect="1"/>
              </p:cNvPicPr>
              <p:nvPr/>
            </p:nvPicPr>
            <p:blipFill>
              <a:blip r:embed="rId11" cstate="print"/>
              <a:stretch>
                <a:fillRect/>
              </a:stretch>
            </p:blipFill>
            <p:spPr>
              <a:xfrm>
                <a:off x="1081022" y="4558272"/>
                <a:ext cx="972145" cy="779429"/>
              </a:xfrm>
              <a:prstGeom prst="rect">
                <a:avLst/>
              </a:prstGeom>
            </p:spPr>
          </p:pic>
          <p:pic>
            <p:nvPicPr>
              <p:cNvPr id="240" name="Picture 8" descr="BE3600_isoplate.png"/>
              <p:cNvPicPr>
                <a:picLocks noChangeAspect="1"/>
              </p:cNvPicPr>
              <p:nvPr/>
            </p:nvPicPr>
            <p:blipFill>
              <a:blip r:embed="rId11" cstate="print"/>
              <a:stretch>
                <a:fillRect/>
              </a:stretch>
            </p:blipFill>
            <p:spPr>
              <a:xfrm>
                <a:off x="1081022" y="4321206"/>
                <a:ext cx="972145" cy="779429"/>
              </a:xfrm>
              <a:prstGeom prst="rect">
                <a:avLst/>
              </a:prstGeom>
            </p:spPr>
          </p:pic>
          <p:pic>
            <p:nvPicPr>
              <p:cNvPr id="241" name="Picture 227" descr="BE3600_isoplate.png"/>
              <p:cNvPicPr>
                <a:picLocks noChangeAspect="1"/>
              </p:cNvPicPr>
              <p:nvPr/>
            </p:nvPicPr>
            <p:blipFill>
              <a:blip r:embed="rId11" cstate="print"/>
              <a:stretch>
                <a:fillRect/>
              </a:stretch>
            </p:blipFill>
            <p:spPr>
              <a:xfrm>
                <a:off x="1081022" y="4084139"/>
                <a:ext cx="972145" cy="779429"/>
              </a:xfrm>
              <a:prstGeom prst="rect">
                <a:avLst/>
              </a:prstGeom>
            </p:spPr>
          </p:pic>
          <p:pic>
            <p:nvPicPr>
              <p:cNvPr id="242" name="Picture 228" descr="BE3600_isoplate.png"/>
              <p:cNvPicPr>
                <a:picLocks noChangeAspect="1"/>
              </p:cNvPicPr>
              <p:nvPr/>
            </p:nvPicPr>
            <p:blipFill>
              <a:blip r:embed="rId11" cstate="print"/>
              <a:stretch>
                <a:fillRect/>
              </a:stretch>
            </p:blipFill>
            <p:spPr>
              <a:xfrm>
                <a:off x="1081022" y="3847073"/>
                <a:ext cx="972145" cy="779429"/>
              </a:xfrm>
              <a:prstGeom prst="rect">
                <a:avLst/>
              </a:prstGeom>
            </p:spPr>
          </p:pic>
        </p:grpSp>
        <p:grpSp>
          <p:nvGrpSpPr>
            <p:cNvPr id="234" name="Group 396"/>
            <p:cNvGrpSpPr/>
            <p:nvPr/>
          </p:nvGrpSpPr>
          <p:grpSpPr>
            <a:xfrm>
              <a:off x="3536357" y="2314605"/>
              <a:ext cx="972145" cy="1490629"/>
              <a:chOff x="1081022" y="2314607"/>
              <a:chExt cx="972145" cy="1490628"/>
            </a:xfrm>
          </p:grpSpPr>
          <p:pic>
            <p:nvPicPr>
              <p:cNvPr id="235" name="Picture 221" descr="BE3600_isoplate.png"/>
              <p:cNvPicPr>
                <a:picLocks noChangeAspect="1"/>
              </p:cNvPicPr>
              <p:nvPr/>
            </p:nvPicPr>
            <p:blipFill>
              <a:blip r:embed="rId11" cstate="print"/>
              <a:stretch>
                <a:fillRect/>
              </a:stretch>
            </p:blipFill>
            <p:spPr>
              <a:xfrm>
                <a:off x="1081022" y="3025806"/>
                <a:ext cx="972145" cy="779429"/>
              </a:xfrm>
              <a:prstGeom prst="rect">
                <a:avLst/>
              </a:prstGeom>
            </p:spPr>
          </p:pic>
          <p:pic>
            <p:nvPicPr>
              <p:cNvPr id="236" name="Picture 222" descr="BE3600_isoplate.png"/>
              <p:cNvPicPr>
                <a:picLocks noChangeAspect="1"/>
              </p:cNvPicPr>
              <p:nvPr/>
            </p:nvPicPr>
            <p:blipFill>
              <a:blip r:embed="rId11" cstate="print"/>
              <a:stretch>
                <a:fillRect/>
              </a:stretch>
            </p:blipFill>
            <p:spPr>
              <a:xfrm>
                <a:off x="1081022" y="2788740"/>
                <a:ext cx="972145" cy="779429"/>
              </a:xfrm>
              <a:prstGeom prst="rect">
                <a:avLst/>
              </a:prstGeom>
            </p:spPr>
          </p:pic>
          <p:pic>
            <p:nvPicPr>
              <p:cNvPr id="237" name="Picture 223" descr="BE3600_isoplate.png"/>
              <p:cNvPicPr>
                <a:picLocks noChangeAspect="1"/>
              </p:cNvPicPr>
              <p:nvPr/>
            </p:nvPicPr>
            <p:blipFill>
              <a:blip r:embed="rId11" cstate="print"/>
              <a:stretch>
                <a:fillRect/>
              </a:stretch>
            </p:blipFill>
            <p:spPr>
              <a:xfrm>
                <a:off x="1081022" y="2551673"/>
                <a:ext cx="972145" cy="779429"/>
              </a:xfrm>
              <a:prstGeom prst="rect">
                <a:avLst/>
              </a:prstGeom>
            </p:spPr>
          </p:pic>
          <p:pic>
            <p:nvPicPr>
              <p:cNvPr id="238" name="Picture 14" descr="BE3600_isoplate.png"/>
              <p:cNvPicPr>
                <a:picLocks noChangeAspect="1"/>
              </p:cNvPicPr>
              <p:nvPr/>
            </p:nvPicPr>
            <p:blipFill>
              <a:blip r:embed="rId11" cstate="print"/>
              <a:stretch>
                <a:fillRect/>
              </a:stretch>
            </p:blipFill>
            <p:spPr>
              <a:xfrm>
                <a:off x="1081022" y="2314607"/>
                <a:ext cx="972145" cy="779429"/>
              </a:xfrm>
              <a:prstGeom prst="rect">
                <a:avLst/>
              </a:prstGeom>
            </p:spPr>
          </p:pic>
        </p:grpSp>
      </p:grpSp>
      <p:grpSp>
        <p:nvGrpSpPr>
          <p:cNvPr id="243" name="Group 213"/>
          <p:cNvGrpSpPr>
            <a:grpSpLocks noChangeAspect="1"/>
          </p:cNvGrpSpPr>
          <p:nvPr/>
        </p:nvGrpSpPr>
        <p:grpSpPr>
          <a:xfrm>
            <a:off x="2976264" y="5267955"/>
            <a:ext cx="393193" cy="365760"/>
            <a:chOff x="-750763" y="2607734"/>
            <a:chExt cx="445308" cy="511172"/>
          </a:xfrm>
        </p:grpSpPr>
        <p:pic>
          <p:nvPicPr>
            <p:cNvPr id="244" name="Picture 230" descr="IMG_disk_sm_silver.png"/>
            <p:cNvPicPr>
              <a:picLocks noChangeAspect="1"/>
            </p:cNvPicPr>
            <p:nvPr/>
          </p:nvPicPr>
          <p:blipFill>
            <a:blip r:embed="rId12" cstate="print"/>
            <a:stretch>
              <a:fillRect/>
            </a:stretch>
          </p:blipFill>
          <p:spPr>
            <a:xfrm>
              <a:off x="-750763" y="2774805"/>
              <a:ext cx="445308" cy="344101"/>
            </a:xfrm>
            <a:prstGeom prst="rect">
              <a:avLst/>
            </a:prstGeom>
          </p:spPr>
        </p:pic>
        <p:pic>
          <p:nvPicPr>
            <p:cNvPr id="245" name="Picture 231" descr="IMG_disk_sm_silver.png"/>
            <p:cNvPicPr>
              <a:picLocks noChangeAspect="1"/>
            </p:cNvPicPr>
            <p:nvPr/>
          </p:nvPicPr>
          <p:blipFill>
            <a:blip r:embed="rId12" cstate="print"/>
            <a:stretch>
              <a:fillRect/>
            </a:stretch>
          </p:blipFill>
          <p:spPr>
            <a:xfrm>
              <a:off x="-750763" y="2691270"/>
              <a:ext cx="445308" cy="344101"/>
            </a:xfrm>
            <a:prstGeom prst="rect">
              <a:avLst/>
            </a:prstGeom>
          </p:spPr>
        </p:pic>
        <p:pic>
          <p:nvPicPr>
            <p:cNvPr id="246" name="Picture 232" descr="IMG_disk_sm_silver.png"/>
            <p:cNvPicPr>
              <a:picLocks noChangeAspect="1"/>
            </p:cNvPicPr>
            <p:nvPr/>
          </p:nvPicPr>
          <p:blipFill>
            <a:blip r:embed="rId12" cstate="print"/>
            <a:stretch>
              <a:fillRect/>
            </a:stretch>
          </p:blipFill>
          <p:spPr>
            <a:xfrm>
              <a:off x="-750763" y="2607734"/>
              <a:ext cx="445308" cy="344101"/>
            </a:xfrm>
            <a:prstGeom prst="rect">
              <a:avLst/>
            </a:prstGeom>
          </p:spPr>
        </p:pic>
      </p:grpSp>
      <p:pic>
        <p:nvPicPr>
          <p:cNvPr id="247" name="Picture 233" descr="SYM_iso.png"/>
          <p:cNvPicPr>
            <a:picLocks noChangeAspect="1"/>
          </p:cNvPicPr>
          <p:nvPr/>
        </p:nvPicPr>
        <p:blipFill>
          <a:blip r:embed="rId13" cstate="print"/>
          <a:stretch>
            <a:fillRect/>
          </a:stretch>
        </p:blipFill>
        <p:spPr>
          <a:xfrm>
            <a:off x="2990123" y="4885858"/>
            <a:ext cx="223025" cy="365760"/>
          </a:xfrm>
          <a:prstGeom prst="rect">
            <a:avLst/>
          </a:prstGeom>
        </p:spPr>
      </p:pic>
      <p:cxnSp>
        <p:nvCxnSpPr>
          <p:cNvPr id="248" name="Elbow Connector 234"/>
          <p:cNvCxnSpPr/>
          <p:nvPr/>
        </p:nvCxnSpPr>
        <p:spPr>
          <a:xfrm flipV="1">
            <a:off x="3970053" y="5333979"/>
            <a:ext cx="846237" cy="231608"/>
          </a:xfrm>
          <a:prstGeom prst="bentConnector3">
            <a:avLst/>
          </a:prstGeom>
          <a:ln w="31750">
            <a:solidFill>
              <a:schemeClr val="tx1">
                <a:lumMod val="50000"/>
                <a:lumOff val="50000"/>
              </a:schemeClr>
            </a:solidFill>
            <a:tailEnd type="stealth"/>
          </a:ln>
        </p:spPr>
        <p:style>
          <a:lnRef idx="1">
            <a:schemeClr val="accent1"/>
          </a:lnRef>
          <a:fillRef idx="0">
            <a:schemeClr val="accent1"/>
          </a:fillRef>
          <a:effectRef idx="0">
            <a:schemeClr val="accent1"/>
          </a:effectRef>
          <a:fontRef idx="minor">
            <a:schemeClr val="tx1"/>
          </a:fontRef>
        </p:style>
      </p:cxnSp>
      <p:pic>
        <p:nvPicPr>
          <p:cNvPr id="249" name="Picture 235" descr="IMG_libtape.png"/>
          <p:cNvPicPr preferRelativeResize="0">
            <a:picLocks noChangeAspect="1"/>
          </p:cNvPicPr>
          <p:nvPr/>
        </p:nvPicPr>
        <p:blipFill>
          <a:blip r:embed="rId14" cstate="print"/>
          <a:stretch>
            <a:fillRect/>
          </a:stretch>
        </p:blipFill>
        <p:spPr>
          <a:xfrm>
            <a:off x="3694471" y="4910480"/>
            <a:ext cx="417718" cy="320601"/>
          </a:xfrm>
          <a:prstGeom prst="rect">
            <a:avLst/>
          </a:prstGeom>
        </p:spPr>
      </p:pic>
      <p:grpSp>
        <p:nvGrpSpPr>
          <p:cNvPr id="250" name="Group 213"/>
          <p:cNvGrpSpPr/>
          <p:nvPr/>
        </p:nvGrpSpPr>
        <p:grpSpPr>
          <a:xfrm>
            <a:off x="3666963" y="5362252"/>
            <a:ext cx="457200" cy="386121"/>
            <a:chOff x="-750763" y="2607734"/>
            <a:chExt cx="445308" cy="511172"/>
          </a:xfrm>
        </p:grpSpPr>
        <p:pic>
          <p:nvPicPr>
            <p:cNvPr id="251" name="Picture 237" descr="IMG_disk_sm_silver.png"/>
            <p:cNvPicPr>
              <a:picLocks noChangeAspect="1"/>
            </p:cNvPicPr>
            <p:nvPr/>
          </p:nvPicPr>
          <p:blipFill>
            <a:blip r:embed="rId12" cstate="print"/>
            <a:stretch>
              <a:fillRect/>
            </a:stretch>
          </p:blipFill>
          <p:spPr>
            <a:xfrm>
              <a:off x="-750763" y="2774805"/>
              <a:ext cx="445308" cy="344101"/>
            </a:xfrm>
            <a:prstGeom prst="rect">
              <a:avLst/>
            </a:prstGeom>
          </p:spPr>
        </p:pic>
        <p:pic>
          <p:nvPicPr>
            <p:cNvPr id="252" name="Picture 238" descr="IMG_disk_sm_silver.png"/>
            <p:cNvPicPr>
              <a:picLocks noChangeAspect="1"/>
            </p:cNvPicPr>
            <p:nvPr/>
          </p:nvPicPr>
          <p:blipFill>
            <a:blip r:embed="rId12" cstate="print"/>
            <a:stretch>
              <a:fillRect/>
            </a:stretch>
          </p:blipFill>
          <p:spPr>
            <a:xfrm>
              <a:off x="-750763" y="2691270"/>
              <a:ext cx="445308" cy="344101"/>
            </a:xfrm>
            <a:prstGeom prst="rect">
              <a:avLst/>
            </a:prstGeom>
          </p:spPr>
        </p:pic>
        <p:pic>
          <p:nvPicPr>
            <p:cNvPr id="253" name="Picture 239" descr="IMG_disk_sm_silver.png"/>
            <p:cNvPicPr>
              <a:picLocks noChangeAspect="1"/>
            </p:cNvPicPr>
            <p:nvPr/>
          </p:nvPicPr>
          <p:blipFill>
            <a:blip r:embed="rId12" cstate="print"/>
            <a:stretch>
              <a:fillRect/>
            </a:stretch>
          </p:blipFill>
          <p:spPr>
            <a:xfrm>
              <a:off x="-750763" y="2607734"/>
              <a:ext cx="445308" cy="344101"/>
            </a:xfrm>
            <a:prstGeom prst="rect">
              <a:avLst/>
            </a:prstGeom>
          </p:spPr>
        </p:pic>
      </p:grpSp>
      <p:sp>
        <p:nvSpPr>
          <p:cNvPr id="254" name="Right Arrow 240"/>
          <p:cNvSpPr/>
          <p:nvPr/>
        </p:nvSpPr>
        <p:spPr bwMode="auto">
          <a:xfrm flipH="1">
            <a:off x="5905348" y="5105474"/>
            <a:ext cx="1123921" cy="258056"/>
          </a:xfrm>
          <a:prstGeom prst="rightArrow">
            <a:avLst/>
          </a:prstGeom>
          <a:gradFill flip="none" rotWithShape="1">
            <a:gsLst>
              <a:gs pos="36000">
                <a:srgbClr val="967900"/>
              </a:gs>
              <a:gs pos="100000">
                <a:schemeClr val="bg1">
                  <a:alpha val="0"/>
                </a:scheme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US" sz="1400" b="0" i="1" u="none" strike="noStrike" kern="0" cap="none" spc="0" normalizeH="0" baseline="0" noProof="0" dirty="0">
              <a:ln>
                <a:noFill/>
              </a:ln>
              <a:solidFill>
                <a:srgbClr val="FFFFFF"/>
              </a:solidFill>
              <a:effectLst/>
              <a:uLnTx/>
              <a:uFillTx/>
            </a:endParaRPr>
          </a:p>
        </p:txBody>
      </p:sp>
      <p:sp>
        <p:nvSpPr>
          <p:cNvPr id="255" name="Right Arrow 241"/>
          <p:cNvSpPr/>
          <p:nvPr/>
        </p:nvSpPr>
        <p:spPr bwMode="auto">
          <a:xfrm rot="10800000" flipH="1">
            <a:off x="5779211" y="5327728"/>
            <a:ext cx="797104" cy="258056"/>
          </a:xfrm>
          <a:prstGeom prst="rightArrow">
            <a:avLst/>
          </a:prstGeom>
          <a:gradFill flip="none" rotWithShape="1">
            <a:gsLst>
              <a:gs pos="36000">
                <a:srgbClr val="967900"/>
              </a:gs>
              <a:gs pos="100000">
                <a:schemeClr val="bg1">
                  <a:alpha val="0"/>
                </a:scheme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US" sz="1400" b="0" i="1" u="none" strike="noStrike" kern="0" cap="none" spc="0" normalizeH="0" baseline="0" noProof="0" dirty="0">
              <a:ln>
                <a:noFill/>
              </a:ln>
              <a:solidFill>
                <a:srgbClr val="FFFFFF"/>
              </a:solidFill>
              <a:effectLst/>
              <a:uLnTx/>
              <a:uFillTx/>
            </a:endParaRPr>
          </a:p>
        </p:txBody>
      </p:sp>
      <p:cxnSp>
        <p:nvCxnSpPr>
          <p:cNvPr id="256" name="Straight Connector 242"/>
          <p:cNvCxnSpPr/>
          <p:nvPr/>
        </p:nvCxnSpPr>
        <p:spPr bwMode="auto">
          <a:xfrm>
            <a:off x="7150046" y="4486008"/>
            <a:ext cx="1123" cy="647793"/>
          </a:xfrm>
          <a:prstGeom prst="line">
            <a:avLst/>
          </a:prstGeom>
          <a:solidFill>
            <a:srgbClr val="848561"/>
          </a:solidFill>
          <a:ln w="19050" cap="flat" cmpd="sng" algn="ctr">
            <a:solidFill>
              <a:schemeClr val="tx1">
                <a:lumMod val="50000"/>
                <a:lumOff val="50000"/>
              </a:schemeClr>
            </a:solidFill>
            <a:prstDash val="solid"/>
            <a:round/>
            <a:headEnd type="none" w="med" len="med"/>
            <a:tailEnd type="none" w="med" len="med"/>
          </a:ln>
          <a:effectLst/>
        </p:spPr>
      </p:cxnSp>
      <p:grpSp>
        <p:nvGrpSpPr>
          <p:cNvPr id="257" name="Group 243"/>
          <p:cNvGrpSpPr>
            <a:grpSpLocks noChangeAspect="1"/>
          </p:cNvGrpSpPr>
          <p:nvPr/>
        </p:nvGrpSpPr>
        <p:grpSpPr>
          <a:xfrm>
            <a:off x="6688760" y="4664892"/>
            <a:ext cx="832520" cy="1060704"/>
            <a:chOff x="8330820" y="1288362"/>
            <a:chExt cx="925947" cy="1179737"/>
          </a:xfrm>
        </p:grpSpPr>
        <p:sp>
          <p:nvSpPr>
            <p:cNvPr id="258" name="Oval 244"/>
            <p:cNvSpPr>
              <a:spLocks noChangeAspect="1"/>
            </p:cNvSpPr>
            <p:nvPr/>
          </p:nvSpPr>
          <p:spPr bwMode="auto">
            <a:xfrm>
              <a:off x="8330820" y="1556106"/>
              <a:ext cx="925947" cy="911993"/>
            </a:xfrm>
            <a:prstGeom prst="ellipse">
              <a:avLst/>
            </a:prstGeom>
            <a:solidFill>
              <a:srgbClr val="848561"/>
            </a:solidFill>
            <a:ln w="63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IE" sz="2400" b="0" i="0" u="none" strike="noStrike" kern="0" cap="none" spc="0" normalizeH="0" baseline="0" noProof="0" dirty="0">
                <a:ln>
                  <a:noFill/>
                </a:ln>
                <a:solidFill>
                  <a:srgbClr val="FFFFFF"/>
                </a:solidFill>
                <a:effectLst/>
                <a:uLnTx/>
                <a:uFillTx/>
              </a:endParaRPr>
            </a:p>
          </p:txBody>
        </p:sp>
        <p:grpSp>
          <p:nvGrpSpPr>
            <p:cNvPr id="259" name="Group 238"/>
            <p:cNvGrpSpPr>
              <a:grpSpLocks noChangeAspect="1"/>
            </p:cNvGrpSpPr>
            <p:nvPr/>
          </p:nvGrpSpPr>
          <p:grpSpPr>
            <a:xfrm>
              <a:off x="8443996" y="1288362"/>
              <a:ext cx="699597" cy="1045326"/>
              <a:chOff x="6125007" y="1676400"/>
              <a:chExt cx="2254250" cy="3448050"/>
            </a:xfrm>
          </p:grpSpPr>
          <p:pic>
            <p:nvPicPr>
              <p:cNvPr id="260" name="Picture 246" descr="rack.png"/>
              <p:cNvPicPr>
                <a:picLocks noChangeAspect="1"/>
              </p:cNvPicPr>
              <p:nvPr/>
            </p:nvPicPr>
            <p:blipFill>
              <a:blip r:embed="rId15" cstate="print"/>
              <a:stretch>
                <a:fillRect/>
              </a:stretch>
            </p:blipFill>
            <p:spPr>
              <a:xfrm>
                <a:off x="6125007" y="1676400"/>
                <a:ext cx="2254250" cy="3448050"/>
              </a:xfrm>
              <a:prstGeom prst="rect">
                <a:avLst/>
              </a:prstGeom>
            </p:spPr>
          </p:pic>
          <p:pic>
            <p:nvPicPr>
              <p:cNvPr id="261" name="Picture 247" descr="IMG_diskarray_face.png"/>
              <p:cNvPicPr>
                <a:picLocks noChangeAspect="1"/>
              </p:cNvPicPr>
              <p:nvPr/>
            </p:nvPicPr>
            <p:blipFill>
              <a:blip r:embed="rId16" cstate="print"/>
              <a:stretch>
                <a:fillRect/>
              </a:stretch>
            </p:blipFill>
            <p:spPr>
              <a:xfrm>
                <a:off x="6397235" y="3793277"/>
                <a:ext cx="647700" cy="777240"/>
              </a:xfrm>
              <a:prstGeom prst="rect">
                <a:avLst/>
              </a:prstGeom>
            </p:spPr>
          </p:pic>
          <p:pic>
            <p:nvPicPr>
              <p:cNvPr id="262" name="Picture 248" descr="IMG_diskarray_face.png"/>
              <p:cNvPicPr>
                <a:picLocks noChangeAspect="1"/>
              </p:cNvPicPr>
              <p:nvPr/>
            </p:nvPicPr>
            <p:blipFill>
              <a:blip r:embed="rId16" cstate="print"/>
              <a:stretch>
                <a:fillRect/>
              </a:stretch>
            </p:blipFill>
            <p:spPr>
              <a:xfrm>
                <a:off x="6397236" y="3374177"/>
                <a:ext cx="647700" cy="777238"/>
              </a:xfrm>
              <a:prstGeom prst="rect">
                <a:avLst/>
              </a:prstGeom>
            </p:spPr>
          </p:pic>
          <p:pic>
            <p:nvPicPr>
              <p:cNvPr id="263" name="Picture 249" descr="IMG_switchface.png"/>
              <p:cNvPicPr>
                <a:picLocks noChangeAspect="1"/>
              </p:cNvPicPr>
              <p:nvPr/>
            </p:nvPicPr>
            <p:blipFill>
              <a:blip r:embed="rId17" cstate="print"/>
              <a:stretch>
                <a:fillRect/>
              </a:stretch>
            </p:blipFill>
            <p:spPr>
              <a:xfrm>
                <a:off x="6391520" y="3237442"/>
                <a:ext cx="653415" cy="497840"/>
              </a:xfrm>
              <a:prstGeom prst="rect">
                <a:avLst/>
              </a:prstGeom>
            </p:spPr>
          </p:pic>
          <p:pic>
            <p:nvPicPr>
              <p:cNvPr id="264" name="Picture 250" descr="IMG_switchface.png"/>
              <p:cNvPicPr>
                <a:picLocks noChangeAspect="1"/>
              </p:cNvPicPr>
              <p:nvPr/>
            </p:nvPicPr>
            <p:blipFill>
              <a:blip r:embed="rId17" cstate="print"/>
              <a:stretch>
                <a:fillRect/>
              </a:stretch>
            </p:blipFill>
            <p:spPr>
              <a:xfrm>
                <a:off x="6391521" y="3098449"/>
                <a:ext cx="653415" cy="497840"/>
              </a:xfrm>
              <a:prstGeom prst="rect">
                <a:avLst/>
              </a:prstGeom>
            </p:spPr>
          </p:pic>
          <p:pic>
            <p:nvPicPr>
              <p:cNvPr id="265" name="Picture 251" descr="IMG_switchface.png"/>
              <p:cNvPicPr>
                <a:picLocks noChangeAspect="1"/>
              </p:cNvPicPr>
              <p:nvPr/>
            </p:nvPicPr>
            <p:blipFill>
              <a:blip r:embed="rId17" cstate="print"/>
              <a:stretch>
                <a:fillRect/>
              </a:stretch>
            </p:blipFill>
            <p:spPr>
              <a:xfrm>
                <a:off x="6391521" y="2820458"/>
                <a:ext cx="653415" cy="497840"/>
              </a:xfrm>
              <a:prstGeom prst="rect">
                <a:avLst/>
              </a:prstGeom>
            </p:spPr>
          </p:pic>
          <p:pic>
            <p:nvPicPr>
              <p:cNvPr id="266" name="Picture 252" descr="IMG_switchface.png"/>
              <p:cNvPicPr>
                <a:picLocks noChangeAspect="1"/>
              </p:cNvPicPr>
              <p:nvPr/>
            </p:nvPicPr>
            <p:blipFill>
              <a:blip r:embed="rId17" cstate="print"/>
              <a:stretch>
                <a:fillRect/>
              </a:stretch>
            </p:blipFill>
            <p:spPr>
              <a:xfrm>
                <a:off x="6391520" y="2959452"/>
                <a:ext cx="653415" cy="497840"/>
              </a:xfrm>
              <a:prstGeom prst="rect">
                <a:avLst/>
              </a:prstGeom>
            </p:spPr>
          </p:pic>
          <p:pic>
            <p:nvPicPr>
              <p:cNvPr id="267" name="Picture 253" descr="IMG_routerface.png"/>
              <p:cNvPicPr>
                <a:picLocks noChangeAspect="1"/>
              </p:cNvPicPr>
              <p:nvPr/>
            </p:nvPicPr>
            <p:blipFill>
              <a:blip r:embed="rId18" cstate="print"/>
              <a:stretch>
                <a:fillRect/>
              </a:stretch>
            </p:blipFill>
            <p:spPr>
              <a:xfrm>
                <a:off x="6391518" y="2601384"/>
                <a:ext cx="653415" cy="578739"/>
              </a:xfrm>
              <a:prstGeom prst="rect">
                <a:avLst/>
              </a:prstGeom>
            </p:spPr>
          </p:pic>
        </p:grpSp>
      </p:grpSp>
      <p:sp>
        <p:nvSpPr>
          <p:cNvPr id="268" name="Rectangle 43"/>
          <p:cNvSpPr>
            <a:spLocks noChangeArrowheads="1"/>
          </p:cNvSpPr>
          <p:nvPr/>
        </p:nvSpPr>
        <p:spPr bwMode="auto">
          <a:xfrm>
            <a:off x="6350917" y="5781443"/>
            <a:ext cx="1515083" cy="167738"/>
          </a:xfrm>
          <a:prstGeom prst="rect">
            <a:avLst/>
          </a:prstGeom>
          <a:noFill/>
          <a:ln w="9525">
            <a:noFill/>
            <a:miter lim="800000"/>
            <a:headEnd/>
            <a:tailEnd/>
          </a:ln>
          <a:effectLst>
            <a:prstShdw prst="shdw17" dist="17961" dir="2700000">
              <a:srgbClr val="993030"/>
            </a:prstShdw>
          </a:effectLst>
        </p:spPr>
        <p:txBody>
          <a:bodyPr wrap="square" lIns="45720" tIns="18288" rIns="45720" bIns="18288">
            <a:spAutoFit/>
          </a:bodyPr>
          <a:lstStyle/>
          <a:p>
            <a:pPr algn="ctr" eaLnBrk="0" fontAlgn="base" hangingPunct="0">
              <a:lnSpc>
                <a:spcPct val="85000"/>
              </a:lnSpc>
              <a:spcBef>
                <a:spcPct val="0"/>
              </a:spcBef>
              <a:spcAft>
                <a:spcPct val="0"/>
              </a:spcAft>
            </a:pPr>
            <a:r>
              <a:rPr lang="en-US" sz="1000" b="1" dirty="0">
                <a:cs typeface="Times New Roman" pitchFamily="18" charset="0"/>
              </a:rPr>
              <a:t>VMware Workstation</a:t>
            </a:r>
          </a:p>
        </p:txBody>
      </p:sp>
      <p:grpSp>
        <p:nvGrpSpPr>
          <p:cNvPr id="269" name="Group 255"/>
          <p:cNvGrpSpPr/>
          <p:nvPr/>
        </p:nvGrpSpPr>
        <p:grpSpPr>
          <a:xfrm>
            <a:off x="6721319" y="4623618"/>
            <a:ext cx="356786" cy="356785"/>
            <a:chOff x="6816787" y="3431229"/>
            <a:chExt cx="218725" cy="218724"/>
          </a:xfrm>
        </p:grpSpPr>
        <p:sp>
          <p:nvSpPr>
            <p:cNvPr id="270" name="Rounded Rectangle 256"/>
            <p:cNvSpPr/>
            <p:nvPr/>
          </p:nvSpPr>
          <p:spPr bwMode="auto">
            <a:xfrm>
              <a:off x="6816787" y="3431229"/>
              <a:ext cx="218725" cy="218724"/>
            </a:xfrm>
            <a:prstGeom prst="roundRect">
              <a:avLst/>
            </a:prstGeom>
            <a:solidFill>
              <a:schemeClr val="bg1"/>
            </a:solidFill>
            <a:ln w="19050" cap="flat" cmpd="sng" algn="ctr">
              <a:solidFill>
                <a:schemeClr val="tx1">
                  <a:lumMod val="50000"/>
                  <a:lumOff val="50000"/>
                </a:schemeClr>
              </a:solidFill>
              <a:prstDash val="solid"/>
              <a:round/>
              <a:headEnd type="none" w="med" len="med"/>
              <a:tailEnd type="none" w="med" len="med"/>
            </a:ln>
            <a:effectLst>
              <a:outerShdw blurRad="50800" dist="38100" dir="2700000" sx="90000" sy="9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4800" i="0" u="none" strike="noStrike" cap="none" normalizeH="0" baseline="0" dirty="0" err="1">
                <a:ln>
                  <a:noFill/>
                </a:ln>
                <a:solidFill>
                  <a:schemeClr val="bg1"/>
                </a:solidFill>
                <a:effectLst/>
              </a:endParaRPr>
            </a:p>
          </p:txBody>
        </p:sp>
        <p:pic>
          <p:nvPicPr>
            <p:cNvPr id="271" name="Picture 2"/>
            <p:cNvPicPr>
              <a:picLocks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6841505" y="3461903"/>
              <a:ext cx="166688" cy="157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72" name="Rounded Rectangle 258"/>
          <p:cNvSpPr/>
          <p:nvPr/>
        </p:nvSpPr>
        <p:spPr bwMode="auto">
          <a:xfrm>
            <a:off x="4859096" y="4876276"/>
            <a:ext cx="914400" cy="914400"/>
          </a:xfrm>
          <a:prstGeom prst="roundRect">
            <a:avLst>
              <a:gd name="adj" fmla="val 5093"/>
            </a:avLst>
          </a:prstGeom>
          <a:noFill/>
          <a:ln w="19050" cap="flat" cmpd="sng" algn="ctr">
            <a:solidFill>
              <a:schemeClr val="bg2">
                <a:lumMod val="75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solidFill>
                <a:schemeClr val="bg1"/>
              </a:solidFill>
              <a:effectLst/>
            </a:endParaRPr>
          </a:p>
        </p:txBody>
      </p:sp>
      <p:grpSp>
        <p:nvGrpSpPr>
          <p:cNvPr id="273" name="Group 259"/>
          <p:cNvGrpSpPr>
            <a:grpSpLocks noChangeAspect="1"/>
          </p:cNvGrpSpPr>
          <p:nvPr/>
        </p:nvGrpSpPr>
        <p:grpSpPr>
          <a:xfrm>
            <a:off x="4871944" y="5037936"/>
            <a:ext cx="784256" cy="548640"/>
            <a:chOff x="1697354" y="5010687"/>
            <a:chExt cx="579247" cy="405222"/>
          </a:xfrm>
        </p:grpSpPr>
        <p:sp>
          <p:nvSpPr>
            <p:cNvPr id="274" name="Oval 260"/>
            <p:cNvSpPr>
              <a:spLocks noChangeAspect="1"/>
            </p:cNvSpPr>
            <p:nvPr/>
          </p:nvSpPr>
          <p:spPr bwMode="auto">
            <a:xfrm>
              <a:off x="1882349" y="5027599"/>
              <a:ext cx="394252" cy="388310"/>
            </a:xfrm>
            <a:prstGeom prst="ellipse">
              <a:avLst/>
            </a:prstGeom>
            <a:solidFill>
              <a:srgbClr val="848561">
                <a:lumMod val="20000"/>
                <a:lumOff val="80000"/>
              </a:srgbClr>
            </a:solidFill>
            <a:ln w="63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IE" sz="2400" b="0" i="0" u="none" strike="noStrike" kern="0" cap="none" spc="0" normalizeH="0" baseline="0" noProof="0" dirty="0">
                <a:ln>
                  <a:noFill/>
                </a:ln>
                <a:solidFill>
                  <a:srgbClr val="FFFFFF"/>
                </a:solidFill>
                <a:effectLst/>
                <a:uLnTx/>
                <a:uFillTx/>
              </a:endParaRPr>
            </a:p>
          </p:txBody>
        </p:sp>
        <p:pic>
          <p:nvPicPr>
            <p:cNvPr id="275" name="Picture 4"/>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988036" y="5133466"/>
              <a:ext cx="182880" cy="182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 name="Picture 262" descr="vm2.png"/>
            <p:cNvPicPr>
              <a:picLocks noChangeAspect="1"/>
            </p:cNvPicPr>
            <p:nvPr/>
          </p:nvPicPr>
          <p:blipFill>
            <a:blip r:embed="rId21" cstate="print"/>
            <a:stretch>
              <a:fillRect/>
            </a:stretch>
          </p:blipFill>
          <p:spPr>
            <a:xfrm>
              <a:off x="1697354" y="5010687"/>
              <a:ext cx="362030" cy="290876"/>
            </a:xfrm>
            <a:prstGeom prst="rect">
              <a:avLst/>
            </a:prstGeom>
          </p:spPr>
        </p:pic>
      </p:grpSp>
      <p:sp>
        <p:nvSpPr>
          <p:cNvPr id="277" name="Rounded Rectangle 72"/>
          <p:cNvSpPr/>
          <p:nvPr>
            <p:custDataLst>
              <p:tags r:id="rId1"/>
            </p:custDataLst>
          </p:nvPr>
        </p:nvSpPr>
        <p:spPr bwMode="auto">
          <a:xfrm>
            <a:off x="1094777" y="4002090"/>
            <a:ext cx="2138953" cy="245781"/>
          </a:xfrm>
          <a:prstGeom prst="roundRect">
            <a:avLst/>
          </a:prstGeom>
          <a:solidFill>
            <a:schemeClr val="bg2">
              <a:lumMod val="50000"/>
            </a:schemeClr>
          </a:solidFill>
          <a:ln w="19050" cap="flat" cmpd="sng" algn="ctr">
            <a:noFill/>
            <a:prstDash val="solid"/>
            <a:round/>
            <a:headEnd type="none" w="med" len="med"/>
            <a:tailEnd type="none" w="med" len="med"/>
          </a:ln>
          <a:effectLst>
            <a:outerShdw blurRad="101600" dist="50800" dir="5400000">
              <a:srgbClr val="000000">
                <a:alpha val="43000"/>
              </a:srgbClr>
            </a:outerShdw>
          </a:effectLst>
          <a:scene3d>
            <a:camera prst="orthographicFront"/>
            <a:lightRig rig="threePt" dir="t"/>
          </a:scene3d>
          <a:sp3d prstMaterial="matte"/>
        </p:spPr>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100" b="1" kern="0" dirty="0">
                <a:solidFill>
                  <a:schemeClr val="bg1"/>
                </a:solidFill>
              </a:rPr>
              <a:t>백업 작업 완료 후 확인</a:t>
            </a:r>
            <a:r>
              <a:rPr lang="en-US" altLang="ko-KR" sz="1100" b="1" kern="0" dirty="0">
                <a:solidFill>
                  <a:schemeClr val="bg1"/>
                </a:solidFill>
              </a:rPr>
              <a:t>(</a:t>
            </a:r>
            <a:r>
              <a:rPr lang="ko-KR" altLang="en-US" sz="1100" b="1" kern="0" dirty="0">
                <a:solidFill>
                  <a:schemeClr val="bg1"/>
                </a:solidFill>
              </a:rPr>
              <a:t>검증</a:t>
            </a:r>
            <a:r>
              <a:rPr lang="en-US" altLang="ko-KR" sz="1100" b="1" kern="0" dirty="0">
                <a:solidFill>
                  <a:schemeClr val="bg1"/>
                </a:solidFill>
              </a:rPr>
              <a:t>)</a:t>
            </a:r>
            <a:endParaRPr lang="en-IE" sz="1100" b="1" kern="0" dirty="0">
              <a:solidFill>
                <a:schemeClr val="bg1"/>
              </a:solidFill>
            </a:endParaRPr>
          </a:p>
        </p:txBody>
      </p:sp>
      <p:sp>
        <p:nvSpPr>
          <p:cNvPr id="278" name="Rounded Rectangle 76"/>
          <p:cNvSpPr/>
          <p:nvPr>
            <p:custDataLst>
              <p:tags r:id="rId2"/>
            </p:custDataLst>
          </p:nvPr>
        </p:nvSpPr>
        <p:spPr bwMode="auto">
          <a:xfrm>
            <a:off x="5449465" y="4005064"/>
            <a:ext cx="2138953" cy="245781"/>
          </a:xfrm>
          <a:prstGeom prst="roundRect">
            <a:avLst/>
          </a:prstGeom>
          <a:solidFill>
            <a:schemeClr val="bg2">
              <a:lumMod val="50000"/>
            </a:schemeClr>
          </a:solidFill>
          <a:ln w="19050" cap="flat" cmpd="sng" algn="ctr">
            <a:noFill/>
            <a:prstDash val="solid"/>
            <a:round/>
            <a:headEnd type="none" w="med" len="med"/>
            <a:tailEnd type="none" w="med" len="med"/>
          </a:ln>
          <a:effectLst>
            <a:outerShdw blurRad="101600" dist="50800" dir="5400000">
              <a:srgbClr val="000000">
                <a:alpha val="43000"/>
              </a:srgbClr>
            </a:outerShdw>
          </a:effectLst>
          <a:scene3d>
            <a:camera prst="orthographicFront"/>
            <a:lightRig rig="threePt" dir="t"/>
          </a:scene3d>
          <a:sp3d prstMaterial="matte"/>
        </p:spPr>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100" b="1" kern="0" dirty="0">
                <a:solidFill>
                  <a:schemeClr val="bg1"/>
                </a:solidFill>
              </a:rPr>
              <a:t>작업 기록을 통한 백업 검증</a:t>
            </a:r>
            <a:endParaRPr lang="en-IE" sz="1100" b="1" kern="0" dirty="0">
              <a:solidFill>
                <a:schemeClr val="bg1"/>
              </a:solidFill>
            </a:endParaRPr>
          </a:p>
        </p:txBody>
      </p:sp>
      <p:sp>
        <p:nvSpPr>
          <p:cNvPr id="279" name="Rounded Rectangle 77"/>
          <p:cNvSpPr/>
          <p:nvPr>
            <p:custDataLst>
              <p:tags r:id="rId3"/>
            </p:custDataLst>
          </p:nvPr>
        </p:nvSpPr>
        <p:spPr bwMode="auto">
          <a:xfrm>
            <a:off x="3683763" y="5899058"/>
            <a:ext cx="2545646" cy="245781"/>
          </a:xfrm>
          <a:prstGeom prst="roundRect">
            <a:avLst/>
          </a:prstGeom>
          <a:solidFill>
            <a:schemeClr val="bg2">
              <a:lumMod val="50000"/>
            </a:schemeClr>
          </a:solidFill>
          <a:ln w="19050" cap="flat" cmpd="sng" algn="ctr">
            <a:noFill/>
            <a:prstDash val="solid"/>
            <a:round/>
            <a:headEnd type="none" w="med" len="med"/>
            <a:tailEnd type="none" w="med" len="med"/>
          </a:ln>
          <a:effectLst>
            <a:outerShdw blurRad="101600" dist="50800" dir="5400000">
              <a:srgbClr val="000000">
                <a:alpha val="43000"/>
              </a:srgbClr>
            </a:outerShdw>
          </a:effectLst>
          <a:scene3d>
            <a:camera prst="orthographicFront"/>
            <a:lightRig rig="threePt" dir="t"/>
          </a:scene3d>
          <a:sp3d prstMaterial="matte"/>
        </p:spPr>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en-US" altLang="ko-KR" sz="1100" b="1" kern="0" dirty="0">
                <a:solidFill>
                  <a:schemeClr val="bg1"/>
                </a:solidFill>
              </a:rPr>
              <a:t>VMware </a:t>
            </a:r>
            <a:r>
              <a:rPr lang="ko-KR" altLang="en-US" sz="1100" b="1" kern="0" dirty="0">
                <a:solidFill>
                  <a:schemeClr val="bg1"/>
                </a:solidFill>
              </a:rPr>
              <a:t>가상 머신 백업 검증</a:t>
            </a:r>
            <a:endParaRPr lang="en-IE" sz="1100" b="1" kern="0" dirty="0">
              <a:solidFill>
                <a:schemeClr val="bg1"/>
              </a:solidFill>
            </a:endParaRPr>
          </a:p>
        </p:txBody>
      </p:sp>
      <p:sp>
        <p:nvSpPr>
          <p:cNvPr id="280" name="Rounded Rectangle 10"/>
          <p:cNvSpPr/>
          <p:nvPr/>
        </p:nvSpPr>
        <p:spPr bwMode="auto">
          <a:xfrm>
            <a:off x="4956175" y="3287345"/>
            <a:ext cx="1133475" cy="139062"/>
          </a:xfrm>
          <a:prstGeom prst="roundRect">
            <a:avLst/>
          </a:prstGeom>
          <a:noFill/>
          <a:ln w="127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ko-KR" altLang="en-US"/>
          </a:p>
        </p:txBody>
      </p:sp>
    </p:spTree>
    <p:extLst>
      <p:ext uri="{BB962C8B-B14F-4D97-AF65-F5344CB8AC3E}">
        <p14:creationId xmlns:p14="http://schemas.microsoft.com/office/powerpoint/2010/main" val="3212003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Rounded Rectangle 188"/>
          <p:cNvSpPr/>
          <p:nvPr/>
        </p:nvSpPr>
        <p:spPr bwMode="auto">
          <a:xfrm>
            <a:off x="684650" y="2102010"/>
            <a:ext cx="8543873" cy="1755971"/>
          </a:xfrm>
          <a:prstGeom prst="roundRect">
            <a:avLst>
              <a:gd name="adj" fmla="val 3594"/>
            </a:avLst>
          </a:prstGeom>
          <a:gradFill>
            <a:gsLst>
              <a:gs pos="50000">
                <a:schemeClr val="bg1">
                  <a:lumMod val="95000"/>
                </a:schemeClr>
              </a:gs>
              <a:gs pos="0">
                <a:schemeClr val="bg1">
                  <a:lumMod val="95000"/>
                </a:schemeClr>
              </a:gs>
              <a:gs pos="100000">
                <a:srgbClr val="FFFFFF">
                  <a:alpha val="0"/>
                </a:srgbClr>
              </a:gs>
            </a:gsLst>
            <a:lin ang="5400000" scaled="0"/>
          </a:gradFill>
          <a:ln w="9525">
            <a:noFill/>
            <a:round/>
            <a:headEnd/>
            <a:tailEnd/>
          </a:ln>
          <a:effectLst>
            <a:outerShdw blurRad="50800" dist="38100" dir="2700000" algn="tl" rotWithShape="0">
              <a:prstClr val="black">
                <a:alpha val="40000"/>
              </a:prstClr>
            </a:outerShdw>
          </a:effectLst>
          <a:extLst/>
        </p:spPr>
        <p:txBody>
          <a:bodyPr rtlCol="0" anchor="ctr"/>
          <a:lstStyle/>
          <a:p>
            <a:pPr algn="ctr"/>
            <a:endParaRPr lang="ko-KR" altLang="en-US"/>
          </a:p>
        </p:txBody>
      </p:sp>
      <p:cxnSp>
        <p:nvCxnSpPr>
          <p:cNvPr id="9" name="직선 연결선 8"/>
          <p:cNvCxnSpPr/>
          <p:nvPr/>
        </p:nvCxnSpPr>
        <p:spPr bwMode="auto">
          <a:xfrm flipH="1" flipV="1">
            <a:off x="5851838" y="3475497"/>
            <a:ext cx="280435" cy="1"/>
          </a:xfrm>
          <a:prstGeom prst="line">
            <a:avLst/>
          </a:prstGeom>
          <a:solidFill>
            <a:schemeClr val="accent1"/>
          </a:solidFill>
          <a:ln w="6350" cap="flat" cmpd="sng" algn="ctr">
            <a:solidFill>
              <a:schemeClr val="accent2"/>
            </a:solidFill>
            <a:prstDash val="solid"/>
            <a:miter lim="800000"/>
            <a:headEnd type="none" w="med" len="med"/>
            <a:tailEnd type="none" w="lg" len="lg"/>
          </a:ln>
          <a:effectLst/>
        </p:spPr>
      </p:cxnSp>
      <p:sp>
        <p:nvSpPr>
          <p:cNvPr id="11" name="자유형 10"/>
          <p:cNvSpPr/>
          <p:nvPr/>
        </p:nvSpPr>
        <p:spPr bwMode="auto">
          <a:xfrm>
            <a:off x="5861629" y="3422305"/>
            <a:ext cx="207169" cy="135473"/>
          </a:xfrm>
          <a:custGeom>
            <a:avLst/>
            <a:gdLst>
              <a:gd name="connsiteX0" fmla="*/ 0 w 190500"/>
              <a:gd name="connsiteY0" fmla="*/ 71437 h 128587"/>
              <a:gd name="connsiteX1" fmla="*/ 28575 w 190500"/>
              <a:gd name="connsiteY1" fmla="*/ 0 h 128587"/>
              <a:gd name="connsiteX2" fmla="*/ 71437 w 190500"/>
              <a:gd name="connsiteY2" fmla="*/ 128587 h 128587"/>
              <a:gd name="connsiteX3" fmla="*/ 109537 w 190500"/>
              <a:gd name="connsiteY3" fmla="*/ 4762 h 128587"/>
              <a:gd name="connsiteX4" fmla="*/ 147637 w 190500"/>
              <a:gd name="connsiteY4" fmla="*/ 123825 h 128587"/>
              <a:gd name="connsiteX5" fmla="*/ 190500 w 190500"/>
              <a:gd name="connsiteY5" fmla="*/ 33337 h 128587"/>
              <a:gd name="connsiteX6" fmla="*/ 190500 w 190500"/>
              <a:gd name="connsiteY6" fmla="*/ 33337 h 128587"/>
              <a:gd name="connsiteX0" fmla="*/ 0 w 190500"/>
              <a:gd name="connsiteY0" fmla="*/ 72497 h 129647"/>
              <a:gd name="connsiteX1" fmla="*/ 28575 w 190500"/>
              <a:gd name="connsiteY1" fmla="*/ 1060 h 129647"/>
              <a:gd name="connsiteX2" fmla="*/ 71437 w 190500"/>
              <a:gd name="connsiteY2" fmla="*/ 129647 h 129647"/>
              <a:gd name="connsiteX3" fmla="*/ 109537 w 190500"/>
              <a:gd name="connsiteY3" fmla="*/ 5822 h 129647"/>
              <a:gd name="connsiteX4" fmla="*/ 147637 w 190500"/>
              <a:gd name="connsiteY4" fmla="*/ 124885 h 129647"/>
              <a:gd name="connsiteX5" fmla="*/ 190500 w 190500"/>
              <a:gd name="connsiteY5" fmla="*/ 34397 h 129647"/>
              <a:gd name="connsiteX6" fmla="*/ 190500 w 190500"/>
              <a:gd name="connsiteY6" fmla="*/ 34397 h 129647"/>
              <a:gd name="connsiteX0" fmla="*/ 0 w 190500"/>
              <a:gd name="connsiteY0" fmla="*/ 72497 h 136424"/>
              <a:gd name="connsiteX1" fmla="*/ 28575 w 190500"/>
              <a:gd name="connsiteY1" fmla="*/ 1060 h 136424"/>
              <a:gd name="connsiteX2" fmla="*/ 71437 w 190500"/>
              <a:gd name="connsiteY2" fmla="*/ 129647 h 136424"/>
              <a:gd name="connsiteX3" fmla="*/ 109537 w 190500"/>
              <a:gd name="connsiteY3" fmla="*/ 5822 h 136424"/>
              <a:gd name="connsiteX4" fmla="*/ 147637 w 190500"/>
              <a:gd name="connsiteY4" fmla="*/ 124885 h 136424"/>
              <a:gd name="connsiteX5" fmla="*/ 190500 w 190500"/>
              <a:gd name="connsiteY5" fmla="*/ 34397 h 136424"/>
              <a:gd name="connsiteX6" fmla="*/ 190500 w 190500"/>
              <a:gd name="connsiteY6" fmla="*/ 34397 h 136424"/>
              <a:gd name="connsiteX0" fmla="*/ 0 w 190500"/>
              <a:gd name="connsiteY0" fmla="*/ 73635 h 137562"/>
              <a:gd name="connsiteX1" fmla="*/ 28575 w 190500"/>
              <a:gd name="connsiteY1" fmla="*/ 2198 h 137562"/>
              <a:gd name="connsiteX2" fmla="*/ 71437 w 190500"/>
              <a:gd name="connsiteY2" fmla="*/ 130785 h 137562"/>
              <a:gd name="connsiteX3" fmla="*/ 109537 w 190500"/>
              <a:gd name="connsiteY3" fmla="*/ 6960 h 137562"/>
              <a:gd name="connsiteX4" fmla="*/ 147637 w 190500"/>
              <a:gd name="connsiteY4" fmla="*/ 126023 h 137562"/>
              <a:gd name="connsiteX5" fmla="*/ 190500 w 190500"/>
              <a:gd name="connsiteY5" fmla="*/ 35535 h 137562"/>
              <a:gd name="connsiteX6" fmla="*/ 190500 w 190500"/>
              <a:gd name="connsiteY6" fmla="*/ 35535 h 137562"/>
              <a:gd name="connsiteX0" fmla="*/ 0 w 190500"/>
              <a:gd name="connsiteY0" fmla="*/ 72498 h 136425"/>
              <a:gd name="connsiteX1" fmla="*/ 28575 w 190500"/>
              <a:gd name="connsiteY1" fmla="*/ 1061 h 136425"/>
              <a:gd name="connsiteX2" fmla="*/ 71437 w 190500"/>
              <a:gd name="connsiteY2" fmla="*/ 129648 h 136425"/>
              <a:gd name="connsiteX3" fmla="*/ 109537 w 190500"/>
              <a:gd name="connsiteY3" fmla="*/ 5823 h 136425"/>
              <a:gd name="connsiteX4" fmla="*/ 147637 w 190500"/>
              <a:gd name="connsiteY4" fmla="*/ 124886 h 136425"/>
              <a:gd name="connsiteX5" fmla="*/ 190500 w 190500"/>
              <a:gd name="connsiteY5" fmla="*/ 34398 h 136425"/>
              <a:gd name="connsiteX6" fmla="*/ 190500 w 190500"/>
              <a:gd name="connsiteY6" fmla="*/ 34398 h 136425"/>
              <a:gd name="connsiteX0" fmla="*/ 0 w 190500"/>
              <a:gd name="connsiteY0" fmla="*/ 72498 h 132969"/>
              <a:gd name="connsiteX1" fmla="*/ 28575 w 190500"/>
              <a:gd name="connsiteY1" fmla="*/ 1061 h 132969"/>
              <a:gd name="connsiteX2" fmla="*/ 71437 w 190500"/>
              <a:gd name="connsiteY2" fmla="*/ 129648 h 132969"/>
              <a:gd name="connsiteX3" fmla="*/ 109537 w 190500"/>
              <a:gd name="connsiteY3" fmla="*/ 5823 h 132969"/>
              <a:gd name="connsiteX4" fmla="*/ 147637 w 190500"/>
              <a:gd name="connsiteY4" fmla="*/ 124886 h 132969"/>
              <a:gd name="connsiteX5" fmla="*/ 190500 w 190500"/>
              <a:gd name="connsiteY5" fmla="*/ 34398 h 132969"/>
              <a:gd name="connsiteX6" fmla="*/ 190500 w 190500"/>
              <a:gd name="connsiteY6" fmla="*/ 34398 h 132969"/>
              <a:gd name="connsiteX0" fmla="*/ 0 w 190500"/>
              <a:gd name="connsiteY0" fmla="*/ 72498 h 135187"/>
              <a:gd name="connsiteX1" fmla="*/ 28575 w 190500"/>
              <a:gd name="connsiteY1" fmla="*/ 1061 h 135187"/>
              <a:gd name="connsiteX2" fmla="*/ 71437 w 190500"/>
              <a:gd name="connsiteY2" fmla="*/ 129648 h 135187"/>
              <a:gd name="connsiteX3" fmla="*/ 109537 w 190500"/>
              <a:gd name="connsiteY3" fmla="*/ 5823 h 135187"/>
              <a:gd name="connsiteX4" fmla="*/ 147637 w 190500"/>
              <a:gd name="connsiteY4" fmla="*/ 124886 h 135187"/>
              <a:gd name="connsiteX5" fmla="*/ 190500 w 190500"/>
              <a:gd name="connsiteY5" fmla="*/ 34398 h 135187"/>
              <a:gd name="connsiteX6" fmla="*/ 190500 w 190500"/>
              <a:gd name="connsiteY6" fmla="*/ 34398 h 135187"/>
              <a:gd name="connsiteX0" fmla="*/ 0 w 190500"/>
              <a:gd name="connsiteY0" fmla="*/ 72498 h 135187"/>
              <a:gd name="connsiteX1" fmla="*/ 28575 w 190500"/>
              <a:gd name="connsiteY1" fmla="*/ 1061 h 135187"/>
              <a:gd name="connsiteX2" fmla="*/ 71437 w 190500"/>
              <a:gd name="connsiteY2" fmla="*/ 129648 h 135187"/>
              <a:gd name="connsiteX3" fmla="*/ 109537 w 190500"/>
              <a:gd name="connsiteY3" fmla="*/ 5823 h 135187"/>
              <a:gd name="connsiteX4" fmla="*/ 147637 w 190500"/>
              <a:gd name="connsiteY4" fmla="*/ 124886 h 135187"/>
              <a:gd name="connsiteX5" fmla="*/ 190500 w 190500"/>
              <a:gd name="connsiteY5" fmla="*/ 34398 h 135187"/>
              <a:gd name="connsiteX6" fmla="*/ 190500 w 190500"/>
              <a:gd name="connsiteY6" fmla="*/ 34398 h 135187"/>
              <a:gd name="connsiteX0" fmla="*/ 0 w 190500"/>
              <a:gd name="connsiteY0" fmla="*/ 72557 h 135246"/>
              <a:gd name="connsiteX1" fmla="*/ 28575 w 190500"/>
              <a:gd name="connsiteY1" fmla="*/ 1120 h 135246"/>
              <a:gd name="connsiteX2" fmla="*/ 71437 w 190500"/>
              <a:gd name="connsiteY2" fmla="*/ 129707 h 135246"/>
              <a:gd name="connsiteX3" fmla="*/ 109537 w 190500"/>
              <a:gd name="connsiteY3" fmla="*/ 5882 h 135246"/>
              <a:gd name="connsiteX4" fmla="*/ 147637 w 190500"/>
              <a:gd name="connsiteY4" fmla="*/ 124945 h 135246"/>
              <a:gd name="connsiteX5" fmla="*/ 190500 w 190500"/>
              <a:gd name="connsiteY5" fmla="*/ 34457 h 135246"/>
              <a:gd name="connsiteX6" fmla="*/ 190500 w 190500"/>
              <a:gd name="connsiteY6" fmla="*/ 34457 h 135246"/>
              <a:gd name="connsiteX0" fmla="*/ 0 w 190500"/>
              <a:gd name="connsiteY0" fmla="*/ 72818 h 135507"/>
              <a:gd name="connsiteX1" fmla="*/ 28575 w 190500"/>
              <a:gd name="connsiteY1" fmla="*/ 1381 h 135507"/>
              <a:gd name="connsiteX2" fmla="*/ 71437 w 190500"/>
              <a:gd name="connsiteY2" fmla="*/ 129968 h 135507"/>
              <a:gd name="connsiteX3" fmla="*/ 109537 w 190500"/>
              <a:gd name="connsiteY3" fmla="*/ 6143 h 135507"/>
              <a:gd name="connsiteX4" fmla="*/ 147637 w 190500"/>
              <a:gd name="connsiteY4" fmla="*/ 125206 h 135507"/>
              <a:gd name="connsiteX5" fmla="*/ 190500 w 190500"/>
              <a:gd name="connsiteY5" fmla="*/ 34718 h 135507"/>
              <a:gd name="connsiteX6" fmla="*/ 190500 w 190500"/>
              <a:gd name="connsiteY6" fmla="*/ 34718 h 135507"/>
              <a:gd name="connsiteX0" fmla="*/ 0 w 190500"/>
              <a:gd name="connsiteY0" fmla="*/ 72818 h 135507"/>
              <a:gd name="connsiteX1" fmla="*/ 28575 w 190500"/>
              <a:gd name="connsiteY1" fmla="*/ 1381 h 135507"/>
              <a:gd name="connsiteX2" fmla="*/ 71437 w 190500"/>
              <a:gd name="connsiteY2" fmla="*/ 129968 h 135507"/>
              <a:gd name="connsiteX3" fmla="*/ 109537 w 190500"/>
              <a:gd name="connsiteY3" fmla="*/ 6143 h 135507"/>
              <a:gd name="connsiteX4" fmla="*/ 147637 w 190500"/>
              <a:gd name="connsiteY4" fmla="*/ 125206 h 135507"/>
              <a:gd name="connsiteX5" fmla="*/ 190500 w 190500"/>
              <a:gd name="connsiteY5" fmla="*/ 34718 h 135507"/>
              <a:gd name="connsiteX6" fmla="*/ 190500 w 190500"/>
              <a:gd name="connsiteY6" fmla="*/ 34718 h 135507"/>
              <a:gd name="connsiteX0" fmla="*/ 0 w 190500"/>
              <a:gd name="connsiteY0" fmla="*/ 74815 h 137799"/>
              <a:gd name="connsiteX1" fmla="*/ 28575 w 190500"/>
              <a:gd name="connsiteY1" fmla="*/ 3378 h 137799"/>
              <a:gd name="connsiteX2" fmla="*/ 71437 w 190500"/>
              <a:gd name="connsiteY2" fmla="*/ 131965 h 137799"/>
              <a:gd name="connsiteX3" fmla="*/ 109537 w 190500"/>
              <a:gd name="connsiteY3" fmla="*/ 8140 h 137799"/>
              <a:gd name="connsiteX4" fmla="*/ 147637 w 190500"/>
              <a:gd name="connsiteY4" fmla="*/ 127203 h 137799"/>
              <a:gd name="connsiteX5" fmla="*/ 190500 w 190500"/>
              <a:gd name="connsiteY5" fmla="*/ 36715 h 137799"/>
              <a:gd name="connsiteX6" fmla="*/ 190500 w 190500"/>
              <a:gd name="connsiteY6" fmla="*/ 36715 h 137799"/>
              <a:gd name="connsiteX0" fmla="*/ 0 w 219075"/>
              <a:gd name="connsiteY0" fmla="*/ 75200 h 135497"/>
              <a:gd name="connsiteX1" fmla="*/ 57150 w 219075"/>
              <a:gd name="connsiteY1" fmla="*/ 1382 h 135497"/>
              <a:gd name="connsiteX2" fmla="*/ 100012 w 219075"/>
              <a:gd name="connsiteY2" fmla="*/ 129969 h 135497"/>
              <a:gd name="connsiteX3" fmla="*/ 138112 w 219075"/>
              <a:gd name="connsiteY3" fmla="*/ 6144 h 135497"/>
              <a:gd name="connsiteX4" fmla="*/ 176212 w 219075"/>
              <a:gd name="connsiteY4" fmla="*/ 125207 h 135497"/>
              <a:gd name="connsiteX5" fmla="*/ 219075 w 219075"/>
              <a:gd name="connsiteY5" fmla="*/ 34719 h 135497"/>
              <a:gd name="connsiteX6" fmla="*/ 219075 w 219075"/>
              <a:gd name="connsiteY6" fmla="*/ 34719 h 135497"/>
              <a:gd name="connsiteX0" fmla="*/ 0 w 207169"/>
              <a:gd name="connsiteY0" fmla="*/ 79963 h 135473"/>
              <a:gd name="connsiteX1" fmla="*/ 45244 w 207169"/>
              <a:gd name="connsiteY1" fmla="*/ 1382 h 135473"/>
              <a:gd name="connsiteX2" fmla="*/ 88106 w 207169"/>
              <a:gd name="connsiteY2" fmla="*/ 129969 h 135473"/>
              <a:gd name="connsiteX3" fmla="*/ 126206 w 207169"/>
              <a:gd name="connsiteY3" fmla="*/ 6144 h 135473"/>
              <a:gd name="connsiteX4" fmla="*/ 164306 w 207169"/>
              <a:gd name="connsiteY4" fmla="*/ 125207 h 135473"/>
              <a:gd name="connsiteX5" fmla="*/ 207169 w 207169"/>
              <a:gd name="connsiteY5" fmla="*/ 34719 h 135473"/>
              <a:gd name="connsiteX6" fmla="*/ 207169 w 207169"/>
              <a:gd name="connsiteY6" fmla="*/ 34719 h 135473"/>
              <a:gd name="connsiteX0" fmla="*/ 0 w 207169"/>
              <a:gd name="connsiteY0" fmla="*/ 79963 h 135473"/>
              <a:gd name="connsiteX1" fmla="*/ 45244 w 207169"/>
              <a:gd name="connsiteY1" fmla="*/ 1382 h 135473"/>
              <a:gd name="connsiteX2" fmla="*/ 88106 w 207169"/>
              <a:gd name="connsiteY2" fmla="*/ 129969 h 135473"/>
              <a:gd name="connsiteX3" fmla="*/ 126206 w 207169"/>
              <a:gd name="connsiteY3" fmla="*/ 6144 h 135473"/>
              <a:gd name="connsiteX4" fmla="*/ 164306 w 207169"/>
              <a:gd name="connsiteY4" fmla="*/ 125207 h 135473"/>
              <a:gd name="connsiteX5" fmla="*/ 207169 w 207169"/>
              <a:gd name="connsiteY5" fmla="*/ 34719 h 135473"/>
              <a:gd name="connsiteX6" fmla="*/ 207169 w 207169"/>
              <a:gd name="connsiteY6" fmla="*/ 34719 h 135473"/>
              <a:gd name="connsiteX0" fmla="*/ 0 w 207169"/>
              <a:gd name="connsiteY0" fmla="*/ 79963 h 135473"/>
              <a:gd name="connsiteX1" fmla="*/ 45244 w 207169"/>
              <a:gd name="connsiteY1" fmla="*/ 1382 h 135473"/>
              <a:gd name="connsiteX2" fmla="*/ 88106 w 207169"/>
              <a:gd name="connsiteY2" fmla="*/ 129969 h 135473"/>
              <a:gd name="connsiteX3" fmla="*/ 126206 w 207169"/>
              <a:gd name="connsiteY3" fmla="*/ 6144 h 135473"/>
              <a:gd name="connsiteX4" fmla="*/ 164306 w 207169"/>
              <a:gd name="connsiteY4" fmla="*/ 125207 h 135473"/>
              <a:gd name="connsiteX5" fmla="*/ 207169 w 207169"/>
              <a:gd name="connsiteY5" fmla="*/ 34719 h 135473"/>
              <a:gd name="connsiteX6" fmla="*/ 207169 w 207169"/>
              <a:gd name="connsiteY6" fmla="*/ 34719 h 135473"/>
              <a:gd name="connsiteX0" fmla="*/ 0 w 207169"/>
              <a:gd name="connsiteY0" fmla="*/ 79963 h 135473"/>
              <a:gd name="connsiteX1" fmla="*/ 45244 w 207169"/>
              <a:gd name="connsiteY1" fmla="*/ 1382 h 135473"/>
              <a:gd name="connsiteX2" fmla="*/ 88106 w 207169"/>
              <a:gd name="connsiteY2" fmla="*/ 129969 h 135473"/>
              <a:gd name="connsiteX3" fmla="*/ 126206 w 207169"/>
              <a:gd name="connsiteY3" fmla="*/ 6144 h 135473"/>
              <a:gd name="connsiteX4" fmla="*/ 164306 w 207169"/>
              <a:gd name="connsiteY4" fmla="*/ 125207 h 135473"/>
              <a:gd name="connsiteX5" fmla="*/ 207169 w 207169"/>
              <a:gd name="connsiteY5" fmla="*/ 34719 h 135473"/>
              <a:gd name="connsiteX6" fmla="*/ 207169 w 207169"/>
              <a:gd name="connsiteY6" fmla="*/ 34719 h 135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7169" h="135473">
                <a:moveTo>
                  <a:pt x="0" y="79963"/>
                </a:moveTo>
                <a:cubicBezTo>
                  <a:pt x="2382" y="51388"/>
                  <a:pt x="30560" y="-6952"/>
                  <a:pt x="45244" y="1382"/>
                </a:cubicBezTo>
                <a:cubicBezTo>
                  <a:pt x="59928" y="9716"/>
                  <a:pt x="70643" y="166482"/>
                  <a:pt x="88106" y="129969"/>
                </a:cubicBezTo>
                <a:cubicBezTo>
                  <a:pt x="105569" y="93456"/>
                  <a:pt x="103982" y="47419"/>
                  <a:pt x="126206" y="6144"/>
                </a:cubicBezTo>
                <a:cubicBezTo>
                  <a:pt x="148430" y="-35131"/>
                  <a:pt x="145255" y="145845"/>
                  <a:pt x="164306" y="125207"/>
                </a:cubicBezTo>
                <a:cubicBezTo>
                  <a:pt x="183357" y="104569"/>
                  <a:pt x="185737" y="81551"/>
                  <a:pt x="207169" y="34719"/>
                </a:cubicBezTo>
                <a:lnTo>
                  <a:pt x="207169" y="34719"/>
                </a:lnTo>
              </a:path>
            </a:pathLst>
          </a:custGeom>
          <a:noFill/>
          <a:ln w="19050" cap="rnd" cmpd="sng" algn="ctr">
            <a:solidFill>
              <a:srgbClr val="FF0000"/>
            </a:solidFill>
            <a:prstDash val="solid"/>
            <a:round/>
            <a:headEnd type="none" w="med" len="med"/>
            <a:tailEnd type="none" w="med" len="med"/>
          </a:ln>
          <a:effectLst/>
        </p:spPr>
        <p:txBody>
          <a:bodyPr rtlCol="0" anchor="ctr"/>
          <a:lstStyle/>
          <a:p>
            <a:pPr algn="ctr"/>
            <a:endParaRPr lang="ko-KR" altLang="en-US"/>
          </a:p>
        </p:txBody>
      </p:sp>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22</a:t>
            </a:fld>
            <a:endParaRPr lang="en-US"/>
          </a:p>
        </p:txBody>
      </p:sp>
      <p:sp>
        <p:nvSpPr>
          <p:cNvPr id="4" name="내용 개체 틀 3"/>
          <p:cNvSpPr>
            <a:spLocks noGrp="1"/>
          </p:cNvSpPr>
          <p:nvPr>
            <p:ph sz="half" idx="13"/>
          </p:nvPr>
        </p:nvSpPr>
        <p:spPr/>
        <p:txBody>
          <a:bodyPr/>
          <a:lstStyle/>
          <a:p>
            <a:r>
              <a:rPr lang="en-US" altLang="ko-KR" sz="1200" dirty="0"/>
              <a:t>Backup Exec</a:t>
            </a:r>
            <a:r>
              <a:rPr lang="ko-KR" altLang="en-US" sz="1200"/>
              <a:t>은 미디어 서버와 클라이언트 간 제어 연결에 </a:t>
            </a:r>
            <a:r>
              <a:rPr lang="en-US" altLang="ko-KR" sz="1200" dirty="0"/>
              <a:t>SSL/TLS </a:t>
            </a:r>
            <a:r>
              <a:rPr lang="ko-KR" altLang="en-US" sz="1200"/>
              <a:t>암호화 방식을 적용하기 때문에 전송되는 데이터에 대한 무단 액세스로부터 데이터를 안전하게 보호할 수 있고</a:t>
            </a:r>
            <a:r>
              <a:rPr lang="en-US" altLang="ko-KR" sz="1200" dirty="0"/>
              <a:t>, </a:t>
            </a:r>
            <a:r>
              <a:rPr lang="ko-KR" altLang="en-US" sz="1200"/>
              <a:t>저장되는 데이터에 대해서는 </a:t>
            </a:r>
            <a:r>
              <a:rPr lang="en-US" altLang="ko-KR" sz="1200" dirty="0"/>
              <a:t>128/256bit AES(Advanced Encryption Standard) </a:t>
            </a:r>
            <a:r>
              <a:rPr lang="ko-KR" altLang="en-US" sz="1200"/>
              <a:t>방식의 소프트웨어 암호화를 제공하여 저장되는 데이터에 대한 보안성을 확보할 수 있습니다</a:t>
            </a:r>
            <a:r>
              <a:rPr lang="en-US" altLang="ko-KR" sz="1200" dirty="0"/>
              <a:t>.</a:t>
            </a:r>
          </a:p>
        </p:txBody>
      </p:sp>
      <p:sp>
        <p:nvSpPr>
          <p:cNvPr id="5" name="텍스트 개체 틀 4"/>
          <p:cNvSpPr>
            <a:spLocks noGrp="1"/>
          </p:cNvSpPr>
          <p:nvPr>
            <p:ph type="body" idx="1"/>
          </p:nvPr>
        </p:nvSpPr>
        <p:spPr>
          <a:xfrm>
            <a:off x="523872" y="1804238"/>
            <a:ext cx="2017146" cy="193899"/>
          </a:xfrm>
        </p:spPr>
        <p:txBody>
          <a:bodyPr/>
          <a:lstStyle/>
          <a:p>
            <a:r>
              <a:rPr lang="ko-KR" altLang="en-US" dirty="0"/>
              <a:t>백업</a:t>
            </a:r>
            <a:r>
              <a:rPr lang="en-US" altLang="ko-KR" dirty="0"/>
              <a:t>/</a:t>
            </a:r>
            <a:r>
              <a:rPr lang="ko-KR" altLang="en-US"/>
              <a:t>전송 데이터 암호화</a:t>
            </a:r>
            <a:endParaRPr lang="en-US" altLang="ko-KR" dirty="0"/>
          </a:p>
        </p:txBody>
      </p:sp>
      <p:sp>
        <p:nvSpPr>
          <p:cNvPr id="7" name="텍스트 개체 틀 6"/>
          <p:cNvSpPr>
            <a:spLocks noGrp="1"/>
          </p:cNvSpPr>
          <p:nvPr>
            <p:ph type="body" idx="14"/>
          </p:nvPr>
        </p:nvSpPr>
        <p:spPr>
          <a:xfrm>
            <a:off x="8556910" y="778290"/>
            <a:ext cx="1018475" cy="138499"/>
          </a:xfrm>
        </p:spPr>
        <p:txBody>
          <a:bodyPr/>
          <a:lstStyle/>
          <a:p>
            <a:r>
              <a:rPr lang="en-US" altLang="ko-KR" dirty="0"/>
              <a:t>2. </a:t>
            </a:r>
            <a:r>
              <a:rPr lang="ko-KR" altLang="en-US"/>
              <a:t>제안제품 소개</a:t>
            </a:r>
          </a:p>
        </p:txBody>
      </p:sp>
      <p:sp>
        <p:nvSpPr>
          <p:cNvPr id="8" name="제목 7"/>
          <p:cNvSpPr>
            <a:spLocks noGrp="1"/>
          </p:cNvSpPr>
          <p:nvPr>
            <p:ph type="title"/>
          </p:nvPr>
        </p:nvSpPr>
        <p:spPr/>
        <p:txBody>
          <a:bodyPr/>
          <a:lstStyle/>
          <a:p>
            <a:r>
              <a:rPr lang="en-US" altLang="ko-KR" dirty="0"/>
              <a:t>2.4 </a:t>
            </a:r>
            <a:r>
              <a:rPr lang="ko-KR" altLang="en-US"/>
              <a:t>제품 주요기술 및 특장점</a:t>
            </a:r>
          </a:p>
        </p:txBody>
      </p:sp>
      <p:pic>
        <p:nvPicPr>
          <p:cNvPr id="76" name="Picture 42" descr="file_server.png"/>
          <p:cNvPicPr preferRelativeResize="0">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580091" y="2573439"/>
            <a:ext cx="751635" cy="128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2" name="Group 88"/>
          <p:cNvGrpSpPr/>
          <p:nvPr/>
        </p:nvGrpSpPr>
        <p:grpSpPr>
          <a:xfrm>
            <a:off x="5689414" y="2288745"/>
            <a:ext cx="1047028" cy="179078"/>
            <a:chOff x="1671254" y="5024279"/>
            <a:chExt cx="910459" cy="155720"/>
          </a:xfrm>
        </p:grpSpPr>
        <p:sp>
          <p:nvSpPr>
            <p:cNvPr id="86" name="Rectangle 92"/>
            <p:cNvSpPr/>
            <p:nvPr/>
          </p:nvSpPr>
          <p:spPr bwMode="auto">
            <a:xfrm>
              <a:off x="1671254" y="5027556"/>
              <a:ext cx="910459" cy="142815"/>
            </a:xfrm>
            <a:prstGeom prst="rect">
              <a:avLst/>
            </a:prstGeom>
            <a:solidFill>
              <a:schemeClr val="bg1"/>
            </a:solidFill>
            <a:ln w="12700"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800" i="0" u="none" strike="noStrike" cap="none" normalizeH="0" baseline="0" dirty="0" err="1">
                <a:ln>
                  <a:noFill/>
                </a:ln>
                <a:solidFill>
                  <a:schemeClr val="bg1"/>
                </a:solidFill>
                <a:effectLst/>
                <a:cs typeface="Calibri" pitchFamily="34" charset="0"/>
              </a:endParaRPr>
            </a:p>
          </p:txBody>
        </p:sp>
        <p:sp>
          <p:nvSpPr>
            <p:cNvPr id="87" name="TextBox 86"/>
            <p:cNvSpPr txBox="1"/>
            <p:nvPr/>
          </p:nvSpPr>
          <p:spPr bwMode="ltGray">
            <a:xfrm>
              <a:off x="1840786" y="5024279"/>
              <a:ext cx="713611" cy="155720"/>
            </a:xfrm>
            <a:prstGeom prst="rect">
              <a:avLst/>
            </a:prstGeom>
            <a:noFill/>
            <a:ln w="9525">
              <a:noFill/>
              <a:miter lim="800000"/>
              <a:headEnd/>
              <a:tailEnd/>
            </a:ln>
          </p:spPr>
          <p:txBody>
            <a:bodyPr wrap="square" lIns="91419" tIns="45710" rIns="91419" bIns="45710" rtlCol="0" anchor="ctr" anchorCtr="0">
              <a:noAutofit/>
            </a:bodyPr>
            <a:lstStyle/>
            <a:p>
              <a:pPr>
                <a:spcBef>
                  <a:spcPts val="0"/>
                </a:spcBef>
              </a:pPr>
              <a:r>
                <a:rPr lang="en-US" sz="800" dirty="0">
                  <a:cs typeface="Calibri" pitchFamily="34" charset="0"/>
                </a:rPr>
                <a:t>Backup Exec</a:t>
              </a:r>
            </a:p>
          </p:txBody>
        </p:sp>
      </p:grpSp>
      <p:pic>
        <p:nvPicPr>
          <p:cNvPr id="88" name="Picture 42" descr="file_server.pn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884376" y="2577060"/>
            <a:ext cx="759164" cy="128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9" name="Straight Arrow Connector 95"/>
          <p:cNvCxnSpPr/>
          <p:nvPr/>
        </p:nvCxnSpPr>
        <p:spPr bwMode="auto">
          <a:xfrm>
            <a:off x="2157481" y="3193370"/>
            <a:ext cx="3892563" cy="0"/>
          </a:xfrm>
          <a:prstGeom prst="straightConnector1">
            <a:avLst/>
          </a:prstGeom>
          <a:solidFill>
            <a:schemeClr val="accent1"/>
          </a:solidFill>
          <a:ln w="6350" cap="flat" cmpd="sng" algn="ctr">
            <a:solidFill>
              <a:schemeClr val="tx1">
                <a:lumMod val="75000"/>
                <a:lumOff val="25000"/>
              </a:schemeClr>
            </a:solidFill>
            <a:prstDash val="solid"/>
            <a:round/>
            <a:headEnd type="triangle" w="med" len="med"/>
            <a:tailEnd type="triangle" w="med" len="med"/>
          </a:ln>
          <a:effectLst/>
        </p:spPr>
      </p:cxnSp>
      <p:cxnSp>
        <p:nvCxnSpPr>
          <p:cNvPr id="90" name="Straight Arrow Connector 96"/>
          <p:cNvCxnSpPr/>
          <p:nvPr/>
        </p:nvCxnSpPr>
        <p:spPr bwMode="auto">
          <a:xfrm>
            <a:off x="2157480" y="2905338"/>
            <a:ext cx="3892563" cy="0"/>
          </a:xfrm>
          <a:prstGeom prst="straightConnector1">
            <a:avLst/>
          </a:prstGeom>
          <a:solidFill>
            <a:schemeClr val="accent1"/>
          </a:solidFill>
          <a:ln w="6350" cap="flat" cmpd="sng" algn="ctr">
            <a:solidFill>
              <a:schemeClr val="tx1">
                <a:lumMod val="75000"/>
                <a:lumOff val="25000"/>
              </a:schemeClr>
            </a:solidFill>
            <a:prstDash val="solid"/>
            <a:round/>
            <a:headEnd type="triangle" w="med" len="med"/>
            <a:tailEnd type="none" w="med" len="med"/>
          </a:ln>
          <a:effectLst/>
        </p:spPr>
      </p:cxnSp>
      <p:sp>
        <p:nvSpPr>
          <p:cNvPr id="91" name="Freeform 97"/>
          <p:cNvSpPr/>
          <p:nvPr/>
        </p:nvSpPr>
        <p:spPr bwMode="auto">
          <a:xfrm>
            <a:off x="2280668" y="2820423"/>
            <a:ext cx="3760237" cy="179451"/>
          </a:xfrm>
          <a:custGeom>
            <a:avLst/>
            <a:gdLst>
              <a:gd name="connsiteX0" fmla="*/ 0 w 3760237"/>
              <a:gd name="connsiteY0" fmla="*/ 76802 h 179451"/>
              <a:gd name="connsiteX1" fmla="*/ 65315 w 3760237"/>
              <a:gd name="connsiteY1" fmla="*/ 2157 h 179451"/>
              <a:gd name="connsiteX2" fmla="*/ 121298 w 3760237"/>
              <a:gd name="connsiteY2" fmla="*/ 151447 h 179451"/>
              <a:gd name="connsiteX3" fmla="*/ 214605 w 3760237"/>
              <a:gd name="connsiteY3" fmla="*/ 20818 h 179451"/>
              <a:gd name="connsiteX4" fmla="*/ 298580 w 3760237"/>
              <a:gd name="connsiteY4" fmla="*/ 151447 h 179451"/>
              <a:gd name="connsiteX5" fmla="*/ 382556 w 3760237"/>
              <a:gd name="connsiteY5" fmla="*/ 30149 h 179451"/>
              <a:gd name="connsiteX6" fmla="*/ 438539 w 3760237"/>
              <a:gd name="connsiteY6" fmla="*/ 142116 h 179451"/>
              <a:gd name="connsiteX7" fmla="*/ 531845 w 3760237"/>
              <a:gd name="connsiteY7" fmla="*/ 30149 h 179451"/>
              <a:gd name="connsiteX8" fmla="*/ 606490 w 3760237"/>
              <a:gd name="connsiteY8" fmla="*/ 132785 h 179451"/>
              <a:gd name="connsiteX9" fmla="*/ 718458 w 3760237"/>
              <a:gd name="connsiteY9" fmla="*/ 20818 h 179451"/>
              <a:gd name="connsiteX10" fmla="*/ 793102 w 3760237"/>
              <a:gd name="connsiteY10" fmla="*/ 142116 h 179451"/>
              <a:gd name="connsiteX11" fmla="*/ 886409 w 3760237"/>
              <a:gd name="connsiteY11" fmla="*/ 11487 h 179451"/>
              <a:gd name="connsiteX12" fmla="*/ 970384 w 3760237"/>
              <a:gd name="connsiteY12" fmla="*/ 142116 h 179451"/>
              <a:gd name="connsiteX13" fmla="*/ 1045029 w 3760237"/>
              <a:gd name="connsiteY13" fmla="*/ 20818 h 179451"/>
              <a:gd name="connsiteX14" fmla="*/ 1119674 w 3760237"/>
              <a:gd name="connsiteY14" fmla="*/ 151447 h 179451"/>
              <a:gd name="connsiteX15" fmla="*/ 1222311 w 3760237"/>
              <a:gd name="connsiteY15" fmla="*/ 20818 h 179451"/>
              <a:gd name="connsiteX16" fmla="*/ 1306286 w 3760237"/>
              <a:gd name="connsiteY16" fmla="*/ 142116 h 179451"/>
              <a:gd name="connsiteX17" fmla="*/ 1380931 w 3760237"/>
              <a:gd name="connsiteY17" fmla="*/ 20818 h 179451"/>
              <a:gd name="connsiteX18" fmla="*/ 1474237 w 3760237"/>
              <a:gd name="connsiteY18" fmla="*/ 151447 h 179451"/>
              <a:gd name="connsiteX19" fmla="*/ 1567543 w 3760237"/>
              <a:gd name="connsiteY19" fmla="*/ 11487 h 179451"/>
              <a:gd name="connsiteX20" fmla="*/ 1642188 w 3760237"/>
              <a:gd name="connsiteY20" fmla="*/ 142116 h 179451"/>
              <a:gd name="connsiteX21" fmla="*/ 1726164 w 3760237"/>
              <a:gd name="connsiteY21" fmla="*/ 30149 h 179451"/>
              <a:gd name="connsiteX22" fmla="*/ 1810139 w 3760237"/>
              <a:gd name="connsiteY22" fmla="*/ 151447 h 179451"/>
              <a:gd name="connsiteX23" fmla="*/ 1903445 w 3760237"/>
              <a:gd name="connsiteY23" fmla="*/ 39479 h 179451"/>
              <a:gd name="connsiteX24" fmla="*/ 1968760 w 3760237"/>
              <a:gd name="connsiteY24" fmla="*/ 151447 h 179451"/>
              <a:gd name="connsiteX25" fmla="*/ 2071396 w 3760237"/>
              <a:gd name="connsiteY25" fmla="*/ 30149 h 179451"/>
              <a:gd name="connsiteX26" fmla="*/ 2155372 w 3760237"/>
              <a:gd name="connsiteY26" fmla="*/ 142116 h 179451"/>
              <a:gd name="connsiteX27" fmla="*/ 2220686 w 3760237"/>
              <a:gd name="connsiteY27" fmla="*/ 48810 h 179451"/>
              <a:gd name="connsiteX28" fmla="*/ 2295331 w 3760237"/>
              <a:gd name="connsiteY28" fmla="*/ 132785 h 179451"/>
              <a:gd name="connsiteX29" fmla="*/ 2388637 w 3760237"/>
              <a:gd name="connsiteY29" fmla="*/ 39479 h 179451"/>
              <a:gd name="connsiteX30" fmla="*/ 2444621 w 3760237"/>
              <a:gd name="connsiteY30" fmla="*/ 142116 h 179451"/>
              <a:gd name="connsiteX31" fmla="*/ 2537927 w 3760237"/>
              <a:gd name="connsiteY31" fmla="*/ 30149 h 179451"/>
              <a:gd name="connsiteX32" fmla="*/ 2603241 w 3760237"/>
              <a:gd name="connsiteY32" fmla="*/ 151447 h 179451"/>
              <a:gd name="connsiteX33" fmla="*/ 2668556 w 3760237"/>
              <a:gd name="connsiteY33" fmla="*/ 39479 h 179451"/>
              <a:gd name="connsiteX34" fmla="*/ 2752531 w 3760237"/>
              <a:gd name="connsiteY34" fmla="*/ 142116 h 179451"/>
              <a:gd name="connsiteX35" fmla="*/ 2817845 w 3760237"/>
              <a:gd name="connsiteY35" fmla="*/ 30149 h 179451"/>
              <a:gd name="connsiteX36" fmla="*/ 2883160 w 3760237"/>
              <a:gd name="connsiteY36" fmla="*/ 151447 h 179451"/>
              <a:gd name="connsiteX37" fmla="*/ 2967135 w 3760237"/>
              <a:gd name="connsiteY37" fmla="*/ 39479 h 179451"/>
              <a:gd name="connsiteX38" fmla="*/ 3041780 w 3760237"/>
              <a:gd name="connsiteY38" fmla="*/ 179438 h 179451"/>
              <a:gd name="connsiteX39" fmla="*/ 3144417 w 3760237"/>
              <a:gd name="connsiteY39" fmla="*/ 48810 h 179451"/>
              <a:gd name="connsiteX40" fmla="*/ 3228392 w 3760237"/>
              <a:gd name="connsiteY40" fmla="*/ 160777 h 179451"/>
              <a:gd name="connsiteX41" fmla="*/ 3303037 w 3760237"/>
              <a:gd name="connsiteY41" fmla="*/ 48810 h 179451"/>
              <a:gd name="connsiteX42" fmla="*/ 3368351 w 3760237"/>
              <a:gd name="connsiteY42" fmla="*/ 160777 h 179451"/>
              <a:gd name="connsiteX43" fmla="*/ 3461658 w 3760237"/>
              <a:gd name="connsiteY43" fmla="*/ 48810 h 179451"/>
              <a:gd name="connsiteX44" fmla="*/ 3536302 w 3760237"/>
              <a:gd name="connsiteY44" fmla="*/ 151447 h 179451"/>
              <a:gd name="connsiteX45" fmla="*/ 3610947 w 3760237"/>
              <a:gd name="connsiteY45" fmla="*/ 30149 h 179451"/>
              <a:gd name="connsiteX46" fmla="*/ 3676262 w 3760237"/>
              <a:gd name="connsiteY46" fmla="*/ 151447 h 179451"/>
              <a:gd name="connsiteX47" fmla="*/ 3760237 w 3760237"/>
              <a:gd name="connsiteY47" fmla="*/ 76802 h 179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760237" h="179451">
                <a:moveTo>
                  <a:pt x="0" y="76802"/>
                </a:moveTo>
                <a:cubicBezTo>
                  <a:pt x="22549" y="33259"/>
                  <a:pt x="45099" y="-10284"/>
                  <a:pt x="65315" y="2157"/>
                </a:cubicBezTo>
                <a:cubicBezTo>
                  <a:pt x="85531" y="14598"/>
                  <a:pt x="96416" y="148337"/>
                  <a:pt x="121298" y="151447"/>
                </a:cubicBezTo>
                <a:cubicBezTo>
                  <a:pt x="146180" y="154557"/>
                  <a:pt x="185058" y="20818"/>
                  <a:pt x="214605" y="20818"/>
                </a:cubicBezTo>
                <a:cubicBezTo>
                  <a:pt x="244152" y="20818"/>
                  <a:pt x="270588" y="149892"/>
                  <a:pt x="298580" y="151447"/>
                </a:cubicBezTo>
                <a:cubicBezTo>
                  <a:pt x="326572" y="153002"/>
                  <a:pt x="359230" y="31704"/>
                  <a:pt x="382556" y="30149"/>
                </a:cubicBezTo>
                <a:cubicBezTo>
                  <a:pt x="405883" y="28594"/>
                  <a:pt x="413658" y="142116"/>
                  <a:pt x="438539" y="142116"/>
                </a:cubicBezTo>
                <a:cubicBezTo>
                  <a:pt x="463420" y="142116"/>
                  <a:pt x="503853" y="31704"/>
                  <a:pt x="531845" y="30149"/>
                </a:cubicBezTo>
                <a:cubicBezTo>
                  <a:pt x="559837" y="28594"/>
                  <a:pt x="575388" y="134340"/>
                  <a:pt x="606490" y="132785"/>
                </a:cubicBezTo>
                <a:cubicBezTo>
                  <a:pt x="637592" y="131230"/>
                  <a:pt x="687356" y="19263"/>
                  <a:pt x="718458" y="20818"/>
                </a:cubicBezTo>
                <a:cubicBezTo>
                  <a:pt x="749560" y="22373"/>
                  <a:pt x="765110" y="143671"/>
                  <a:pt x="793102" y="142116"/>
                </a:cubicBezTo>
                <a:cubicBezTo>
                  <a:pt x="821094" y="140561"/>
                  <a:pt x="856862" y="11487"/>
                  <a:pt x="886409" y="11487"/>
                </a:cubicBezTo>
                <a:cubicBezTo>
                  <a:pt x="915956" y="11487"/>
                  <a:pt x="943947" y="140561"/>
                  <a:pt x="970384" y="142116"/>
                </a:cubicBezTo>
                <a:cubicBezTo>
                  <a:pt x="996821" y="143671"/>
                  <a:pt x="1020147" y="19263"/>
                  <a:pt x="1045029" y="20818"/>
                </a:cubicBezTo>
                <a:cubicBezTo>
                  <a:pt x="1069911" y="22373"/>
                  <a:pt x="1090127" y="151447"/>
                  <a:pt x="1119674" y="151447"/>
                </a:cubicBezTo>
                <a:cubicBezTo>
                  <a:pt x="1149221" y="151447"/>
                  <a:pt x="1191209" y="22373"/>
                  <a:pt x="1222311" y="20818"/>
                </a:cubicBezTo>
                <a:cubicBezTo>
                  <a:pt x="1253413" y="19263"/>
                  <a:pt x="1279849" y="142116"/>
                  <a:pt x="1306286" y="142116"/>
                </a:cubicBezTo>
                <a:cubicBezTo>
                  <a:pt x="1332723" y="142116"/>
                  <a:pt x="1352939" y="19263"/>
                  <a:pt x="1380931" y="20818"/>
                </a:cubicBezTo>
                <a:cubicBezTo>
                  <a:pt x="1408923" y="22373"/>
                  <a:pt x="1443135" y="153002"/>
                  <a:pt x="1474237" y="151447"/>
                </a:cubicBezTo>
                <a:cubicBezTo>
                  <a:pt x="1505339" y="149892"/>
                  <a:pt x="1539551" y="13042"/>
                  <a:pt x="1567543" y="11487"/>
                </a:cubicBezTo>
                <a:cubicBezTo>
                  <a:pt x="1595535" y="9932"/>
                  <a:pt x="1615751" y="139006"/>
                  <a:pt x="1642188" y="142116"/>
                </a:cubicBezTo>
                <a:cubicBezTo>
                  <a:pt x="1668625" y="145226"/>
                  <a:pt x="1698172" y="28594"/>
                  <a:pt x="1726164" y="30149"/>
                </a:cubicBezTo>
                <a:cubicBezTo>
                  <a:pt x="1754156" y="31704"/>
                  <a:pt x="1780592" y="149892"/>
                  <a:pt x="1810139" y="151447"/>
                </a:cubicBezTo>
                <a:cubicBezTo>
                  <a:pt x="1839686" y="153002"/>
                  <a:pt x="1877008" y="39479"/>
                  <a:pt x="1903445" y="39479"/>
                </a:cubicBezTo>
                <a:cubicBezTo>
                  <a:pt x="1929882" y="39479"/>
                  <a:pt x="1940768" y="153002"/>
                  <a:pt x="1968760" y="151447"/>
                </a:cubicBezTo>
                <a:cubicBezTo>
                  <a:pt x="1996752" y="149892"/>
                  <a:pt x="2040294" y="31704"/>
                  <a:pt x="2071396" y="30149"/>
                </a:cubicBezTo>
                <a:cubicBezTo>
                  <a:pt x="2102498" y="28594"/>
                  <a:pt x="2130490" y="139006"/>
                  <a:pt x="2155372" y="142116"/>
                </a:cubicBezTo>
                <a:cubicBezTo>
                  <a:pt x="2180254" y="145226"/>
                  <a:pt x="2197360" y="50365"/>
                  <a:pt x="2220686" y="48810"/>
                </a:cubicBezTo>
                <a:cubicBezTo>
                  <a:pt x="2244013" y="47255"/>
                  <a:pt x="2267339" y="134340"/>
                  <a:pt x="2295331" y="132785"/>
                </a:cubicBezTo>
                <a:cubicBezTo>
                  <a:pt x="2323323" y="131230"/>
                  <a:pt x="2363755" y="37924"/>
                  <a:pt x="2388637" y="39479"/>
                </a:cubicBezTo>
                <a:cubicBezTo>
                  <a:pt x="2413519" y="41034"/>
                  <a:pt x="2419739" y="143671"/>
                  <a:pt x="2444621" y="142116"/>
                </a:cubicBezTo>
                <a:cubicBezTo>
                  <a:pt x="2469503" y="140561"/>
                  <a:pt x="2511490" y="28594"/>
                  <a:pt x="2537927" y="30149"/>
                </a:cubicBezTo>
                <a:cubicBezTo>
                  <a:pt x="2564364" y="31704"/>
                  <a:pt x="2581470" y="149892"/>
                  <a:pt x="2603241" y="151447"/>
                </a:cubicBezTo>
                <a:cubicBezTo>
                  <a:pt x="2625012" y="153002"/>
                  <a:pt x="2643674" y="41034"/>
                  <a:pt x="2668556" y="39479"/>
                </a:cubicBezTo>
                <a:cubicBezTo>
                  <a:pt x="2693438" y="37924"/>
                  <a:pt x="2727650" y="143671"/>
                  <a:pt x="2752531" y="142116"/>
                </a:cubicBezTo>
                <a:cubicBezTo>
                  <a:pt x="2777413" y="140561"/>
                  <a:pt x="2796074" y="28594"/>
                  <a:pt x="2817845" y="30149"/>
                </a:cubicBezTo>
                <a:cubicBezTo>
                  <a:pt x="2839616" y="31704"/>
                  <a:pt x="2858278" y="149892"/>
                  <a:pt x="2883160" y="151447"/>
                </a:cubicBezTo>
                <a:cubicBezTo>
                  <a:pt x="2908042" y="153002"/>
                  <a:pt x="2940698" y="34814"/>
                  <a:pt x="2967135" y="39479"/>
                </a:cubicBezTo>
                <a:cubicBezTo>
                  <a:pt x="2993572" y="44144"/>
                  <a:pt x="3012233" y="177883"/>
                  <a:pt x="3041780" y="179438"/>
                </a:cubicBezTo>
                <a:cubicBezTo>
                  <a:pt x="3071327" y="180993"/>
                  <a:pt x="3113315" y="51920"/>
                  <a:pt x="3144417" y="48810"/>
                </a:cubicBezTo>
                <a:cubicBezTo>
                  <a:pt x="3175519" y="45700"/>
                  <a:pt x="3201955" y="160777"/>
                  <a:pt x="3228392" y="160777"/>
                </a:cubicBezTo>
                <a:cubicBezTo>
                  <a:pt x="3254829" y="160777"/>
                  <a:pt x="3279711" y="48810"/>
                  <a:pt x="3303037" y="48810"/>
                </a:cubicBezTo>
                <a:cubicBezTo>
                  <a:pt x="3326363" y="48810"/>
                  <a:pt x="3341914" y="160777"/>
                  <a:pt x="3368351" y="160777"/>
                </a:cubicBezTo>
                <a:cubicBezTo>
                  <a:pt x="3394788" y="160777"/>
                  <a:pt x="3433666" y="50365"/>
                  <a:pt x="3461658" y="48810"/>
                </a:cubicBezTo>
                <a:cubicBezTo>
                  <a:pt x="3489650" y="47255"/>
                  <a:pt x="3511421" y="154557"/>
                  <a:pt x="3536302" y="151447"/>
                </a:cubicBezTo>
                <a:cubicBezTo>
                  <a:pt x="3561183" y="148337"/>
                  <a:pt x="3587620" y="30149"/>
                  <a:pt x="3610947" y="30149"/>
                </a:cubicBezTo>
                <a:cubicBezTo>
                  <a:pt x="3634274" y="30149"/>
                  <a:pt x="3651380" y="143672"/>
                  <a:pt x="3676262" y="151447"/>
                </a:cubicBezTo>
                <a:cubicBezTo>
                  <a:pt x="3701144" y="159222"/>
                  <a:pt x="3730690" y="118012"/>
                  <a:pt x="3760237" y="76802"/>
                </a:cubicBezTo>
              </a:path>
            </a:pathLst>
          </a:custGeom>
          <a:noFill/>
          <a:ln w="19050" cap="flat" cmpd="sng" algn="ctr">
            <a:solidFill>
              <a:srgbClr val="FF0000"/>
            </a:solidFill>
            <a:prstDash val="solid"/>
            <a:round/>
            <a:headEnd type="none" w="med" len="med"/>
            <a:tailEnd type="none" w="med" len="med"/>
          </a:ln>
          <a:effectLst/>
        </p:spPr>
        <p:txBody>
          <a:bodyPr rtlCol="0" anchor="ctr"/>
          <a:lstStyle/>
          <a:p>
            <a:pPr algn="ctr"/>
            <a:endParaRPr lang="en-US"/>
          </a:p>
        </p:txBody>
      </p:sp>
      <p:sp>
        <p:nvSpPr>
          <p:cNvPr id="92" name="TextBox 91"/>
          <p:cNvSpPr txBox="1"/>
          <p:nvPr/>
        </p:nvSpPr>
        <p:spPr bwMode="ltGray">
          <a:xfrm>
            <a:off x="3777163" y="3183055"/>
            <a:ext cx="801780" cy="216962"/>
          </a:xfrm>
          <a:prstGeom prst="rect">
            <a:avLst/>
          </a:prstGeom>
          <a:noFill/>
          <a:ln w="12700">
            <a:noFill/>
            <a:miter lim="800000"/>
            <a:headEnd/>
            <a:tailEnd/>
          </a:ln>
        </p:spPr>
        <p:txBody>
          <a:bodyPr wrap="none" lIns="91419" tIns="45710" rIns="91419" bIns="45710" rtlCol="0" anchor="t" anchorCtr="0">
            <a:spAutoFit/>
          </a:bodyPr>
          <a:lstStyle/>
          <a:p>
            <a:pPr algn="ctr">
              <a:lnSpc>
                <a:spcPct val="90000"/>
              </a:lnSpc>
              <a:spcBef>
                <a:spcPts val="0"/>
              </a:spcBef>
              <a:spcAft>
                <a:spcPts val="800"/>
              </a:spcAft>
            </a:pPr>
            <a:r>
              <a:rPr lang="ko-KR" altLang="en-US" sz="900" dirty="0"/>
              <a:t>데이터 연결</a:t>
            </a:r>
            <a:endParaRPr lang="en-US" sz="900" dirty="0"/>
          </a:p>
        </p:txBody>
      </p:sp>
      <p:sp>
        <p:nvSpPr>
          <p:cNvPr id="93" name="TextBox 92"/>
          <p:cNvSpPr txBox="1"/>
          <p:nvPr/>
        </p:nvSpPr>
        <p:spPr bwMode="ltGray">
          <a:xfrm>
            <a:off x="3834870" y="2654152"/>
            <a:ext cx="686364" cy="216962"/>
          </a:xfrm>
          <a:prstGeom prst="rect">
            <a:avLst/>
          </a:prstGeom>
          <a:noFill/>
          <a:ln w="12700">
            <a:noFill/>
            <a:miter lim="800000"/>
            <a:headEnd/>
            <a:tailEnd/>
          </a:ln>
        </p:spPr>
        <p:txBody>
          <a:bodyPr wrap="none" lIns="91419" tIns="45710" rIns="91419" bIns="45710" rtlCol="0" anchor="t" anchorCtr="0">
            <a:spAutoFit/>
          </a:bodyPr>
          <a:lstStyle/>
          <a:p>
            <a:pPr algn="ctr">
              <a:lnSpc>
                <a:spcPct val="90000"/>
              </a:lnSpc>
              <a:spcBef>
                <a:spcPts val="0"/>
              </a:spcBef>
              <a:spcAft>
                <a:spcPts val="800"/>
              </a:spcAft>
            </a:pPr>
            <a:r>
              <a:rPr lang="ko-KR" altLang="en-US" sz="900" dirty="0"/>
              <a:t>제어 연결</a:t>
            </a:r>
            <a:endParaRPr lang="en-US" sz="900" dirty="0"/>
          </a:p>
        </p:txBody>
      </p:sp>
      <p:pic>
        <p:nvPicPr>
          <p:cNvPr id="94" name="Picture 102" descr="protection.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09931" y="2231836"/>
            <a:ext cx="536242" cy="563358"/>
          </a:xfrm>
          <a:prstGeom prst="rect">
            <a:avLst/>
          </a:prstGeom>
        </p:spPr>
      </p:pic>
      <p:grpSp>
        <p:nvGrpSpPr>
          <p:cNvPr id="95" name="Group 104"/>
          <p:cNvGrpSpPr/>
          <p:nvPr/>
        </p:nvGrpSpPr>
        <p:grpSpPr>
          <a:xfrm>
            <a:off x="1401714" y="2237179"/>
            <a:ext cx="1202623" cy="187850"/>
            <a:chOff x="1861341" y="4434410"/>
            <a:chExt cx="962100" cy="150280"/>
          </a:xfrm>
        </p:grpSpPr>
        <p:sp>
          <p:nvSpPr>
            <p:cNvPr id="96" name="Rectangle 105"/>
            <p:cNvSpPr/>
            <p:nvPr/>
          </p:nvSpPr>
          <p:spPr bwMode="auto">
            <a:xfrm>
              <a:off x="1861341" y="4441875"/>
              <a:ext cx="930764" cy="142815"/>
            </a:xfrm>
            <a:prstGeom prst="rect">
              <a:avLst/>
            </a:prstGeom>
            <a:solidFill>
              <a:schemeClr val="bg1"/>
            </a:solidFill>
            <a:ln w="12700"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3200" i="0" u="none" strike="noStrike" cap="none" normalizeH="0" baseline="0" dirty="0" err="1">
                <a:ln>
                  <a:noFill/>
                </a:ln>
                <a:solidFill>
                  <a:schemeClr val="bg1"/>
                </a:solidFill>
                <a:effectLst/>
                <a:cs typeface="Calibri" pitchFamily="34" charset="0"/>
              </a:endParaRPr>
            </a:p>
          </p:txBody>
        </p:sp>
        <p:sp>
          <p:nvSpPr>
            <p:cNvPr id="97" name="TextBox 96"/>
            <p:cNvSpPr txBox="1"/>
            <p:nvPr/>
          </p:nvSpPr>
          <p:spPr bwMode="ltGray">
            <a:xfrm>
              <a:off x="1861342" y="4434410"/>
              <a:ext cx="962099" cy="136291"/>
            </a:xfrm>
            <a:prstGeom prst="rect">
              <a:avLst/>
            </a:prstGeom>
            <a:noFill/>
            <a:ln w="9525">
              <a:noFill/>
              <a:miter lim="800000"/>
              <a:headEnd/>
              <a:tailEnd/>
            </a:ln>
          </p:spPr>
          <p:txBody>
            <a:bodyPr wrap="square" lIns="91419" tIns="45710" rIns="91419" bIns="45710" rtlCol="0" anchor="ctr" anchorCtr="0">
              <a:noAutofit/>
            </a:bodyPr>
            <a:lstStyle/>
            <a:p>
              <a:pPr algn="ctr">
                <a:spcBef>
                  <a:spcPts val="0"/>
                </a:spcBef>
              </a:pPr>
              <a:r>
                <a:rPr lang="en-US" sz="800" dirty="0"/>
                <a:t>Windows </a:t>
              </a:r>
              <a:r>
                <a:rPr lang="en-US" sz="800" dirty="0">
                  <a:cs typeface="Calibri" pitchFamily="34" charset="0"/>
                </a:rPr>
                <a:t>Server </a:t>
              </a:r>
            </a:p>
          </p:txBody>
        </p:sp>
      </p:grpSp>
      <p:sp>
        <p:nvSpPr>
          <p:cNvPr id="98" name="Rounded Rectangle 107"/>
          <p:cNvSpPr/>
          <p:nvPr/>
        </p:nvSpPr>
        <p:spPr bwMode="auto">
          <a:xfrm>
            <a:off x="1263834" y="2191491"/>
            <a:ext cx="281800" cy="281799"/>
          </a:xfrm>
          <a:prstGeom prst="roundRect">
            <a:avLst/>
          </a:prstGeom>
          <a:solidFill>
            <a:schemeClr val="bg1"/>
          </a:solidFill>
          <a:ln w="19050" cap="flat" cmpd="sng" algn="ctr">
            <a:solidFill>
              <a:srgbClr val="00B050"/>
            </a:solidFill>
            <a:prstDash val="solid"/>
            <a:round/>
            <a:headEnd type="none" w="med" len="med"/>
            <a:tailEnd type="none" w="med" len="med"/>
          </a:ln>
          <a:effectLst>
            <a:outerShdw blurRad="50800" dist="38100" dir="2700000" sx="90000" sy="9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solidFill>
                <a:schemeClr val="bg1"/>
              </a:solidFill>
              <a:effectLst/>
            </a:endParaRPr>
          </a:p>
        </p:txBody>
      </p:sp>
      <p:pic>
        <p:nvPicPr>
          <p:cNvPr id="99"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12184" y="2237179"/>
            <a:ext cx="193281" cy="1932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0" name="TextBox 99"/>
          <p:cNvSpPr txBox="1"/>
          <p:nvPr/>
        </p:nvSpPr>
        <p:spPr bwMode="ltGray">
          <a:xfrm>
            <a:off x="2910907" y="2453231"/>
            <a:ext cx="659112" cy="216962"/>
          </a:xfrm>
          <a:prstGeom prst="rect">
            <a:avLst/>
          </a:prstGeom>
          <a:noFill/>
          <a:ln w="12700">
            <a:noFill/>
            <a:miter lim="800000"/>
            <a:headEnd/>
            <a:tailEnd/>
          </a:ln>
        </p:spPr>
        <p:txBody>
          <a:bodyPr wrap="none" lIns="91419" tIns="45710" rIns="91419" bIns="45710" rtlCol="0" anchor="t" anchorCtr="0">
            <a:spAutoFit/>
          </a:bodyPr>
          <a:lstStyle/>
          <a:p>
            <a:pPr algn="ctr">
              <a:lnSpc>
                <a:spcPct val="90000"/>
              </a:lnSpc>
              <a:spcBef>
                <a:spcPts val="0"/>
              </a:spcBef>
              <a:spcAft>
                <a:spcPts val="800"/>
              </a:spcAft>
            </a:pPr>
            <a:r>
              <a:rPr lang="en-US" sz="900"/>
              <a:t>TLS </a:t>
            </a:r>
            <a:r>
              <a:rPr lang="ko-KR" altLang="en-US" sz="900"/>
              <a:t>통신</a:t>
            </a:r>
            <a:endParaRPr lang="en-US" sz="900" dirty="0"/>
          </a:p>
        </p:txBody>
      </p:sp>
      <p:pic>
        <p:nvPicPr>
          <p:cNvPr id="101" name="Picture 2" descr="I:\Projects\Templates\SES Graphics Database\Bitmap - Awards &amp; Certificates\certificate_front.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974007" y="2829145"/>
            <a:ext cx="187024" cy="161091"/>
          </a:xfrm>
          <a:prstGeom prst="rect">
            <a:avLst/>
          </a:prstGeom>
          <a:noFill/>
          <a:extLst>
            <a:ext uri="{909E8E84-426E-40DD-AFC4-6F175D3DCCD1}">
              <a14:hiddenFill xmlns:a14="http://schemas.microsoft.com/office/drawing/2010/main">
                <a:solidFill>
                  <a:srgbClr val="FFFFFF"/>
                </a:solidFill>
              </a14:hiddenFill>
            </a:ext>
          </a:extLst>
        </p:spPr>
      </p:pic>
      <p:pic>
        <p:nvPicPr>
          <p:cNvPr id="102" name="Picture 2" descr="I:\Projects\Templates\SES Graphics Database\Bitmap - Awards &amp; Certificates\certificate_front.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037360" y="2829145"/>
            <a:ext cx="187024" cy="161091"/>
          </a:xfrm>
          <a:prstGeom prst="rect">
            <a:avLst/>
          </a:prstGeom>
          <a:noFill/>
          <a:extLst>
            <a:ext uri="{909E8E84-426E-40DD-AFC4-6F175D3DCCD1}">
              <a14:hiddenFill xmlns:a14="http://schemas.microsoft.com/office/drawing/2010/main">
                <a:solidFill>
                  <a:srgbClr val="FFFFFF"/>
                </a:solidFill>
              </a14:hiddenFill>
            </a:ext>
          </a:extLst>
        </p:spPr>
      </p:pic>
      <p:cxnSp>
        <p:nvCxnSpPr>
          <p:cNvPr id="107" name="Straight Arrow Connector 14"/>
          <p:cNvCxnSpPr/>
          <p:nvPr/>
        </p:nvCxnSpPr>
        <p:spPr bwMode="auto">
          <a:xfrm flipH="1">
            <a:off x="2891714" y="2635195"/>
            <a:ext cx="125779" cy="263493"/>
          </a:xfrm>
          <a:prstGeom prst="straightConnector1">
            <a:avLst/>
          </a:prstGeom>
          <a:solidFill>
            <a:schemeClr val="accent1"/>
          </a:solidFill>
          <a:ln w="9525" cap="flat" cmpd="sng" algn="ctr">
            <a:solidFill>
              <a:schemeClr val="tx1">
                <a:lumMod val="75000"/>
                <a:lumOff val="25000"/>
              </a:schemeClr>
            </a:solidFill>
            <a:prstDash val="solid"/>
            <a:round/>
            <a:headEnd type="none" w="med" len="med"/>
            <a:tailEnd type="triangle"/>
          </a:ln>
          <a:effectLst/>
        </p:spPr>
      </p:cxnSp>
      <p:cxnSp>
        <p:nvCxnSpPr>
          <p:cNvPr id="108" name="Straight Arrow Connector 168"/>
          <p:cNvCxnSpPr/>
          <p:nvPr/>
        </p:nvCxnSpPr>
        <p:spPr bwMode="auto">
          <a:xfrm>
            <a:off x="5258753" y="2489506"/>
            <a:ext cx="154773" cy="367075"/>
          </a:xfrm>
          <a:prstGeom prst="straightConnector1">
            <a:avLst/>
          </a:prstGeom>
          <a:solidFill>
            <a:schemeClr val="accent1"/>
          </a:solidFill>
          <a:ln w="9525" cap="flat" cmpd="sng" algn="ctr">
            <a:solidFill>
              <a:srgbClr val="FF0000"/>
            </a:solidFill>
            <a:prstDash val="solid"/>
            <a:round/>
            <a:headEnd type="none" w="med" len="med"/>
            <a:tailEnd type="triangle"/>
          </a:ln>
          <a:effectLst/>
        </p:spPr>
      </p:cxnSp>
      <p:sp>
        <p:nvSpPr>
          <p:cNvPr id="109" name="TextBox 108"/>
          <p:cNvSpPr txBox="1"/>
          <p:nvPr/>
        </p:nvSpPr>
        <p:spPr bwMode="ltGray">
          <a:xfrm>
            <a:off x="4616038" y="2318687"/>
            <a:ext cx="780941" cy="216962"/>
          </a:xfrm>
          <a:prstGeom prst="rect">
            <a:avLst/>
          </a:prstGeom>
          <a:noFill/>
          <a:ln w="12700">
            <a:noFill/>
            <a:miter lim="800000"/>
            <a:headEnd/>
            <a:tailEnd/>
          </a:ln>
        </p:spPr>
        <p:txBody>
          <a:bodyPr wrap="none" lIns="91419" tIns="45710" rIns="91419" bIns="45710" rtlCol="0" anchor="t" anchorCtr="0">
            <a:spAutoFit/>
          </a:bodyPr>
          <a:lstStyle/>
          <a:p>
            <a:pPr algn="ctr">
              <a:lnSpc>
                <a:spcPct val="90000"/>
              </a:lnSpc>
              <a:spcBef>
                <a:spcPts val="0"/>
              </a:spcBef>
              <a:spcAft>
                <a:spcPts val="800"/>
              </a:spcAft>
            </a:pPr>
            <a:r>
              <a:rPr lang="en-US" sz="900" dirty="0"/>
              <a:t>SSL </a:t>
            </a:r>
            <a:r>
              <a:rPr lang="ko-KR" altLang="en-US" sz="900"/>
              <a:t>암호화</a:t>
            </a:r>
            <a:endParaRPr lang="en-US" sz="900" dirty="0"/>
          </a:p>
        </p:txBody>
      </p:sp>
      <p:pic>
        <p:nvPicPr>
          <p:cNvPr id="110" name="Picture 60" descr="BIG_DATA.png"/>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149328" y="2864293"/>
            <a:ext cx="1462408" cy="890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1" name="Picture 177" descr="protection.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12411" y="2182083"/>
            <a:ext cx="536242" cy="563358"/>
          </a:xfrm>
          <a:prstGeom prst="rect">
            <a:avLst/>
          </a:prstGeom>
        </p:spPr>
      </p:pic>
      <p:sp>
        <p:nvSpPr>
          <p:cNvPr id="112" name="TextBox 111"/>
          <p:cNvSpPr txBox="1"/>
          <p:nvPr/>
        </p:nvSpPr>
        <p:spPr bwMode="ltGray">
          <a:xfrm>
            <a:off x="7479644" y="2604399"/>
            <a:ext cx="801780" cy="216962"/>
          </a:xfrm>
          <a:prstGeom prst="rect">
            <a:avLst/>
          </a:prstGeom>
          <a:noFill/>
          <a:ln w="12700">
            <a:noFill/>
            <a:miter lim="800000"/>
            <a:headEnd/>
            <a:tailEnd/>
          </a:ln>
        </p:spPr>
        <p:txBody>
          <a:bodyPr wrap="none" lIns="91419" tIns="45710" rIns="91419" bIns="45710" rtlCol="0" anchor="t" anchorCtr="0">
            <a:spAutoFit/>
          </a:bodyPr>
          <a:lstStyle/>
          <a:p>
            <a:pPr algn="ctr">
              <a:lnSpc>
                <a:spcPct val="90000"/>
              </a:lnSpc>
              <a:spcBef>
                <a:spcPts val="0"/>
              </a:spcBef>
              <a:spcAft>
                <a:spcPts val="800"/>
              </a:spcAft>
            </a:pPr>
            <a:r>
              <a:rPr lang="ko-KR" altLang="en-US" sz="900" dirty="0"/>
              <a:t>백업 데이터</a:t>
            </a:r>
            <a:endParaRPr lang="en-US" sz="900" dirty="0"/>
          </a:p>
        </p:txBody>
      </p:sp>
      <p:pic>
        <p:nvPicPr>
          <p:cNvPr id="113" name="Picture 2" descr="C:\Documents and Settings\prf\Local Settings\Temporary Internet Files\Content.IE5\4TAJ4PMR\MCj04315990000[1].png"/>
          <p:cNvPicPr>
            <a:picLocks noChangeAspect="1" noChangeArrowheads="1"/>
          </p:cNvPicPr>
          <p:nvPr/>
        </p:nvPicPr>
        <p:blipFill>
          <a:blip r:embed="rId10"/>
          <a:srcRect/>
          <a:stretch>
            <a:fillRect/>
          </a:stretch>
        </p:blipFill>
        <p:spPr bwMode="auto">
          <a:xfrm>
            <a:off x="7608508" y="3011126"/>
            <a:ext cx="540146" cy="540146"/>
          </a:xfrm>
          <a:prstGeom prst="rect">
            <a:avLst/>
          </a:prstGeom>
          <a:noFill/>
          <a:ln>
            <a:noFill/>
          </a:ln>
          <a:effectLst/>
          <a:scene3d>
            <a:camera prst="orthographicFront">
              <a:rot lat="0" lon="0" rev="0"/>
            </a:camera>
            <a:lightRig rig="chilly" dir="t"/>
          </a:scene3d>
          <a:sp3d prstMaterial="translucentPowder">
            <a:bevelT h="63500"/>
          </a:sp3d>
        </p:spPr>
      </p:pic>
      <p:pic>
        <p:nvPicPr>
          <p:cNvPr id="114" name="Picture 12" descr="C:\Users\Daeyoung\AppData\Local\Temp\SNAGHTMLb37b847.PNG"/>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18472266">
            <a:off x="6744101" y="2460466"/>
            <a:ext cx="462070" cy="755897"/>
          </a:xfrm>
          <a:prstGeom prst="rect">
            <a:avLst/>
          </a:prstGeom>
          <a:noFill/>
          <a:extLst>
            <a:ext uri="{909E8E84-426E-40DD-AFC4-6F175D3DCCD1}">
              <a14:hiddenFill xmlns:a14="http://schemas.microsoft.com/office/drawing/2010/main">
                <a:solidFill>
                  <a:srgbClr val="FFFFFF"/>
                </a:solidFill>
              </a14:hiddenFill>
            </a:ext>
          </a:extLst>
        </p:spPr>
      </p:pic>
      <p:sp>
        <p:nvSpPr>
          <p:cNvPr id="115" name="TextBox 114"/>
          <p:cNvSpPr txBox="1"/>
          <p:nvPr/>
        </p:nvSpPr>
        <p:spPr bwMode="ltGray">
          <a:xfrm>
            <a:off x="6547843" y="3028667"/>
            <a:ext cx="793765" cy="216962"/>
          </a:xfrm>
          <a:prstGeom prst="rect">
            <a:avLst/>
          </a:prstGeom>
          <a:noFill/>
          <a:ln w="12700">
            <a:noFill/>
            <a:miter lim="800000"/>
            <a:headEnd/>
            <a:tailEnd/>
          </a:ln>
        </p:spPr>
        <p:txBody>
          <a:bodyPr wrap="none" lIns="91419" tIns="45710" rIns="91419" bIns="45710" rtlCol="0" anchor="t" anchorCtr="0">
            <a:spAutoFit/>
          </a:bodyPr>
          <a:lstStyle/>
          <a:p>
            <a:pPr algn="ctr">
              <a:lnSpc>
                <a:spcPct val="90000"/>
              </a:lnSpc>
              <a:spcBef>
                <a:spcPts val="0"/>
              </a:spcBef>
              <a:spcAft>
                <a:spcPts val="800"/>
              </a:spcAft>
            </a:pPr>
            <a:r>
              <a:rPr lang="en-US" sz="900" dirty="0"/>
              <a:t>AES </a:t>
            </a:r>
            <a:r>
              <a:rPr lang="ko-KR" altLang="en-US" sz="900"/>
              <a:t>암호화</a:t>
            </a:r>
            <a:endParaRPr lang="en-US" sz="900" dirty="0"/>
          </a:p>
        </p:txBody>
      </p:sp>
      <p:pic>
        <p:nvPicPr>
          <p:cNvPr id="116" name="Picture 32"/>
          <p:cNvPicPr>
            <a:picLocks noChangeAspect="1"/>
          </p:cNvPicPr>
          <p:nvPr/>
        </p:nvPicPr>
        <p:blipFill>
          <a:blip r:embed="rId12"/>
          <a:stretch>
            <a:fillRect/>
          </a:stretch>
        </p:blipFill>
        <p:spPr>
          <a:xfrm>
            <a:off x="800505" y="3917744"/>
            <a:ext cx="3844148" cy="1978724"/>
          </a:xfrm>
          <a:prstGeom prst="rect">
            <a:avLst/>
          </a:prstGeom>
          <a:effectLst>
            <a:outerShdw blurRad="50800" dist="38100" dir="2700000" algn="tl" rotWithShape="0">
              <a:prstClr val="black">
                <a:alpha val="40000"/>
              </a:prstClr>
            </a:outerShdw>
          </a:effectLst>
        </p:spPr>
      </p:pic>
      <p:pic>
        <p:nvPicPr>
          <p:cNvPr id="117" name="Picture 34"/>
          <p:cNvPicPr>
            <a:picLocks noChangeAspect="1"/>
          </p:cNvPicPr>
          <p:nvPr/>
        </p:nvPicPr>
        <p:blipFill>
          <a:blip r:embed="rId13"/>
          <a:stretch>
            <a:fillRect/>
          </a:stretch>
        </p:blipFill>
        <p:spPr>
          <a:xfrm>
            <a:off x="5074519" y="3916580"/>
            <a:ext cx="4032086" cy="1981718"/>
          </a:xfrm>
          <a:prstGeom prst="rect">
            <a:avLst/>
          </a:prstGeom>
          <a:effectLst>
            <a:outerShdw blurRad="50800" dist="38100" dir="2700000" algn="tl" rotWithShape="0">
              <a:prstClr val="black">
                <a:alpha val="40000"/>
              </a:prstClr>
            </a:outerShdw>
          </a:effectLst>
        </p:spPr>
      </p:pic>
      <p:sp>
        <p:nvSpPr>
          <p:cNvPr id="118" name="Freeform 35"/>
          <p:cNvSpPr/>
          <p:nvPr/>
        </p:nvSpPr>
        <p:spPr bwMode="auto">
          <a:xfrm>
            <a:off x="1671638" y="5293354"/>
            <a:ext cx="1731168" cy="295275"/>
          </a:xfrm>
          <a:custGeom>
            <a:avLst/>
            <a:gdLst>
              <a:gd name="connsiteX0" fmla="*/ 7144 w 1728787"/>
              <a:gd name="connsiteY0" fmla="*/ 0 h 295275"/>
              <a:gd name="connsiteX1" fmla="*/ 1728787 w 1728787"/>
              <a:gd name="connsiteY1" fmla="*/ 0 h 295275"/>
              <a:gd name="connsiteX2" fmla="*/ 1728787 w 1728787"/>
              <a:gd name="connsiteY2" fmla="*/ 295275 h 295275"/>
              <a:gd name="connsiteX3" fmla="*/ 488156 w 1728787"/>
              <a:gd name="connsiteY3" fmla="*/ 295275 h 295275"/>
              <a:gd name="connsiteX4" fmla="*/ 488156 w 1728787"/>
              <a:gd name="connsiteY4" fmla="*/ 121444 h 295275"/>
              <a:gd name="connsiteX5" fmla="*/ 0 w 1728787"/>
              <a:gd name="connsiteY5" fmla="*/ 121444 h 295275"/>
              <a:gd name="connsiteX6" fmla="*/ 7144 w 1728787"/>
              <a:gd name="connsiteY6" fmla="*/ 0 h 295275"/>
              <a:gd name="connsiteX0" fmla="*/ 0 w 1731168"/>
              <a:gd name="connsiteY0" fmla="*/ 0 h 295275"/>
              <a:gd name="connsiteX1" fmla="*/ 1731168 w 1731168"/>
              <a:gd name="connsiteY1" fmla="*/ 0 h 295275"/>
              <a:gd name="connsiteX2" fmla="*/ 1731168 w 1731168"/>
              <a:gd name="connsiteY2" fmla="*/ 295275 h 295275"/>
              <a:gd name="connsiteX3" fmla="*/ 490537 w 1731168"/>
              <a:gd name="connsiteY3" fmla="*/ 295275 h 295275"/>
              <a:gd name="connsiteX4" fmla="*/ 490537 w 1731168"/>
              <a:gd name="connsiteY4" fmla="*/ 121444 h 295275"/>
              <a:gd name="connsiteX5" fmla="*/ 2381 w 1731168"/>
              <a:gd name="connsiteY5" fmla="*/ 121444 h 295275"/>
              <a:gd name="connsiteX6" fmla="*/ 0 w 1731168"/>
              <a:gd name="connsiteY6"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31168" h="295275">
                <a:moveTo>
                  <a:pt x="0" y="0"/>
                </a:moveTo>
                <a:lnTo>
                  <a:pt x="1731168" y="0"/>
                </a:lnTo>
                <a:lnTo>
                  <a:pt x="1731168" y="295275"/>
                </a:lnTo>
                <a:lnTo>
                  <a:pt x="490537" y="295275"/>
                </a:lnTo>
                <a:lnTo>
                  <a:pt x="490537" y="121444"/>
                </a:lnTo>
                <a:lnTo>
                  <a:pt x="2381" y="121444"/>
                </a:lnTo>
                <a:cubicBezTo>
                  <a:pt x="1587" y="80963"/>
                  <a:pt x="794" y="40481"/>
                  <a:pt x="0" y="0"/>
                </a:cubicBezTo>
                <a:close/>
              </a:path>
            </a:pathLst>
          </a:cu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ko-KR" altLang="en-US"/>
          </a:p>
        </p:txBody>
      </p:sp>
      <p:sp>
        <p:nvSpPr>
          <p:cNvPr id="119" name="Freeform 195"/>
          <p:cNvSpPr/>
          <p:nvPr/>
        </p:nvSpPr>
        <p:spPr bwMode="auto">
          <a:xfrm>
            <a:off x="5725052" y="5279065"/>
            <a:ext cx="1837798" cy="404813"/>
          </a:xfrm>
          <a:custGeom>
            <a:avLst/>
            <a:gdLst>
              <a:gd name="connsiteX0" fmla="*/ 7144 w 1728787"/>
              <a:gd name="connsiteY0" fmla="*/ 0 h 295275"/>
              <a:gd name="connsiteX1" fmla="*/ 1728787 w 1728787"/>
              <a:gd name="connsiteY1" fmla="*/ 0 h 295275"/>
              <a:gd name="connsiteX2" fmla="*/ 1728787 w 1728787"/>
              <a:gd name="connsiteY2" fmla="*/ 295275 h 295275"/>
              <a:gd name="connsiteX3" fmla="*/ 488156 w 1728787"/>
              <a:gd name="connsiteY3" fmla="*/ 295275 h 295275"/>
              <a:gd name="connsiteX4" fmla="*/ 488156 w 1728787"/>
              <a:gd name="connsiteY4" fmla="*/ 121444 h 295275"/>
              <a:gd name="connsiteX5" fmla="*/ 0 w 1728787"/>
              <a:gd name="connsiteY5" fmla="*/ 121444 h 295275"/>
              <a:gd name="connsiteX6" fmla="*/ 7144 w 1728787"/>
              <a:gd name="connsiteY6" fmla="*/ 0 h 295275"/>
              <a:gd name="connsiteX0" fmla="*/ 0 w 1731168"/>
              <a:gd name="connsiteY0" fmla="*/ 0 h 295275"/>
              <a:gd name="connsiteX1" fmla="*/ 1731168 w 1731168"/>
              <a:gd name="connsiteY1" fmla="*/ 0 h 295275"/>
              <a:gd name="connsiteX2" fmla="*/ 1731168 w 1731168"/>
              <a:gd name="connsiteY2" fmla="*/ 295275 h 295275"/>
              <a:gd name="connsiteX3" fmla="*/ 490537 w 1731168"/>
              <a:gd name="connsiteY3" fmla="*/ 295275 h 295275"/>
              <a:gd name="connsiteX4" fmla="*/ 490537 w 1731168"/>
              <a:gd name="connsiteY4" fmla="*/ 121444 h 295275"/>
              <a:gd name="connsiteX5" fmla="*/ 2381 w 1731168"/>
              <a:gd name="connsiteY5" fmla="*/ 121444 h 295275"/>
              <a:gd name="connsiteX6" fmla="*/ 0 w 1731168"/>
              <a:gd name="connsiteY6" fmla="*/ 0 h 295275"/>
              <a:gd name="connsiteX0" fmla="*/ 108 w 1731276"/>
              <a:gd name="connsiteY0" fmla="*/ 0 h 295275"/>
              <a:gd name="connsiteX1" fmla="*/ 1731276 w 1731276"/>
              <a:gd name="connsiteY1" fmla="*/ 0 h 295275"/>
              <a:gd name="connsiteX2" fmla="*/ 1731276 w 1731276"/>
              <a:gd name="connsiteY2" fmla="*/ 295275 h 295275"/>
              <a:gd name="connsiteX3" fmla="*/ 490645 w 1731276"/>
              <a:gd name="connsiteY3" fmla="*/ 295275 h 295275"/>
              <a:gd name="connsiteX4" fmla="*/ 490645 w 1731276"/>
              <a:gd name="connsiteY4" fmla="*/ 121444 h 295275"/>
              <a:gd name="connsiteX5" fmla="*/ 246 w 1731276"/>
              <a:gd name="connsiteY5" fmla="*/ 91917 h 295275"/>
              <a:gd name="connsiteX6" fmla="*/ 108 w 1731276"/>
              <a:gd name="connsiteY6" fmla="*/ 0 h 295275"/>
              <a:gd name="connsiteX0" fmla="*/ 0 w 1731168"/>
              <a:gd name="connsiteY0" fmla="*/ 0 h 295275"/>
              <a:gd name="connsiteX1" fmla="*/ 1731168 w 1731168"/>
              <a:gd name="connsiteY1" fmla="*/ 0 h 295275"/>
              <a:gd name="connsiteX2" fmla="*/ 1731168 w 1731168"/>
              <a:gd name="connsiteY2" fmla="*/ 295275 h 295275"/>
              <a:gd name="connsiteX3" fmla="*/ 490537 w 1731168"/>
              <a:gd name="connsiteY3" fmla="*/ 295275 h 295275"/>
              <a:gd name="connsiteX4" fmla="*/ 490537 w 1731168"/>
              <a:gd name="connsiteY4" fmla="*/ 121444 h 295275"/>
              <a:gd name="connsiteX5" fmla="*/ 4624 w 1731168"/>
              <a:gd name="connsiteY5" fmla="*/ 91917 h 295275"/>
              <a:gd name="connsiteX6" fmla="*/ 0 w 1731168"/>
              <a:gd name="connsiteY6" fmla="*/ 0 h 295275"/>
              <a:gd name="connsiteX0" fmla="*/ 0 w 1731168"/>
              <a:gd name="connsiteY0" fmla="*/ 0 h 295275"/>
              <a:gd name="connsiteX1" fmla="*/ 1731168 w 1731168"/>
              <a:gd name="connsiteY1" fmla="*/ 0 h 295275"/>
              <a:gd name="connsiteX2" fmla="*/ 1731168 w 1731168"/>
              <a:gd name="connsiteY2" fmla="*/ 295275 h 295275"/>
              <a:gd name="connsiteX3" fmla="*/ 490537 w 1731168"/>
              <a:gd name="connsiteY3" fmla="*/ 295275 h 295275"/>
              <a:gd name="connsiteX4" fmla="*/ 490537 w 1731168"/>
              <a:gd name="connsiteY4" fmla="*/ 121444 h 295275"/>
              <a:gd name="connsiteX5" fmla="*/ 2381 w 1731168"/>
              <a:gd name="connsiteY5" fmla="*/ 91917 h 295275"/>
              <a:gd name="connsiteX6" fmla="*/ 0 w 1731168"/>
              <a:gd name="connsiteY6" fmla="*/ 0 h 295275"/>
              <a:gd name="connsiteX0" fmla="*/ 0 w 1731168"/>
              <a:gd name="connsiteY0" fmla="*/ 0 h 295275"/>
              <a:gd name="connsiteX1" fmla="*/ 1731168 w 1731168"/>
              <a:gd name="connsiteY1" fmla="*/ 0 h 295275"/>
              <a:gd name="connsiteX2" fmla="*/ 1731168 w 1731168"/>
              <a:gd name="connsiteY2" fmla="*/ 295275 h 295275"/>
              <a:gd name="connsiteX3" fmla="*/ 490537 w 1731168"/>
              <a:gd name="connsiteY3" fmla="*/ 295275 h 295275"/>
              <a:gd name="connsiteX4" fmla="*/ 490537 w 1731168"/>
              <a:gd name="connsiteY4" fmla="*/ 95391 h 295275"/>
              <a:gd name="connsiteX5" fmla="*/ 2381 w 1731168"/>
              <a:gd name="connsiteY5" fmla="*/ 91917 h 295275"/>
              <a:gd name="connsiteX6" fmla="*/ 0 w 1731168"/>
              <a:gd name="connsiteY6" fmla="*/ 0 h 295275"/>
              <a:gd name="connsiteX0" fmla="*/ 0 w 1731168"/>
              <a:gd name="connsiteY0" fmla="*/ 0 h 295275"/>
              <a:gd name="connsiteX1" fmla="*/ 1731168 w 1731168"/>
              <a:gd name="connsiteY1" fmla="*/ 0 h 295275"/>
              <a:gd name="connsiteX2" fmla="*/ 1731168 w 1731168"/>
              <a:gd name="connsiteY2" fmla="*/ 295275 h 295275"/>
              <a:gd name="connsiteX3" fmla="*/ 490537 w 1731168"/>
              <a:gd name="connsiteY3" fmla="*/ 295275 h 295275"/>
              <a:gd name="connsiteX4" fmla="*/ 490537 w 1731168"/>
              <a:gd name="connsiteY4" fmla="*/ 91917 h 295275"/>
              <a:gd name="connsiteX5" fmla="*/ 2381 w 1731168"/>
              <a:gd name="connsiteY5" fmla="*/ 91917 h 295275"/>
              <a:gd name="connsiteX6" fmla="*/ 0 w 1731168"/>
              <a:gd name="connsiteY6" fmla="*/ 0 h 295275"/>
              <a:gd name="connsiteX0" fmla="*/ 0 w 1731168"/>
              <a:gd name="connsiteY0" fmla="*/ 0 h 295275"/>
              <a:gd name="connsiteX1" fmla="*/ 1731168 w 1731168"/>
              <a:gd name="connsiteY1" fmla="*/ 0 h 295275"/>
              <a:gd name="connsiteX2" fmla="*/ 1731168 w 1731168"/>
              <a:gd name="connsiteY2" fmla="*/ 295275 h 295275"/>
              <a:gd name="connsiteX3" fmla="*/ 490537 w 1731168"/>
              <a:gd name="connsiteY3" fmla="*/ 295275 h 295275"/>
              <a:gd name="connsiteX4" fmla="*/ 723818 w 1731168"/>
              <a:gd name="connsiteY4" fmla="*/ 90180 h 295275"/>
              <a:gd name="connsiteX5" fmla="*/ 2381 w 1731168"/>
              <a:gd name="connsiteY5" fmla="*/ 91917 h 295275"/>
              <a:gd name="connsiteX6" fmla="*/ 0 w 1731168"/>
              <a:gd name="connsiteY6" fmla="*/ 0 h 295275"/>
              <a:gd name="connsiteX0" fmla="*/ 0 w 1731168"/>
              <a:gd name="connsiteY0" fmla="*/ 0 h 295275"/>
              <a:gd name="connsiteX1" fmla="*/ 1731168 w 1731168"/>
              <a:gd name="connsiteY1" fmla="*/ 0 h 295275"/>
              <a:gd name="connsiteX2" fmla="*/ 1731168 w 1731168"/>
              <a:gd name="connsiteY2" fmla="*/ 295275 h 295275"/>
              <a:gd name="connsiteX3" fmla="*/ 490537 w 1731168"/>
              <a:gd name="connsiteY3" fmla="*/ 295275 h 295275"/>
              <a:gd name="connsiteX4" fmla="*/ 723818 w 1731168"/>
              <a:gd name="connsiteY4" fmla="*/ 91917 h 295275"/>
              <a:gd name="connsiteX5" fmla="*/ 2381 w 1731168"/>
              <a:gd name="connsiteY5" fmla="*/ 91917 h 295275"/>
              <a:gd name="connsiteX6" fmla="*/ 0 w 1731168"/>
              <a:gd name="connsiteY6" fmla="*/ 0 h 295275"/>
              <a:gd name="connsiteX0" fmla="*/ 0 w 1731168"/>
              <a:gd name="connsiteY0" fmla="*/ 0 h 295275"/>
              <a:gd name="connsiteX1" fmla="*/ 1731168 w 1731168"/>
              <a:gd name="connsiteY1" fmla="*/ 0 h 295275"/>
              <a:gd name="connsiteX2" fmla="*/ 1731168 w 1731168"/>
              <a:gd name="connsiteY2" fmla="*/ 295275 h 295275"/>
              <a:gd name="connsiteX3" fmla="*/ 721575 w 1731168"/>
              <a:gd name="connsiteY3" fmla="*/ 295275 h 295275"/>
              <a:gd name="connsiteX4" fmla="*/ 723818 w 1731168"/>
              <a:gd name="connsiteY4" fmla="*/ 91917 h 295275"/>
              <a:gd name="connsiteX5" fmla="*/ 2381 w 1731168"/>
              <a:gd name="connsiteY5" fmla="*/ 91917 h 295275"/>
              <a:gd name="connsiteX6" fmla="*/ 0 w 1731168"/>
              <a:gd name="connsiteY6"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31168" h="295275">
                <a:moveTo>
                  <a:pt x="0" y="0"/>
                </a:moveTo>
                <a:lnTo>
                  <a:pt x="1731168" y="0"/>
                </a:lnTo>
                <a:lnTo>
                  <a:pt x="1731168" y="295275"/>
                </a:lnTo>
                <a:lnTo>
                  <a:pt x="721575" y="295275"/>
                </a:lnTo>
                <a:cubicBezTo>
                  <a:pt x="722323" y="227489"/>
                  <a:pt x="723070" y="159703"/>
                  <a:pt x="723818" y="91917"/>
                </a:cubicBezTo>
                <a:lnTo>
                  <a:pt x="2381" y="91917"/>
                </a:lnTo>
                <a:cubicBezTo>
                  <a:pt x="1587" y="51436"/>
                  <a:pt x="794" y="40481"/>
                  <a:pt x="0" y="0"/>
                </a:cubicBezTo>
                <a:close/>
              </a:path>
            </a:pathLst>
          </a:cu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ko-KR" altLang="en-US"/>
          </a:p>
        </p:txBody>
      </p:sp>
      <p:sp>
        <p:nvSpPr>
          <p:cNvPr id="120" name="Rounded Rectangle 196"/>
          <p:cNvSpPr/>
          <p:nvPr>
            <p:custDataLst>
              <p:tags r:id="rId1"/>
            </p:custDataLst>
          </p:nvPr>
        </p:nvSpPr>
        <p:spPr bwMode="auto">
          <a:xfrm>
            <a:off x="1653102" y="5914810"/>
            <a:ext cx="2138953" cy="245781"/>
          </a:xfrm>
          <a:prstGeom prst="roundRect">
            <a:avLst/>
          </a:prstGeom>
          <a:solidFill>
            <a:schemeClr val="bg2">
              <a:lumMod val="50000"/>
            </a:schemeClr>
          </a:solidFill>
          <a:ln w="19050" cap="flat" cmpd="sng" algn="ctr">
            <a:noFill/>
            <a:prstDash val="solid"/>
            <a:round/>
            <a:headEnd type="none" w="med" len="med"/>
            <a:tailEnd type="none" w="med" len="med"/>
          </a:ln>
          <a:effectLst>
            <a:outerShdw blurRad="101600" dist="50800" dir="5400000">
              <a:srgbClr val="000000">
                <a:alpha val="43000"/>
              </a:srgbClr>
            </a:outerShdw>
          </a:effectLst>
          <a:scene3d>
            <a:camera prst="orthographicFront"/>
            <a:lightRig rig="threePt" dir="t"/>
          </a:scene3d>
          <a:sp3d prstMaterial="matte"/>
        </p:spPr>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100" b="1" kern="0" dirty="0">
                <a:solidFill>
                  <a:schemeClr val="bg1"/>
                </a:solidFill>
              </a:rPr>
              <a:t>소프트웨어 암호화</a:t>
            </a:r>
            <a:endParaRPr lang="en-IE" sz="1100" b="1" kern="0" dirty="0">
              <a:solidFill>
                <a:schemeClr val="bg1"/>
              </a:solidFill>
            </a:endParaRPr>
          </a:p>
        </p:txBody>
      </p:sp>
      <p:sp>
        <p:nvSpPr>
          <p:cNvPr id="121" name="Rounded Rectangle 197"/>
          <p:cNvSpPr/>
          <p:nvPr>
            <p:custDataLst>
              <p:tags r:id="rId2"/>
            </p:custDataLst>
          </p:nvPr>
        </p:nvSpPr>
        <p:spPr bwMode="auto">
          <a:xfrm>
            <a:off x="6021085" y="5914810"/>
            <a:ext cx="2138953" cy="245781"/>
          </a:xfrm>
          <a:prstGeom prst="roundRect">
            <a:avLst/>
          </a:prstGeom>
          <a:solidFill>
            <a:schemeClr val="bg2">
              <a:lumMod val="50000"/>
            </a:schemeClr>
          </a:solidFill>
          <a:ln w="19050" cap="flat" cmpd="sng" algn="ctr">
            <a:noFill/>
            <a:prstDash val="solid"/>
            <a:round/>
            <a:headEnd type="none" w="med" len="med"/>
            <a:tailEnd type="none" w="med" len="med"/>
          </a:ln>
          <a:effectLst>
            <a:outerShdw blurRad="101600" dist="50800" dir="5400000">
              <a:srgbClr val="000000">
                <a:alpha val="43000"/>
              </a:srgbClr>
            </a:outerShdw>
          </a:effectLst>
          <a:scene3d>
            <a:camera prst="orthographicFront"/>
            <a:lightRig rig="threePt" dir="t"/>
          </a:scene3d>
          <a:sp3d prstMaterial="matte"/>
        </p:spPr>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100" b="1" kern="0" dirty="0">
                <a:solidFill>
                  <a:schemeClr val="bg1"/>
                </a:solidFill>
              </a:rPr>
              <a:t>중복제거 저장소 암호화</a:t>
            </a:r>
            <a:endParaRPr lang="en-IE" sz="1100" b="1" kern="0" dirty="0">
              <a:solidFill>
                <a:schemeClr val="bg1"/>
              </a:solidFill>
            </a:endParaRPr>
          </a:p>
        </p:txBody>
      </p:sp>
      <p:sp>
        <p:nvSpPr>
          <p:cNvPr id="122" name="Rounded Rectangle 196"/>
          <p:cNvSpPr/>
          <p:nvPr>
            <p:custDataLst>
              <p:tags r:id="rId3"/>
            </p:custDataLst>
          </p:nvPr>
        </p:nvSpPr>
        <p:spPr bwMode="auto">
          <a:xfrm>
            <a:off x="3439067" y="3504362"/>
            <a:ext cx="1334722" cy="245781"/>
          </a:xfrm>
          <a:prstGeom prst="roundRect">
            <a:avLst/>
          </a:prstGeom>
          <a:solidFill>
            <a:schemeClr val="bg2">
              <a:lumMod val="50000"/>
            </a:schemeClr>
          </a:solidFill>
          <a:ln w="19050" cap="flat" cmpd="sng" algn="ctr">
            <a:noFill/>
            <a:prstDash val="solid"/>
            <a:round/>
            <a:headEnd type="none" w="med" len="med"/>
            <a:tailEnd type="none" w="med" len="med"/>
          </a:ln>
          <a:effectLst>
            <a:outerShdw blurRad="101600" dist="50800" dir="5400000">
              <a:srgbClr val="000000">
                <a:alpha val="43000"/>
              </a:srgbClr>
            </a:outerShdw>
          </a:effectLst>
          <a:scene3d>
            <a:camera prst="orthographicFront"/>
            <a:lightRig rig="threePt" dir="t"/>
          </a:scene3d>
          <a:sp3d prstMaterial="matte"/>
        </p:spPr>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100" b="1" kern="0" dirty="0">
                <a:solidFill>
                  <a:schemeClr val="bg1"/>
                </a:solidFill>
              </a:rPr>
              <a:t>암호화 통신</a:t>
            </a:r>
            <a:endParaRPr lang="en-IE" sz="1100" b="1" kern="0" dirty="0">
              <a:solidFill>
                <a:schemeClr val="bg1"/>
              </a:solidFill>
            </a:endParaRPr>
          </a:p>
        </p:txBody>
      </p:sp>
      <p:grpSp>
        <p:nvGrpSpPr>
          <p:cNvPr id="57" name="Group 127"/>
          <p:cNvGrpSpPr>
            <a:grpSpLocks noChangeAspect="1"/>
          </p:cNvGrpSpPr>
          <p:nvPr/>
        </p:nvGrpSpPr>
        <p:grpSpPr>
          <a:xfrm>
            <a:off x="1692659" y="3503854"/>
            <a:ext cx="182234" cy="182234"/>
            <a:chOff x="-1298721" y="3765780"/>
            <a:chExt cx="228600" cy="228600"/>
          </a:xfrm>
          <a:effectLst>
            <a:outerShdw blurRad="50800" dist="25400" dir="2700000" algn="tl" rotWithShape="0">
              <a:prstClr val="black">
                <a:alpha val="40000"/>
              </a:prstClr>
            </a:outerShdw>
          </a:effectLst>
        </p:grpSpPr>
        <p:sp>
          <p:nvSpPr>
            <p:cNvPr id="58" name="Oval 128"/>
            <p:cNvSpPr/>
            <p:nvPr/>
          </p:nvSpPr>
          <p:spPr bwMode="auto">
            <a:xfrm>
              <a:off x="-1298721" y="3765780"/>
              <a:ext cx="228600" cy="228600"/>
            </a:xfrm>
            <a:prstGeom prst="ellipse">
              <a:avLst/>
            </a:prstGeom>
            <a:solidFill>
              <a:srgbClr val="FFFFFF"/>
            </a:solidFill>
            <a:ln w="19050" cap="flat" cmpd="sng" algn="ctr">
              <a:solidFill>
                <a:srgbClr val="B1181E"/>
              </a:solidFill>
              <a:prstDash val="solid"/>
              <a:round/>
              <a:headEnd type="none" w="med" len="med"/>
              <a:tailEnd type="none" w="med" len="med"/>
            </a:ln>
            <a:effectLst/>
            <a:scene3d>
              <a:camera prst="orthographicFront"/>
              <a:lightRig rig="threePt" dir="t"/>
            </a:scene3d>
            <a:sp3d>
              <a:bevelT w="50800" h="50800"/>
            </a:sp3d>
          </p:spPr>
          <p:txBody>
            <a:bodyPr vert="horz" wrap="square" lIns="91440" tIns="45720" rIns="91440" bIns="45720" numCol="1" rtlCol="0" anchor="ctr" anchorCtr="0" compatLnSpc="1">
              <a:prstTxWarp prst="textNoShape">
                <a:avLst/>
              </a:prstTxWarp>
            </a:bodyPr>
            <a:lstStyle/>
            <a:p>
              <a:pPr algn="ctr" fontAlgn="base">
                <a:lnSpc>
                  <a:spcPct val="90000"/>
                </a:lnSpc>
                <a:spcBef>
                  <a:spcPct val="0"/>
                </a:spcBef>
                <a:spcAft>
                  <a:spcPct val="0"/>
                </a:spcAft>
                <a:defRPr/>
              </a:pPr>
              <a:endParaRPr lang="en-US" kern="0" dirty="0" err="1">
                <a:solidFill>
                  <a:prstClr val="white"/>
                </a:solidFill>
                <a:cs typeface="Arial" panose="020B0604020202020204" pitchFamily="34" charset="0"/>
              </a:endParaRPr>
            </a:p>
          </p:txBody>
        </p:sp>
        <p:pic>
          <p:nvPicPr>
            <p:cNvPr id="59"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248429" y="3811021"/>
              <a:ext cx="128016" cy="1448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60" name="Group 127"/>
          <p:cNvGrpSpPr>
            <a:grpSpLocks noChangeAspect="1"/>
          </p:cNvGrpSpPr>
          <p:nvPr/>
        </p:nvGrpSpPr>
        <p:grpSpPr>
          <a:xfrm>
            <a:off x="5648452" y="2268644"/>
            <a:ext cx="220862" cy="220862"/>
            <a:chOff x="-1298721" y="3765780"/>
            <a:chExt cx="228600" cy="228600"/>
          </a:xfrm>
          <a:effectLst>
            <a:outerShdw blurRad="50800" dist="25400" dir="2700000" algn="tl" rotWithShape="0">
              <a:prstClr val="black">
                <a:alpha val="40000"/>
              </a:prstClr>
            </a:outerShdw>
          </a:effectLst>
        </p:grpSpPr>
        <p:sp>
          <p:nvSpPr>
            <p:cNvPr id="61" name="Oval 128"/>
            <p:cNvSpPr/>
            <p:nvPr/>
          </p:nvSpPr>
          <p:spPr bwMode="auto">
            <a:xfrm>
              <a:off x="-1298721" y="3765780"/>
              <a:ext cx="228600" cy="228600"/>
            </a:xfrm>
            <a:prstGeom prst="ellipse">
              <a:avLst/>
            </a:prstGeom>
            <a:solidFill>
              <a:srgbClr val="FFFFFF"/>
            </a:solidFill>
            <a:ln w="19050" cap="flat" cmpd="sng" algn="ctr">
              <a:solidFill>
                <a:srgbClr val="B1181E"/>
              </a:solidFill>
              <a:prstDash val="solid"/>
              <a:round/>
              <a:headEnd type="none" w="med" len="med"/>
              <a:tailEnd type="none" w="med" len="med"/>
            </a:ln>
            <a:effectLst/>
            <a:scene3d>
              <a:camera prst="orthographicFront"/>
              <a:lightRig rig="threePt" dir="t"/>
            </a:scene3d>
            <a:sp3d>
              <a:bevelT w="50800" h="50800"/>
            </a:sp3d>
          </p:spPr>
          <p:txBody>
            <a:bodyPr vert="horz" wrap="square" lIns="91440" tIns="45720" rIns="91440" bIns="45720" numCol="1" rtlCol="0" anchor="ctr" anchorCtr="0" compatLnSpc="1">
              <a:prstTxWarp prst="textNoShape">
                <a:avLst/>
              </a:prstTxWarp>
            </a:bodyPr>
            <a:lstStyle/>
            <a:p>
              <a:pPr algn="ctr" fontAlgn="base">
                <a:lnSpc>
                  <a:spcPct val="90000"/>
                </a:lnSpc>
                <a:spcBef>
                  <a:spcPct val="0"/>
                </a:spcBef>
                <a:spcAft>
                  <a:spcPct val="0"/>
                </a:spcAft>
                <a:defRPr/>
              </a:pPr>
              <a:endParaRPr lang="en-US" kern="0" dirty="0" err="1">
                <a:solidFill>
                  <a:prstClr val="white"/>
                </a:solidFill>
                <a:cs typeface="Arial" panose="020B0604020202020204" pitchFamily="34" charset="0"/>
              </a:endParaRPr>
            </a:p>
          </p:txBody>
        </p:sp>
        <p:pic>
          <p:nvPicPr>
            <p:cNvPr id="62" name="Picture 2"/>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48429" y="3811021"/>
              <a:ext cx="128016" cy="1448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63" name="Picture 10" descr="database, storage icon"/>
          <p:cNvPicPr>
            <a:picLocks noChangeAspect="1" noChangeArrowheads="1"/>
          </p:cNvPicPr>
          <p:nvPr/>
        </p:nvPicPr>
        <p:blipFill>
          <a:blip r:embed="rId15" cstate="print"/>
          <a:stretch>
            <a:fillRect/>
          </a:stretch>
        </p:blipFill>
        <p:spPr bwMode="auto">
          <a:xfrm>
            <a:off x="5580107" y="3325861"/>
            <a:ext cx="299273" cy="299273"/>
          </a:xfrm>
          <a:prstGeom prst="rect">
            <a:avLst/>
          </a:prstGeom>
          <a:noFill/>
        </p:spPr>
      </p:pic>
      <p:pic>
        <p:nvPicPr>
          <p:cNvPr id="103" name="Picture 2" descr="I:\Projects\Templates\SES Graphics Database\Bitmap - Awards &amp; Certificates\certificate_front.pn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376053" y="3606022"/>
            <a:ext cx="301019" cy="259279"/>
          </a:xfrm>
          <a:prstGeom prst="rect">
            <a:avLst/>
          </a:prstGeom>
          <a:noFill/>
          <a:extLst>
            <a:ext uri="{909E8E84-426E-40DD-AFC4-6F175D3DCCD1}">
              <a14:hiddenFill xmlns:a14="http://schemas.microsoft.com/office/drawing/2010/main">
                <a:solidFill>
                  <a:srgbClr val="FFFFFF"/>
                </a:solidFill>
              </a14:hiddenFill>
            </a:ext>
          </a:extLst>
        </p:spPr>
      </p:pic>
      <p:pic>
        <p:nvPicPr>
          <p:cNvPr id="104" name="Picture 3" descr="I:\Projects\Templates\ICONS FOR COURSES\Yellow_Key_clip_art_hight.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503549" y="3347507"/>
            <a:ext cx="349058" cy="144859"/>
          </a:xfrm>
          <a:prstGeom prst="rect">
            <a:avLst/>
          </a:prstGeom>
          <a:noFill/>
          <a:extLst>
            <a:ext uri="{909E8E84-426E-40DD-AFC4-6F175D3DCCD1}">
              <a14:hiddenFill xmlns:a14="http://schemas.microsoft.com/office/drawing/2010/main">
                <a:solidFill>
                  <a:srgbClr val="FFFFFF"/>
                </a:solidFill>
              </a14:hiddenFill>
            </a:ext>
          </a:extLst>
        </p:spPr>
      </p:pic>
      <p:pic>
        <p:nvPicPr>
          <p:cNvPr id="105" name="Picture 3" descr="I:\Projects\Templates\ICONS FOR COURSES\Yellow_Key_clip_art_hight.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511169" y="3429960"/>
            <a:ext cx="349058" cy="144859"/>
          </a:xfrm>
          <a:prstGeom prst="rect">
            <a:avLst/>
          </a:prstGeom>
          <a:noFill/>
          <a:extLst>
            <a:ext uri="{909E8E84-426E-40DD-AFC4-6F175D3DCCD1}">
              <a14:hiddenFill xmlns:a14="http://schemas.microsoft.com/office/drawing/2010/main">
                <a:solidFill>
                  <a:srgbClr val="FFFFFF"/>
                </a:solidFill>
              </a14:hiddenFill>
            </a:ext>
          </a:extLst>
        </p:spPr>
      </p:pic>
      <p:sp>
        <p:nvSpPr>
          <p:cNvPr id="106" name="TextBox 105"/>
          <p:cNvSpPr txBox="1"/>
          <p:nvPr/>
        </p:nvSpPr>
        <p:spPr bwMode="ltGray">
          <a:xfrm>
            <a:off x="6546091" y="3610784"/>
            <a:ext cx="910129" cy="216962"/>
          </a:xfrm>
          <a:prstGeom prst="rect">
            <a:avLst/>
          </a:prstGeom>
          <a:noFill/>
          <a:ln w="12700">
            <a:noFill/>
            <a:miter lim="800000"/>
            <a:headEnd/>
            <a:tailEnd/>
          </a:ln>
        </p:spPr>
        <p:txBody>
          <a:bodyPr wrap="square" lIns="91419" tIns="45710" rIns="91419" bIns="45710" rtlCol="0" anchor="t" anchorCtr="0">
            <a:spAutoFit/>
          </a:bodyPr>
          <a:lstStyle/>
          <a:p>
            <a:pPr algn="ctr">
              <a:lnSpc>
                <a:spcPct val="90000"/>
              </a:lnSpc>
              <a:spcBef>
                <a:spcPts val="0"/>
              </a:spcBef>
              <a:spcAft>
                <a:spcPts val="800"/>
              </a:spcAft>
            </a:pPr>
            <a:r>
              <a:rPr lang="ko-KR" altLang="en-US" sz="900"/>
              <a:t>인증서 </a:t>
            </a:r>
            <a:r>
              <a:rPr lang="en-US" sz="900" dirty="0"/>
              <a:t>[CA]</a:t>
            </a:r>
          </a:p>
        </p:txBody>
      </p:sp>
      <p:sp>
        <p:nvSpPr>
          <p:cNvPr id="64" name="TextBox 63"/>
          <p:cNvSpPr txBox="1"/>
          <p:nvPr/>
        </p:nvSpPr>
        <p:spPr bwMode="ltGray">
          <a:xfrm>
            <a:off x="5171887" y="3359290"/>
            <a:ext cx="498813" cy="216962"/>
          </a:xfrm>
          <a:prstGeom prst="rect">
            <a:avLst/>
          </a:prstGeom>
          <a:noFill/>
          <a:ln w="12700">
            <a:noFill/>
            <a:miter lim="800000"/>
            <a:headEnd/>
            <a:tailEnd/>
          </a:ln>
        </p:spPr>
        <p:txBody>
          <a:bodyPr wrap="square" lIns="91419" tIns="45710" rIns="91419" bIns="45710" rtlCol="0" anchor="t" anchorCtr="0">
            <a:spAutoFit/>
          </a:bodyPr>
          <a:lstStyle/>
          <a:p>
            <a:pPr algn="ctr">
              <a:lnSpc>
                <a:spcPct val="90000"/>
              </a:lnSpc>
              <a:spcBef>
                <a:spcPts val="0"/>
              </a:spcBef>
              <a:spcAft>
                <a:spcPts val="800"/>
              </a:spcAft>
            </a:pPr>
            <a:r>
              <a:rPr lang="en-US" sz="900" dirty="0"/>
              <a:t>BEDB</a:t>
            </a:r>
          </a:p>
        </p:txBody>
      </p:sp>
      <p:cxnSp>
        <p:nvCxnSpPr>
          <p:cNvPr id="67" name="Straight Arrow Connector 168"/>
          <p:cNvCxnSpPr/>
          <p:nvPr/>
        </p:nvCxnSpPr>
        <p:spPr bwMode="auto">
          <a:xfrm flipV="1">
            <a:off x="5950354" y="3574819"/>
            <a:ext cx="9447" cy="153995"/>
          </a:xfrm>
          <a:prstGeom prst="straightConnector1">
            <a:avLst/>
          </a:prstGeom>
          <a:solidFill>
            <a:schemeClr val="accent1"/>
          </a:solidFill>
          <a:ln w="9525" cap="flat" cmpd="sng" algn="ctr">
            <a:solidFill>
              <a:srgbClr val="FF0000"/>
            </a:solidFill>
            <a:prstDash val="solid"/>
            <a:round/>
            <a:headEnd type="none" w="med" len="med"/>
            <a:tailEnd type="triangle"/>
          </a:ln>
          <a:effectLst/>
        </p:spPr>
      </p:cxnSp>
      <p:sp>
        <p:nvSpPr>
          <p:cNvPr id="68" name="TextBox 67"/>
          <p:cNvSpPr txBox="1"/>
          <p:nvPr/>
        </p:nvSpPr>
        <p:spPr bwMode="ltGray">
          <a:xfrm>
            <a:off x="5566808" y="3704462"/>
            <a:ext cx="780941" cy="216962"/>
          </a:xfrm>
          <a:prstGeom prst="rect">
            <a:avLst/>
          </a:prstGeom>
          <a:noFill/>
          <a:ln w="12700">
            <a:noFill/>
            <a:miter lim="800000"/>
            <a:headEnd/>
            <a:tailEnd/>
          </a:ln>
        </p:spPr>
        <p:txBody>
          <a:bodyPr wrap="none" lIns="91419" tIns="45710" rIns="91419" bIns="45710" rtlCol="0" anchor="t" anchorCtr="0">
            <a:spAutoFit/>
          </a:bodyPr>
          <a:lstStyle/>
          <a:p>
            <a:pPr algn="ctr">
              <a:lnSpc>
                <a:spcPct val="90000"/>
              </a:lnSpc>
              <a:spcBef>
                <a:spcPts val="0"/>
              </a:spcBef>
              <a:spcAft>
                <a:spcPts val="800"/>
              </a:spcAft>
            </a:pPr>
            <a:r>
              <a:rPr lang="en-US" sz="900" dirty="0"/>
              <a:t>SSL </a:t>
            </a:r>
            <a:r>
              <a:rPr lang="ko-KR" altLang="en-US" sz="900"/>
              <a:t>암호화</a:t>
            </a:r>
            <a:endParaRPr lang="en-US" sz="900" dirty="0"/>
          </a:p>
        </p:txBody>
      </p:sp>
    </p:spTree>
    <p:extLst>
      <p:ext uri="{BB962C8B-B14F-4D97-AF65-F5344CB8AC3E}">
        <p14:creationId xmlns:p14="http://schemas.microsoft.com/office/powerpoint/2010/main" val="581822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그룹 13"/>
          <p:cNvGrpSpPr/>
          <p:nvPr/>
        </p:nvGrpSpPr>
        <p:grpSpPr>
          <a:xfrm>
            <a:off x="591478" y="2097378"/>
            <a:ext cx="1882382" cy="1802610"/>
            <a:chOff x="591478" y="2097378"/>
            <a:chExt cx="1882382" cy="1802610"/>
          </a:xfrm>
        </p:grpSpPr>
        <p:sp>
          <p:nvSpPr>
            <p:cNvPr id="67" name="Freeform 562"/>
            <p:cNvSpPr/>
            <p:nvPr/>
          </p:nvSpPr>
          <p:spPr bwMode="auto">
            <a:xfrm>
              <a:off x="608694" y="3477979"/>
              <a:ext cx="1865165" cy="421481"/>
            </a:xfrm>
            <a:custGeom>
              <a:avLst/>
              <a:gdLst>
                <a:gd name="connsiteX0" fmla="*/ 0 w 1909763"/>
                <a:gd name="connsiteY0" fmla="*/ 0 h 421481"/>
                <a:gd name="connsiteX1" fmla="*/ 1683544 w 1909763"/>
                <a:gd name="connsiteY1" fmla="*/ 0 h 421481"/>
                <a:gd name="connsiteX2" fmla="*/ 1909763 w 1909763"/>
                <a:gd name="connsiteY2" fmla="*/ 421481 h 421481"/>
                <a:gd name="connsiteX3" fmla="*/ 366713 w 1909763"/>
                <a:gd name="connsiteY3" fmla="*/ 421481 h 421481"/>
                <a:gd name="connsiteX4" fmla="*/ 0 w 1909763"/>
                <a:gd name="connsiteY4" fmla="*/ 0 h 421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9763" h="421481">
                  <a:moveTo>
                    <a:pt x="0" y="0"/>
                  </a:moveTo>
                  <a:lnTo>
                    <a:pt x="1683544" y="0"/>
                  </a:lnTo>
                  <a:lnTo>
                    <a:pt x="1909763" y="421481"/>
                  </a:lnTo>
                  <a:lnTo>
                    <a:pt x="366713" y="421481"/>
                  </a:lnTo>
                  <a:lnTo>
                    <a:pt x="0" y="0"/>
                  </a:lnTo>
                  <a:close/>
                </a:path>
              </a:pathLst>
            </a:custGeom>
            <a:gradFill>
              <a:gsLst>
                <a:gs pos="0">
                  <a:srgbClr val="DDDDDD"/>
                </a:gs>
                <a:gs pos="100000">
                  <a:srgbClr val="FFFFFF">
                    <a:alpha val="0"/>
                  </a:srgbClr>
                </a:gs>
              </a:gsLst>
              <a:lin ang="54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68" name="Freeform 565"/>
            <p:cNvSpPr/>
            <p:nvPr/>
          </p:nvSpPr>
          <p:spPr bwMode="auto">
            <a:xfrm>
              <a:off x="2251753" y="2099763"/>
              <a:ext cx="222107" cy="1800225"/>
            </a:xfrm>
            <a:custGeom>
              <a:avLst/>
              <a:gdLst>
                <a:gd name="connsiteX0" fmla="*/ 0 w 214313"/>
                <a:gd name="connsiteY0" fmla="*/ 0 h 1719262"/>
                <a:gd name="connsiteX1" fmla="*/ 0 w 214313"/>
                <a:gd name="connsiteY1" fmla="*/ 1297781 h 1719262"/>
                <a:gd name="connsiteX2" fmla="*/ 214313 w 214313"/>
                <a:gd name="connsiteY2" fmla="*/ 1719262 h 1719262"/>
                <a:gd name="connsiteX3" fmla="*/ 214313 w 214313"/>
                <a:gd name="connsiteY3" fmla="*/ 488156 h 1719262"/>
                <a:gd name="connsiteX4" fmla="*/ 0 w 214313"/>
                <a:gd name="connsiteY4" fmla="*/ 0 h 1719262"/>
                <a:gd name="connsiteX0" fmla="*/ 0 w 214313"/>
                <a:gd name="connsiteY0" fmla="*/ 0 h 1740693"/>
                <a:gd name="connsiteX1" fmla="*/ 0 w 214313"/>
                <a:gd name="connsiteY1" fmla="*/ 1319212 h 1740693"/>
                <a:gd name="connsiteX2" fmla="*/ 214313 w 214313"/>
                <a:gd name="connsiteY2" fmla="*/ 1740693 h 1740693"/>
                <a:gd name="connsiteX3" fmla="*/ 214313 w 214313"/>
                <a:gd name="connsiteY3" fmla="*/ 509587 h 1740693"/>
                <a:gd name="connsiteX4" fmla="*/ 0 w 214313"/>
                <a:gd name="connsiteY4" fmla="*/ 0 h 1740693"/>
                <a:gd name="connsiteX0" fmla="*/ 0 w 214313"/>
                <a:gd name="connsiteY0" fmla="*/ 0 h 1745456"/>
                <a:gd name="connsiteX1" fmla="*/ 0 w 214313"/>
                <a:gd name="connsiteY1" fmla="*/ 1323975 h 1745456"/>
                <a:gd name="connsiteX2" fmla="*/ 214313 w 214313"/>
                <a:gd name="connsiteY2" fmla="*/ 1745456 h 1745456"/>
                <a:gd name="connsiteX3" fmla="*/ 214313 w 214313"/>
                <a:gd name="connsiteY3" fmla="*/ 514350 h 1745456"/>
                <a:gd name="connsiteX4" fmla="*/ 0 w 214313"/>
                <a:gd name="connsiteY4" fmla="*/ 0 h 1745456"/>
                <a:gd name="connsiteX0" fmla="*/ 0 w 214313"/>
                <a:gd name="connsiteY0" fmla="*/ 0 h 1745456"/>
                <a:gd name="connsiteX1" fmla="*/ 0 w 214313"/>
                <a:gd name="connsiteY1" fmla="*/ 1323975 h 1745456"/>
                <a:gd name="connsiteX2" fmla="*/ 214313 w 214313"/>
                <a:gd name="connsiteY2" fmla="*/ 1745456 h 1745456"/>
                <a:gd name="connsiteX3" fmla="*/ 214313 w 214313"/>
                <a:gd name="connsiteY3" fmla="*/ 514350 h 1745456"/>
                <a:gd name="connsiteX4" fmla="*/ 0 w 214313"/>
                <a:gd name="connsiteY4" fmla="*/ 0 h 1745456"/>
                <a:gd name="connsiteX0" fmla="*/ 0 w 214313"/>
                <a:gd name="connsiteY0" fmla="*/ 0 h 1800225"/>
                <a:gd name="connsiteX1" fmla="*/ 0 w 214313"/>
                <a:gd name="connsiteY1" fmla="*/ 1378744 h 1800225"/>
                <a:gd name="connsiteX2" fmla="*/ 214313 w 214313"/>
                <a:gd name="connsiteY2" fmla="*/ 1800225 h 1800225"/>
                <a:gd name="connsiteX3" fmla="*/ 214313 w 214313"/>
                <a:gd name="connsiteY3" fmla="*/ 569119 h 1800225"/>
                <a:gd name="connsiteX4" fmla="*/ 0 w 214313"/>
                <a:gd name="connsiteY4" fmla="*/ 0 h 1800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4313" h="1800225">
                  <a:moveTo>
                    <a:pt x="0" y="0"/>
                  </a:moveTo>
                  <a:lnTo>
                    <a:pt x="0" y="1378744"/>
                  </a:lnTo>
                  <a:lnTo>
                    <a:pt x="214313" y="1800225"/>
                  </a:lnTo>
                  <a:lnTo>
                    <a:pt x="214313" y="569119"/>
                  </a:lnTo>
                  <a:lnTo>
                    <a:pt x="0" y="0"/>
                  </a:lnTo>
                  <a:close/>
                </a:path>
              </a:pathLst>
            </a:custGeom>
            <a:gradFill>
              <a:gsLst>
                <a:gs pos="0">
                  <a:srgbClr val="DDDDDD"/>
                </a:gs>
                <a:gs pos="100000">
                  <a:srgbClr val="FFFFFF">
                    <a:alpha val="0"/>
                  </a:srgbClr>
                </a:gs>
              </a:gsLst>
              <a:lin ang="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71" name="AutoShape 455"/>
            <p:cNvSpPr>
              <a:spLocks noChangeArrowheads="1"/>
            </p:cNvSpPr>
            <p:nvPr/>
          </p:nvSpPr>
          <p:spPr bwMode="auto">
            <a:xfrm>
              <a:off x="591478" y="2097378"/>
              <a:ext cx="1672843" cy="1378800"/>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en-US" altLang="ko-KR" sz="1000" dirty="0">
                  <a:cs typeface="Arial" charset="0"/>
                </a:rPr>
                <a:t>Microsoft Exchange, SharePoint, Active Directory, SQL(VM only)</a:t>
              </a:r>
            </a:p>
            <a:p>
              <a:pPr marL="90000" indent="-90000" algn="l" defTabSz="642938">
                <a:lnSpc>
                  <a:spcPct val="85000"/>
                </a:lnSpc>
                <a:spcAft>
                  <a:spcPts val="400"/>
                </a:spcAft>
                <a:buFont typeface="Wingdings" panose="05000000000000000000" pitchFamily="2" charset="2"/>
                <a:buChar char="§"/>
              </a:pPr>
              <a:r>
                <a:rPr kumimoji="1" lang="en-US" altLang="ko-KR" sz="1000" dirty="0">
                  <a:cs typeface="Arial" charset="0"/>
                </a:rPr>
                <a:t>VMware vSphere,</a:t>
              </a:r>
              <a:br>
                <a:rPr kumimoji="1" lang="en-US" altLang="ko-KR" sz="1000" dirty="0">
                  <a:cs typeface="Arial" charset="0"/>
                </a:rPr>
              </a:br>
              <a:r>
                <a:rPr kumimoji="1" lang="en-US" altLang="ko-KR" sz="1000" dirty="0">
                  <a:cs typeface="Arial" charset="0"/>
                </a:rPr>
                <a:t>Microsoft Hyper-V</a:t>
              </a:r>
            </a:p>
            <a:p>
              <a:pPr marL="90000" indent="-90000" algn="l" defTabSz="642938">
                <a:lnSpc>
                  <a:spcPct val="85000"/>
                </a:lnSpc>
                <a:spcAft>
                  <a:spcPts val="400"/>
                </a:spcAft>
                <a:buFont typeface="Wingdings" panose="05000000000000000000" pitchFamily="2" charset="2"/>
                <a:buChar char="§"/>
              </a:pPr>
              <a:endParaRPr kumimoji="1" lang="ko-KR" altLang="en-US" sz="1000" dirty="0">
                <a:cs typeface="Arial" charset="0"/>
              </a:endParaRPr>
            </a:p>
          </p:txBody>
        </p:sp>
        <p:grpSp>
          <p:nvGrpSpPr>
            <p:cNvPr id="13" name="그룹 12"/>
            <p:cNvGrpSpPr/>
            <p:nvPr/>
          </p:nvGrpSpPr>
          <p:grpSpPr>
            <a:xfrm>
              <a:off x="596027" y="2121192"/>
              <a:ext cx="1661471" cy="358775"/>
              <a:chOff x="596027" y="2121192"/>
              <a:chExt cx="1661471" cy="358775"/>
            </a:xfrm>
          </p:grpSpPr>
          <p:sp>
            <p:nvSpPr>
              <p:cNvPr id="73" name="AutoShape 457"/>
              <p:cNvSpPr>
                <a:spLocks noChangeArrowheads="1"/>
              </p:cNvSpPr>
              <p:nvPr/>
            </p:nvSpPr>
            <p:spPr bwMode="auto">
              <a:xfrm>
                <a:off x="602846" y="2121192"/>
                <a:ext cx="1652380"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100" b="1" dirty="0">
                    <a:cs typeface="Arial" charset="0"/>
                  </a:rPr>
                  <a:t>적용 범위</a:t>
                </a:r>
              </a:p>
            </p:txBody>
          </p:sp>
          <p:sp>
            <p:nvSpPr>
              <p:cNvPr id="123" name="AutoShape 458"/>
              <p:cNvSpPr>
                <a:spLocks noChangeArrowheads="1"/>
              </p:cNvSpPr>
              <p:nvPr/>
            </p:nvSpPr>
            <p:spPr bwMode="auto">
              <a:xfrm>
                <a:off x="596027" y="2362779"/>
                <a:ext cx="1661471"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124" name="AutoShape 459"/>
              <p:cNvSpPr>
                <a:spLocks noChangeArrowheads="1"/>
              </p:cNvSpPr>
              <p:nvPr/>
            </p:nvSpPr>
            <p:spPr bwMode="auto">
              <a:xfrm>
                <a:off x="605118" y="2373597"/>
                <a:ext cx="1647834"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grpSp>
        <p:nvGrpSpPr>
          <p:cNvPr id="15" name="그룹 14"/>
          <p:cNvGrpSpPr/>
          <p:nvPr/>
        </p:nvGrpSpPr>
        <p:grpSpPr>
          <a:xfrm>
            <a:off x="2353882" y="2097379"/>
            <a:ext cx="1735121" cy="1804992"/>
            <a:chOff x="2353882" y="2097379"/>
            <a:chExt cx="1735121" cy="1804992"/>
          </a:xfrm>
        </p:grpSpPr>
        <p:sp>
          <p:nvSpPr>
            <p:cNvPr id="65" name="Freeform 566"/>
            <p:cNvSpPr/>
            <p:nvPr/>
          </p:nvSpPr>
          <p:spPr bwMode="auto">
            <a:xfrm>
              <a:off x="2369205" y="3477979"/>
              <a:ext cx="1709347" cy="423863"/>
            </a:xfrm>
            <a:custGeom>
              <a:avLst/>
              <a:gdLst>
                <a:gd name="connsiteX0" fmla="*/ 0 w 1750219"/>
                <a:gd name="connsiteY0" fmla="*/ 0 h 423863"/>
                <a:gd name="connsiteX1" fmla="*/ 1671638 w 1750219"/>
                <a:gd name="connsiteY1" fmla="*/ 0 h 423863"/>
                <a:gd name="connsiteX2" fmla="*/ 1750219 w 1750219"/>
                <a:gd name="connsiteY2" fmla="*/ 423863 h 423863"/>
                <a:gd name="connsiteX3" fmla="*/ 219075 w 1750219"/>
                <a:gd name="connsiteY3" fmla="*/ 423863 h 423863"/>
                <a:gd name="connsiteX4" fmla="*/ 0 w 1750219"/>
                <a:gd name="connsiteY4" fmla="*/ 0 h 423863"/>
                <a:gd name="connsiteX0" fmla="*/ 0 w 1750219"/>
                <a:gd name="connsiteY0" fmla="*/ 0 h 423863"/>
                <a:gd name="connsiteX1" fmla="*/ 1690688 w 1750219"/>
                <a:gd name="connsiteY1" fmla="*/ 2381 h 423863"/>
                <a:gd name="connsiteX2" fmla="*/ 1750219 w 1750219"/>
                <a:gd name="connsiteY2" fmla="*/ 423863 h 423863"/>
                <a:gd name="connsiteX3" fmla="*/ 219075 w 1750219"/>
                <a:gd name="connsiteY3" fmla="*/ 423863 h 423863"/>
                <a:gd name="connsiteX4" fmla="*/ 0 w 1750219"/>
                <a:gd name="connsiteY4" fmla="*/ 0 h 423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0219" h="423863">
                  <a:moveTo>
                    <a:pt x="0" y="0"/>
                  </a:moveTo>
                  <a:lnTo>
                    <a:pt x="1690688" y="2381"/>
                  </a:lnTo>
                  <a:lnTo>
                    <a:pt x="1750219" y="423863"/>
                  </a:lnTo>
                  <a:lnTo>
                    <a:pt x="219075" y="423863"/>
                  </a:lnTo>
                  <a:lnTo>
                    <a:pt x="0" y="0"/>
                  </a:lnTo>
                  <a:close/>
                </a:path>
              </a:pathLst>
            </a:custGeom>
            <a:gradFill>
              <a:gsLst>
                <a:gs pos="0">
                  <a:srgbClr val="DDDDDD"/>
                </a:gs>
                <a:gs pos="100000">
                  <a:srgbClr val="FFFFFF">
                    <a:alpha val="0"/>
                  </a:srgbClr>
                </a:gs>
              </a:gsLst>
              <a:lin ang="54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66" name="Freeform 568"/>
            <p:cNvSpPr/>
            <p:nvPr/>
          </p:nvSpPr>
          <p:spPr bwMode="auto">
            <a:xfrm>
              <a:off x="4017001" y="2111671"/>
              <a:ext cx="72002" cy="1790700"/>
            </a:xfrm>
            <a:custGeom>
              <a:avLst/>
              <a:gdLst>
                <a:gd name="connsiteX0" fmla="*/ 0 w 83344"/>
                <a:gd name="connsiteY0" fmla="*/ 1321594 h 1743075"/>
                <a:gd name="connsiteX1" fmla="*/ 0 w 83344"/>
                <a:gd name="connsiteY1" fmla="*/ 0 h 1743075"/>
                <a:gd name="connsiteX2" fmla="*/ 83344 w 83344"/>
                <a:gd name="connsiteY2" fmla="*/ 376238 h 1743075"/>
                <a:gd name="connsiteX3" fmla="*/ 83344 w 83344"/>
                <a:gd name="connsiteY3" fmla="*/ 1743075 h 1743075"/>
                <a:gd name="connsiteX4" fmla="*/ 0 w 83344"/>
                <a:gd name="connsiteY4" fmla="*/ 1321594 h 1743075"/>
                <a:gd name="connsiteX0" fmla="*/ 0 w 99397"/>
                <a:gd name="connsiteY0" fmla="*/ 1321594 h 1743075"/>
                <a:gd name="connsiteX1" fmla="*/ 16053 w 99397"/>
                <a:gd name="connsiteY1" fmla="*/ 0 h 1743075"/>
                <a:gd name="connsiteX2" fmla="*/ 99397 w 99397"/>
                <a:gd name="connsiteY2" fmla="*/ 376238 h 1743075"/>
                <a:gd name="connsiteX3" fmla="*/ 99397 w 99397"/>
                <a:gd name="connsiteY3" fmla="*/ 1743075 h 1743075"/>
                <a:gd name="connsiteX4" fmla="*/ 0 w 99397"/>
                <a:gd name="connsiteY4" fmla="*/ 1321594 h 1743075"/>
                <a:gd name="connsiteX0" fmla="*/ 0 w 99397"/>
                <a:gd name="connsiteY0" fmla="*/ 1366838 h 1788319"/>
                <a:gd name="connsiteX1" fmla="*/ 12767 w 99397"/>
                <a:gd name="connsiteY1" fmla="*/ 0 h 1788319"/>
                <a:gd name="connsiteX2" fmla="*/ 99397 w 99397"/>
                <a:gd name="connsiteY2" fmla="*/ 421482 h 1788319"/>
                <a:gd name="connsiteX3" fmla="*/ 99397 w 99397"/>
                <a:gd name="connsiteY3" fmla="*/ 1788319 h 1788319"/>
                <a:gd name="connsiteX4" fmla="*/ 0 w 99397"/>
                <a:gd name="connsiteY4" fmla="*/ 1366838 h 1788319"/>
                <a:gd name="connsiteX0" fmla="*/ 0 w 99397"/>
                <a:gd name="connsiteY0" fmla="*/ 1369219 h 1790700"/>
                <a:gd name="connsiteX1" fmla="*/ 6193 w 99397"/>
                <a:gd name="connsiteY1" fmla="*/ 0 h 1790700"/>
                <a:gd name="connsiteX2" fmla="*/ 99397 w 99397"/>
                <a:gd name="connsiteY2" fmla="*/ 423863 h 1790700"/>
                <a:gd name="connsiteX3" fmla="*/ 99397 w 99397"/>
                <a:gd name="connsiteY3" fmla="*/ 1790700 h 1790700"/>
                <a:gd name="connsiteX4" fmla="*/ 0 w 99397"/>
                <a:gd name="connsiteY4" fmla="*/ 1369219 h 1790700"/>
                <a:gd name="connsiteX0" fmla="*/ 0 w 99397"/>
                <a:gd name="connsiteY0" fmla="*/ 1369219 h 1790700"/>
                <a:gd name="connsiteX1" fmla="*/ 2905 w 99397"/>
                <a:gd name="connsiteY1" fmla="*/ 0 h 1790700"/>
                <a:gd name="connsiteX2" fmla="*/ 99397 w 99397"/>
                <a:gd name="connsiteY2" fmla="*/ 423863 h 1790700"/>
                <a:gd name="connsiteX3" fmla="*/ 99397 w 99397"/>
                <a:gd name="connsiteY3" fmla="*/ 1790700 h 1790700"/>
                <a:gd name="connsiteX4" fmla="*/ 0 w 99397"/>
                <a:gd name="connsiteY4" fmla="*/ 1369219 h 1790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397" h="1790700">
                  <a:moveTo>
                    <a:pt x="0" y="1369219"/>
                  </a:moveTo>
                  <a:cubicBezTo>
                    <a:pt x="2064" y="912813"/>
                    <a:pt x="841" y="456406"/>
                    <a:pt x="2905" y="0"/>
                  </a:cubicBezTo>
                  <a:lnTo>
                    <a:pt x="99397" y="423863"/>
                  </a:lnTo>
                  <a:lnTo>
                    <a:pt x="99397" y="1790700"/>
                  </a:lnTo>
                  <a:lnTo>
                    <a:pt x="0" y="1369219"/>
                  </a:lnTo>
                  <a:close/>
                </a:path>
              </a:pathLst>
            </a:custGeom>
            <a:gradFill>
              <a:gsLst>
                <a:gs pos="9000">
                  <a:srgbClr val="DDDDDD"/>
                </a:gs>
                <a:gs pos="100000">
                  <a:srgbClr val="FFFFFF">
                    <a:alpha val="0"/>
                  </a:srgbClr>
                </a:gs>
              </a:gsLst>
              <a:lin ang="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126" name="AutoShape 455"/>
            <p:cNvSpPr>
              <a:spLocks noChangeArrowheads="1"/>
            </p:cNvSpPr>
            <p:nvPr/>
          </p:nvSpPr>
          <p:spPr bwMode="auto">
            <a:xfrm>
              <a:off x="2353882" y="2097379"/>
              <a:ext cx="1672843" cy="1378800"/>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전체 데이터베이스</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개별 사서함 및 메시지</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공용 폴더</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작업</a:t>
              </a:r>
              <a:r>
                <a:rPr kumimoji="1" lang="en-US" altLang="ko-KR" sz="1000" dirty="0">
                  <a:cs typeface="Arial" charset="0"/>
                </a:rPr>
                <a:t>, </a:t>
              </a:r>
              <a:r>
                <a:rPr kumimoji="1" lang="ko-KR" altLang="en-US" sz="1000" dirty="0">
                  <a:cs typeface="Arial" charset="0"/>
                </a:rPr>
                <a:t>달력 아이템</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연락처</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endParaRPr kumimoji="1" lang="ko-KR" altLang="en-US" sz="1000" dirty="0">
                <a:cs typeface="Arial" charset="0"/>
              </a:endParaRPr>
            </a:p>
          </p:txBody>
        </p:sp>
        <p:grpSp>
          <p:nvGrpSpPr>
            <p:cNvPr id="12" name="그룹 11"/>
            <p:cNvGrpSpPr/>
            <p:nvPr/>
          </p:nvGrpSpPr>
          <p:grpSpPr>
            <a:xfrm>
              <a:off x="2358431" y="2121193"/>
              <a:ext cx="1661471" cy="358775"/>
              <a:chOff x="2358431" y="2121193"/>
              <a:chExt cx="1661471" cy="358775"/>
            </a:xfrm>
          </p:grpSpPr>
          <p:sp>
            <p:nvSpPr>
              <p:cNvPr id="128" name="AutoShape 457"/>
              <p:cNvSpPr>
                <a:spLocks noChangeArrowheads="1"/>
              </p:cNvSpPr>
              <p:nvPr/>
            </p:nvSpPr>
            <p:spPr bwMode="auto">
              <a:xfrm>
                <a:off x="2365250" y="2121193"/>
                <a:ext cx="1652380"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en-US" altLang="ko-KR" sz="1100" b="1" dirty="0">
                    <a:cs typeface="Arial" charset="0"/>
                  </a:rPr>
                  <a:t>Exchange Server</a:t>
                </a:r>
                <a:endParaRPr kumimoji="1" lang="ko-KR" altLang="en-US" sz="1100" b="1" dirty="0">
                  <a:cs typeface="Arial" charset="0"/>
                </a:endParaRPr>
              </a:p>
            </p:txBody>
          </p:sp>
          <p:sp>
            <p:nvSpPr>
              <p:cNvPr id="129" name="AutoShape 458"/>
              <p:cNvSpPr>
                <a:spLocks noChangeArrowheads="1"/>
              </p:cNvSpPr>
              <p:nvPr/>
            </p:nvSpPr>
            <p:spPr bwMode="auto">
              <a:xfrm>
                <a:off x="2358431" y="2362780"/>
                <a:ext cx="1661471"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130" name="AutoShape 459"/>
              <p:cNvSpPr>
                <a:spLocks noChangeArrowheads="1"/>
              </p:cNvSpPr>
              <p:nvPr/>
            </p:nvSpPr>
            <p:spPr bwMode="auto">
              <a:xfrm>
                <a:off x="2367522" y="2373598"/>
                <a:ext cx="1647834"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grpSp>
        <p:nvGrpSpPr>
          <p:cNvPr id="17" name="그룹 16"/>
          <p:cNvGrpSpPr/>
          <p:nvPr/>
        </p:nvGrpSpPr>
        <p:grpSpPr>
          <a:xfrm>
            <a:off x="4115762" y="2097378"/>
            <a:ext cx="1673366" cy="1802082"/>
            <a:chOff x="4115762" y="2097378"/>
            <a:chExt cx="1673366" cy="1802082"/>
          </a:xfrm>
        </p:grpSpPr>
        <p:sp>
          <p:nvSpPr>
            <p:cNvPr id="69" name="Freeform 569"/>
            <p:cNvSpPr/>
            <p:nvPr/>
          </p:nvSpPr>
          <p:spPr bwMode="auto">
            <a:xfrm>
              <a:off x="4115762" y="3475598"/>
              <a:ext cx="1662834" cy="423862"/>
            </a:xfrm>
            <a:custGeom>
              <a:avLst/>
              <a:gdLst>
                <a:gd name="connsiteX0" fmla="*/ 0 w 1702594"/>
                <a:gd name="connsiteY0" fmla="*/ 0 h 423862"/>
                <a:gd name="connsiteX1" fmla="*/ 1702594 w 1702594"/>
                <a:gd name="connsiteY1" fmla="*/ 0 h 423862"/>
                <a:gd name="connsiteX2" fmla="*/ 1628775 w 1702594"/>
                <a:gd name="connsiteY2" fmla="*/ 423862 h 423862"/>
                <a:gd name="connsiteX3" fmla="*/ 71438 w 1702594"/>
                <a:gd name="connsiteY3" fmla="*/ 423862 h 423862"/>
                <a:gd name="connsiteX4" fmla="*/ 0 w 1702594"/>
                <a:gd name="connsiteY4" fmla="*/ 0 h 423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2594" h="423862">
                  <a:moveTo>
                    <a:pt x="0" y="0"/>
                  </a:moveTo>
                  <a:lnTo>
                    <a:pt x="1702594" y="0"/>
                  </a:lnTo>
                  <a:lnTo>
                    <a:pt x="1628775" y="423862"/>
                  </a:lnTo>
                  <a:lnTo>
                    <a:pt x="71438" y="423862"/>
                  </a:lnTo>
                  <a:lnTo>
                    <a:pt x="0" y="0"/>
                  </a:lnTo>
                  <a:close/>
                </a:path>
              </a:pathLst>
            </a:custGeom>
            <a:gradFill>
              <a:gsLst>
                <a:gs pos="0">
                  <a:srgbClr val="DDDDDD"/>
                </a:gs>
                <a:gs pos="100000">
                  <a:srgbClr val="FFFFFF">
                    <a:alpha val="0"/>
                  </a:srgbClr>
                </a:gs>
              </a:gsLst>
              <a:lin ang="54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132" name="AutoShape 455"/>
            <p:cNvSpPr>
              <a:spLocks noChangeArrowheads="1"/>
            </p:cNvSpPr>
            <p:nvPr/>
          </p:nvSpPr>
          <p:spPr bwMode="auto">
            <a:xfrm>
              <a:off x="4116285" y="2097378"/>
              <a:ext cx="1672843" cy="1378800"/>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전체 사이트</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개별 사이트</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문서</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사진 라이브러리</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개별 첨부파일</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endParaRPr kumimoji="1" lang="ko-KR" altLang="en-US" sz="1000" dirty="0">
                <a:cs typeface="Arial" charset="0"/>
              </a:endParaRPr>
            </a:p>
          </p:txBody>
        </p:sp>
        <p:grpSp>
          <p:nvGrpSpPr>
            <p:cNvPr id="11" name="그룹 10"/>
            <p:cNvGrpSpPr/>
            <p:nvPr/>
          </p:nvGrpSpPr>
          <p:grpSpPr>
            <a:xfrm>
              <a:off x="4120834" y="2121192"/>
              <a:ext cx="1663745" cy="358775"/>
              <a:chOff x="4120834" y="2121192"/>
              <a:chExt cx="1663745" cy="358775"/>
            </a:xfrm>
          </p:grpSpPr>
          <p:sp>
            <p:nvSpPr>
              <p:cNvPr id="134" name="AutoShape 457"/>
              <p:cNvSpPr>
                <a:spLocks noChangeArrowheads="1"/>
              </p:cNvSpPr>
              <p:nvPr/>
            </p:nvSpPr>
            <p:spPr bwMode="auto">
              <a:xfrm>
                <a:off x="4127653" y="2121192"/>
                <a:ext cx="1652381"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en-US" altLang="ko-KR" sz="1100" b="1" dirty="0">
                    <a:cs typeface="Arial" charset="0"/>
                  </a:rPr>
                  <a:t>SharePoint Server</a:t>
                </a:r>
                <a:endParaRPr kumimoji="1" lang="ko-KR" altLang="en-US" sz="1100" b="1" dirty="0">
                  <a:cs typeface="Arial" charset="0"/>
                </a:endParaRPr>
              </a:p>
            </p:txBody>
          </p:sp>
          <p:sp>
            <p:nvSpPr>
              <p:cNvPr id="135" name="AutoShape 458"/>
              <p:cNvSpPr>
                <a:spLocks noChangeArrowheads="1"/>
              </p:cNvSpPr>
              <p:nvPr/>
            </p:nvSpPr>
            <p:spPr bwMode="auto">
              <a:xfrm>
                <a:off x="4120834" y="2362779"/>
                <a:ext cx="1663745"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136" name="AutoShape 459"/>
              <p:cNvSpPr>
                <a:spLocks noChangeArrowheads="1"/>
              </p:cNvSpPr>
              <p:nvPr/>
            </p:nvSpPr>
            <p:spPr bwMode="auto">
              <a:xfrm>
                <a:off x="4129926" y="2373597"/>
                <a:ext cx="1647835"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grpSp>
        <p:nvGrpSpPr>
          <p:cNvPr id="18" name="그룹 17"/>
          <p:cNvGrpSpPr/>
          <p:nvPr/>
        </p:nvGrpSpPr>
        <p:grpSpPr>
          <a:xfrm>
            <a:off x="5806504" y="2097378"/>
            <a:ext cx="1745028" cy="1807375"/>
            <a:chOff x="5806504" y="2097378"/>
            <a:chExt cx="1745028" cy="1807375"/>
          </a:xfrm>
        </p:grpSpPr>
        <p:sp>
          <p:nvSpPr>
            <p:cNvPr id="63" name="Freeform 570"/>
            <p:cNvSpPr/>
            <p:nvPr/>
          </p:nvSpPr>
          <p:spPr bwMode="auto">
            <a:xfrm>
              <a:off x="5806504" y="3477979"/>
              <a:ext cx="1737255" cy="421481"/>
            </a:xfrm>
            <a:custGeom>
              <a:avLst/>
              <a:gdLst>
                <a:gd name="connsiteX0" fmla="*/ 76200 w 1778794"/>
                <a:gd name="connsiteY0" fmla="*/ 0 h 421481"/>
                <a:gd name="connsiteX1" fmla="*/ 1778794 w 1778794"/>
                <a:gd name="connsiteY1" fmla="*/ 0 h 421481"/>
                <a:gd name="connsiteX2" fmla="*/ 1559719 w 1778794"/>
                <a:gd name="connsiteY2" fmla="*/ 421481 h 421481"/>
                <a:gd name="connsiteX3" fmla="*/ 0 w 1778794"/>
                <a:gd name="connsiteY3" fmla="*/ 421481 h 421481"/>
                <a:gd name="connsiteX4" fmla="*/ 76200 w 1778794"/>
                <a:gd name="connsiteY4" fmla="*/ 0 h 421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8794" h="421481">
                  <a:moveTo>
                    <a:pt x="76200" y="0"/>
                  </a:moveTo>
                  <a:lnTo>
                    <a:pt x="1778794" y="0"/>
                  </a:lnTo>
                  <a:lnTo>
                    <a:pt x="1559719" y="421481"/>
                  </a:lnTo>
                  <a:lnTo>
                    <a:pt x="0" y="421481"/>
                  </a:lnTo>
                  <a:lnTo>
                    <a:pt x="76200" y="0"/>
                  </a:lnTo>
                  <a:close/>
                </a:path>
              </a:pathLst>
            </a:custGeom>
            <a:gradFill>
              <a:gsLst>
                <a:gs pos="0">
                  <a:srgbClr val="DDDDDD"/>
                </a:gs>
                <a:gs pos="100000">
                  <a:srgbClr val="FFFFFF">
                    <a:alpha val="0"/>
                  </a:srgbClr>
                </a:gs>
              </a:gsLst>
              <a:lin ang="54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64" name="Freeform 571"/>
            <p:cNvSpPr/>
            <p:nvPr/>
          </p:nvSpPr>
          <p:spPr bwMode="auto">
            <a:xfrm>
              <a:off x="5806504" y="2114053"/>
              <a:ext cx="74421" cy="1790700"/>
            </a:xfrm>
            <a:custGeom>
              <a:avLst/>
              <a:gdLst>
                <a:gd name="connsiteX0" fmla="*/ 76200 w 76200"/>
                <a:gd name="connsiteY0" fmla="*/ 1319213 h 1745457"/>
                <a:gd name="connsiteX1" fmla="*/ 76200 w 76200"/>
                <a:gd name="connsiteY1" fmla="*/ 0 h 1745457"/>
                <a:gd name="connsiteX2" fmla="*/ 0 w 76200"/>
                <a:gd name="connsiteY2" fmla="*/ 531019 h 1745457"/>
                <a:gd name="connsiteX3" fmla="*/ 0 w 76200"/>
                <a:gd name="connsiteY3" fmla="*/ 1745457 h 1745457"/>
                <a:gd name="connsiteX4" fmla="*/ 76200 w 76200"/>
                <a:gd name="connsiteY4" fmla="*/ 1319213 h 1745457"/>
                <a:gd name="connsiteX0" fmla="*/ 76200 w 76200"/>
                <a:gd name="connsiteY0" fmla="*/ 1364456 h 1790700"/>
                <a:gd name="connsiteX1" fmla="*/ 76200 w 76200"/>
                <a:gd name="connsiteY1" fmla="*/ 0 h 1790700"/>
                <a:gd name="connsiteX2" fmla="*/ 0 w 76200"/>
                <a:gd name="connsiteY2" fmla="*/ 576262 h 1790700"/>
                <a:gd name="connsiteX3" fmla="*/ 0 w 76200"/>
                <a:gd name="connsiteY3" fmla="*/ 1790700 h 1790700"/>
                <a:gd name="connsiteX4" fmla="*/ 76200 w 76200"/>
                <a:gd name="connsiteY4" fmla="*/ 1364456 h 1790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1790700">
                  <a:moveTo>
                    <a:pt x="76200" y="1364456"/>
                  </a:moveTo>
                  <a:lnTo>
                    <a:pt x="76200" y="0"/>
                  </a:lnTo>
                  <a:lnTo>
                    <a:pt x="0" y="576262"/>
                  </a:lnTo>
                  <a:lnTo>
                    <a:pt x="0" y="1790700"/>
                  </a:lnTo>
                  <a:lnTo>
                    <a:pt x="76200" y="1364456"/>
                  </a:lnTo>
                  <a:close/>
                </a:path>
              </a:pathLst>
            </a:custGeom>
            <a:gradFill>
              <a:gsLst>
                <a:gs pos="900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138" name="AutoShape 455"/>
            <p:cNvSpPr>
              <a:spLocks noChangeArrowheads="1"/>
            </p:cNvSpPr>
            <p:nvPr/>
          </p:nvSpPr>
          <p:spPr bwMode="auto">
            <a:xfrm>
              <a:off x="5878689" y="2097378"/>
              <a:ext cx="1672843" cy="1378800"/>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전체 </a:t>
              </a:r>
              <a:r>
                <a:rPr kumimoji="1" lang="en-US" altLang="ko-KR" sz="1000" dirty="0">
                  <a:cs typeface="Arial" charset="0"/>
                </a:rPr>
                <a:t>AD </a:t>
              </a:r>
              <a:r>
                <a:rPr kumimoji="1" lang="ko-KR" altLang="en-US" sz="1000" dirty="0">
                  <a:cs typeface="Arial" charset="0"/>
                </a:rPr>
                <a:t>환경</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개체</a:t>
              </a:r>
              <a:r>
                <a:rPr kumimoji="1" lang="en-US" altLang="ko-KR" sz="1000" dirty="0">
                  <a:cs typeface="Arial" charset="0"/>
                </a:rPr>
                <a:t>, </a:t>
              </a:r>
              <a:r>
                <a:rPr kumimoji="1" lang="ko-KR" altLang="en-US" sz="1000" dirty="0">
                  <a:cs typeface="Arial" charset="0"/>
                </a:rPr>
                <a:t>속성</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en-US" altLang="ko-KR" sz="1000" dirty="0">
                  <a:cs typeface="Arial" charset="0"/>
                </a:rPr>
                <a:t>ADAM</a:t>
              </a:r>
              <a:r>
                <a:rPr kumimoji="1" lang="ko-KR" altLang="en-US" sz="1000" dirty="0">
                  <a:cs typeface="Arial" charset="0"/>
                </a:rPr>
                <a:t>과 </a:t>
              </a:r>
              <a:r>
                <a:rPr kumimoji="1" lang="en-US" altLang="ko-KR" sz="1000" dirty="0">
                  <a:cs typeface="Arial" charset="0"/>
                </a:rPr>
                <a:t>AD LDS </a:t>
              </a:r>
              <a:r>
                <a:rPr kumimoji="1" lang="ko-KR" altLang="en-US" sz="1000" dirty="0">
                  <a:cs typeface="Arial" charset="0"/>
                </a:rPr>
                <a:t>객체 및 속성</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사용자 계정</a:t>
              </a:r>
              <a:endParaRPr kumimoji="1" lang="en-US" altLang="ko-KR" sz="1000" dirty="0">
                <a:cs typeface="Arial" charset="0"/>
              </a:endParaRPr>
            </a:p>
          </p:txBody>
        </p:sp>
        <p:grpSp>
          <p:nvGrpSpPr>
            <p:cNvPr id="10" name="그룹 9"/>
            <p:cNvGrpSpPr/>
            <p:nvPr/>
          </p:nvGrpSpPr>
          <p:grpSpPr>
            <a:xfrm>
              <a:off x="5883238" y="2121192"/>
              <a:ext cx="1663745" cy="358775"/>
              <a:chOff x="5883238" y="2121192"/>
              <a:chExt cx="1663745" cy="358775"/>
            </a:xfrm>
          </p:grpSpPr>
          <p:sp>
            <p:nvSpPr>
              <p:cNvPr id="140" name="AutoShape 457"/>
              <p:cNvSpPr>
                <a:spLocks noChangeArrowheads="1"/>
              </p:cNvSpPr>
              <p:nvPr/>
            </p:nvSpPr>
            <p:spPr bwMode="auto">
              <a:xfrm>
                <a:off x="5890057" y="2121192"/>
                <a:ext cx="1652381"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en-US" altLang="ko-KR" sz="1100" b="1" dirty="0">
                    <a:cs typeface="Arial" charset="0"/>
                  </a:rPr>
                  <a:t>SharePoint Server</a:t>
                </a:r>
                <a:endParaRPr kumimoji="1" lang="ko-KR" altLang="en-US" sz="1100" b="1" dirty="0">
                  <a:cs typeface="Arial" charset="0"/>
                </a:endParaRPr>
              </a:p>
            </p:txBody>
          </p:sp>
          <p:sp>
            <p:nvSpPr>
              <p:cNvPr id="141" name="AutoShape 458"/>
              <p:cNvSpPr>
                <a:spLocks noChangeArrowheads="1"/>
              </p:cNvSpPr>
              <p:nvPr/>
            </p:nvSpPr>
            <p:spPr bwMode="auto">
              <a:xfrm>
                <a:off x="5883238" y="2362779"/>
                <a:ext cx="1663745"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142" name="AutoShape 459"/>
              <p:cNvSpPr>
                <a:spLocks noChangeArrowheads="1"/>
              </p:cNvSpPr>
              <p:nvPr/>
            </p:nvSpPr>
            <p:spPr bwMode="auto">
              <a:xfrm>
                <a:off x="5892330" y="2373597"/>
                <a:ext cx="1647835"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grpSp>
        <p:nvGrpSpPr>
          <p:cNvPr id="19" name="그룹 18"/>
          <p:cNvGrpSpPr/>
          <p:nvPr/>
        </p:nvGrpSpPr>
        <p:grpSpPr>
          <a:xfrm>
            <a:off x="7418174" y="2097379"/>
            <a:ext cx="1895760" cy="1804991"/>
            <a:chOff x="7418174" y="2097379"/>
            <a:chExt cx="1895760" cy="1804991"/>
          </a:xfrm>
        </p:grpSpPr>
        <p:sp>
          <p:nvSpPr>
            <p:cNvPr id="61" name="Freeform 572"/>
            <p:cNvSpPr/>
            <p:nvPr/>
          </p:nvSpPr>
          <p:spPr bwMode="auto">
            <a:xfrm>
              <a:off x="7418174" y="3475598"/>
              <a:ext cx="1886096" cy="423862"/>
            </a:xfrm>
            <a:custGeom>
              <a:avLst/>
              <a:gdLst>
                <a:gd name="connsiteX0" fmla="*/ 233363 w 1931194"/>
                <a:gd name="connsiteY0" fmla="*/ 0 h 423862"/>
                <a:gd name="connsiteX1" fmla="*/ 1931194 w 1931194"/>
                <a:gd name="connsiteY1" fmla="*/ 0 h 423862"/>
                <a:gd name="connsiteX2" fmla="*/ 1569244 w 1931194"/>
                <a:gd name="connsiteY2" fmla="*/ 423862 h 423862"/>
                <a:gd name="connsiteX3" fmla="*/ 0 w 1931194"/>
                <a:gd name="connsiteY3" fmla="*/ 423862 h 423862"/>
                <a:gd name="connsiteX4" fmla="*/ 233363 w 1931194"/>
                <a:gd name="connsiteY4" fmla="*/ 0 h 423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1194" h="423862">
                  <a:moveTo>
                    <a:pt x="233363" y="0"/>
                  </a:moveTo>
                  <a:lnTo>
                    <a:pt x="1931194" y="0"/>
                  </a:lnTo>
                  <a:lnTo>
                    <a:pt x="1569244" y="423862"/>
                  </a:lnTo>
                  <a:lnTo>
                    <a:pt x="0" y="423862"/>
                  </a:lnTo>
                  <a:lnTo>
                    <a:pt x="233363" y="0"/>
                  </a:lnTo>
                  <a:close/>
                </a:path>
              </a:pathLst>
            </a:custGeom>
            <a:gradFill>
              <a:gsLst>
                <a:gs pos="0">
                  <a:srgbClr val="DDDDDD"/>
                </a:gs>
                <a:gs pos="100000">
                  <a:srgbClr val="FFFFFF">
                    <a:alpha val="0"/>
                  </a:srgbClr>
                </a:gs>
              </a:gsLst>
              <a:lin ang="54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62" name="Freeform 573"/>
            <p:cNvSpPr/>
            <p:nvPr/>
          </p:nvSpPr>
          <p:spPr bwMode="auto">
            <a:xfrm>
              <a:off x="7418174" y="2104527"/>
              <a:ext cx="230239" cy="1797843"/>
            </a:xfrm>
            <a:custGeom>
              <a:avLst/>
              <a:gdLst>
                <a:gd name="connsiteX0" fmla="*/ 235744 w 235744"/>
                <a:gd name="connsiteY0" fmla="*/ 1314450 h 1740693"/>
                <a:gd name="connsiteX1" fmla="*/ 235744 w 235744"/>
                <a:gd name="connsiteY1" fmla="*/ 0 h 1740693"/>
                <a:gd name="connsiteX2" fmla="*/ 0 w 235744"/>
                <a:gd name="connsiteY2" fmla="*/ 542925 h 1740693"/>
                <a:gd name="connsiteX3" fmla="*/ 0 w 235744"/>
                <a:gd name="connsiteY3" fmla="*/ 1740693 h 1740693"/>
                <a:gd name="connsiteX4" fmla="*/ 235744 w 235744"/>
                <a:gd name="connsiteY4" fmla="*/ 1314450 h 1740693"/>
                <a:gd name="connsiteX0" fmla="*/ 235744 w 235744"/>
                <a:gd name="connsiteY0" fmla="*/ 1366837 h 1793080"/>
                <a:gd name="connsiteX1" fmla="*/ 230868 w 235744"/>
                <a:gd name="connsiteY1" fmla="*/ 0 h 1793080"/>
                <a:gd name="connsiteX2" fmla="*/ 0 w 235744"/>
                <a:gd name="connsiteY2" fmla="*/ 595312 h 1793080"/>
                <a:gd name="connsiteX3" fmla="*/ 0 w 235744"/>
                <a:gd name="connsiteY3" fmla="*/ 1793080 h 1793080"/>
                <a:gd name="connsiteX4" fmla="*/ 235744 w 235744"/>
                <a:gd name="connsiteY4" fmla="*/ 1366837 h 1793080"/>
                <a:gd name="connsiteX0" fmla="*/ 235744 w 236213"/>
                <a:gd name="connsiteY0" fmla="*/ 1371600 h 1797843"/>
                <a:gd name="connsiteX1" fmla="*/ 235744 w 236213"/>
                <a:gd name="connsiteY1" fmla="*/ 0 h 1797843"/>
                <a:gd name="connsiteX2" fmla="*/ 0 w 236213"/>
                <a:gd name="connsiteY2" fmla="*/ 600075 h 1797843"/>
                <a:gd name="connsiteX3" fmla="*/ 0 w 236213"/>
                <a:gd name="connsiteY3" fmla="*/ 1797843 h 1797843"/>
                <a:gd name="connsiteX4" fmla="*/ 235744 w 236213"/>
                <a:gd name="connsiteY4" fmla="*/ 1371600 h 1797843"/>
                <a:gd name="connsiteX0" fmla="*/ 235744 w 235744"/>
                <a:gd name="connsiteY0" fmla="*/ 1371600 h 1797843"/>
                <a:gd name="connsiteX1" fmla="*/ 233306 w 235744"/>
                <a:gd name="connsiteY1" fmla="*/ 0 h 1797843"/>
                <a:gd name="connsiteX2" fmla="*/ 0 w 235744"/>
                <a:gd name="connsiteY2" fmla="*/ 600075 h 1797843"/>
                <a:gd name="connsiteX3" fmla="*/ 0 w 235744"/>
                <a:gd name="connsiteY3" fmla="*/ 1797843 h 1797843"/>
                <a:gd name="connsiteX4" fmla="*/ 235744 w 235744"/>
                <a:gd name="connsiteY4" fmla="*/ 1371600 h 17978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744" h="1797843">
                  <a:moveTo>
                    <a:pt x="235744" y="1371600"/>
                  </a:moveTo>
                  <a:cubicBezTo>
                    <a:pt x="234119" y="915988"/>
                    <a:pt x="234931" y="455612"/>
                    <a:pt x="233306" y="0"/>
                  </a:cubicBezTo>
                  <a:lnTo>
                    <a:pt x="0" y="600075"/>
                  </a:lnTo>
                  <a:lnTo>
                    <a:pt x="0" y="1797843"/>
                  </a:lnTo>
                  <a:lnTo>
                    <a:pt x="235744" y="1371600"/>
                  </a:ln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144" name="AutoShape 455"/>
            <p:cNvSpPr>
              <a:spLocks noChangeArrowheads="1"/>
            </p:cNvSpPr>
            <p:nvPr/>
          </p:nvSpPr>
          <p:spPr bwMode="auto">
            <a:xfrm>
              <a:off x="7641091" y="2097379"/>
              <a:ext cx="1672843" cy="1377224"/>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전체 </a:t>
              </a:r>
              <a:r>
                <a:rPr kumimoji="1" lang="en-US" altLang="ko-KR" sz="1000" dirty="0">
                  <a:cs typeface="Arial" charset="0"/>
                </a:rPr>
                <a:t>VM</a:t>
              </a: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개별 </a:t>
              </a:r>
              <a:r>
                <a:rPr kumimoji="1" lang="en-US" altLang="ko-KR" sz="1000" dirty="0">
                  <a:cs typeface="Arial" charset="0"/>
                </a:rPr>
                <a:t>VM </a:t>
              </a:r>
              <a:r>
                <a:rPr kumimoji="1" lang="ko-KR" altLang="en-US" sz="1000" dirty="0">
                  <a:cs typeface="Arial" charset="0"/>
                </a:rPr>
                <a:t>디스크</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개별 파일 및 폴더</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en-US" altLang="ko-KR" sz="1000" dirty="0">
                  <a:cs typeface="Arial" charset="0"/>
                </a:rPr>
                <a:t>SQL, Exchange, AD, SPS </a:t>
              </a:r>
              <a:r>
                <a:rPr kumimoji="1" lang="ko-KR" altLang="en-US" sz="1000" dirty="0">
                  <a:cs typeface="Arial" charset="0"/>
                </a:rPr>
                <a:t>개별 개체 단위 추출 및 온라인 복구</a:t>
              </a:r>
            </a:p>
          </p:txBody>
        </p:sp>
        <p:grpSp>
          <p:nvGrpSpPr>
            <p:cNvPr id="9" name="그룹 8"/>
            <p:cNvGrpSpPr/>
            <p:nvPr/>
          </p:nvGrpSpPr>
          <p:grpSpPr>
            <a:xfrm>
              <a:off x="7645640" y="2121192"/>
              <a:ext cx="1663745" cy="358775"/>
              <a:chOff x="7645640" y="2121192"/>
              <a:chExt cx="1663745" cy="358775"/>
            </a:xfrm>
          </p:grpSpPr>
          <p:sp>
            <p:nvSpPr>
              <p:cNvPr id="146" name="AutoShape 457"/>
              <p:cNvSpPr>
                <a:spLocks noChangeArrowheads="1"/>
              </p:cNvSpPr>
              <p:nvPr/>
            </p:nvSpPr>
            <p:spPr bwMode="auto">
              <a:xfrm>
                <a:off x="7652459" y="2121192"/>
                <a:ext cx="1652381"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en-US" altLang="ko-KR" sz="1100" b="1" dirty="0">
                    <a:cs typeface="Arial" charset="0"/>
                  </a:rPr>
                  <a:t>VMware, Hyper-V</a:t>
                </a:r>
                <a:endParaRPr kumimoji="1" lang="ko-KR" altLang="en-US" sz="1100" b="1" dirty="0">
                  <a:cs typeface="Arial" charset="0"/>
                </a:endParaRPr>
              </a:p>
            </p:txBody>
          </p:sp>
          <p:sp>
            <p:nvSpPr>
              <p:cNvPr id="147" name="AutoShape 458"/>
              <p:cNvSpPr>
                <a:spLocks noChangeArrowheads="1"/>
              </p:cNvSpPr>
              <p:nvPr/>
            </p:nvSpPr>
            <p:spPr bwMode="auto">
              <a:xfrm>
                <a:off x="7645640" y="2362779"/>
                <a:ext cx="1663745"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148" name="AutoShape 459"/>
              <p:cNvSpPr>
                <a:spLocks noChangeArrowheads="1"/>
              </p:cNvSpPr>
              <p:nvPr/>
            </p:nvSpPr>
            <p:spPr bwMode="auto">
              <a:xfrm>
                <a:off x="7654732" y="2373597"/>
                <a:ext cx="1647835"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23</a:t>
            </a:fld>
            <a:endParaRPr lang="en-US"/>
          </a:p>
        </p:txBody>
      </p:sp>
      <p:sp>
        <p:nvSpPr>
          <p:cNvPr id="6" name="내용 개체 틀 5"/>
          <p:cNvSpPr>
            <a:spLocks noGrp="1"/>
          </p:cNvSpPr>
          <p:nvPr>
            <p:ph sz="half" idx="13"/>
          </p:nvPr>
        </p:nvSpPr>
        <p:spPr/>
        <p:txBody>
          <a:bodyPr/>
          <a:lstStyle/>
          <a:p>
            <a:r>
              <a:rPr lang="en-US" altLang="ko-KR" sz="1200" dirty="0"/>
              <a:t>Backup Exec</a:t>
            </a:r>
            <a:r>
              <a:rPr lang="ko-KR" altLang="en-US" sz="1200"/>
              <a:t>은 전체 시스템에 대한 단 한번 </a:t>
            </a:r>
            <a:r>
              <a:rPr lang="en-US" altLang="ko-KR" sz="1200" dirty="0"/>
              <a:t>(Single-Pass)</a:t>
            </a:r>
            <a:r>
              <a:rPr lang="ko-KR" altLang="en-US" sz="1200"/>
              <a:t>의 백업을 통해 </a:t>
            </a:r>
            <a:r>
              <a:rPr lang="en-US" altLang="ko-KR" sz="1200" dirty="0"/>
              <a:t>OS </a:t>
            </a:r>
            <a:r>
              <a:rPr lang="ko-KR" altLang="en-US" sz="1200"/>
              <a:t>영역을 포함한 전체 시스템 복구 뿐만 아니라</a:t>
            </a:r>
            <a:r>
              <a:rPr lang="en-US" altLang="ko-KR" sz="1200" dirty="0"/>
              <a:t>, </a:t>
            </a:r>
            <a:r>
              <a:rPr lang="ko-KR" altLang="en-US" sz="1200"/>
              <a:t>개별 파일 및 폴더 단위 복원을 수행할 수 있으며</a:t>
            </a:r>
            <a:r>
              <a:rPr lang="en-US" altLang="ko-KR" sz="1200" dirty="0"/>
              <a:t>, </a:t>
            </a:r>
            <a:r>
              <a:rPr lang="ko-KR" altLang="en-US" sz="1200"/>
              <a:t>특히 주요 마이크로소프트 애플리케이션</a:t>
            </a:r>
            <a:r>
              <a:rPr lang="en-US" altLang="ko-KR" sz="1200" dirty="0"/>
              <a:t>(Exchange, SharePoint, Active Directory)</a:t>
            </a:r>
            <a:r>
              <a:rPr lang="ko-KR" altLang="en-US" sz="1200"/>
              <a:t>에 대한 개별 객체 단위 추출 복구를 수행할 수 있는 특허된 </a:t>
            </a:r>
            <a:r>
              <a:rPr lang="en-US" altLang="ko-KR" sz="1200" dirty="0"/>
              <a:t>“</a:t>
            </a:r>
            <a:r>
              <a:rPr lang="ko-KR" altLang="en-US" sz="1200"/>
              <a:t>개별 단위 복구 기술</a:t>
            </a:r>
            <a:r>
              <a:rPr lang="en-US" altLang="ko-KR" sz="1200" dirty="0"/>
              <a:t>(GRT, Granular Recovery Technology)”</a:t>
            </a:r>
            <a:r>
              <a:rPr lang="ko-KR" altLang="en-US" sz="1200"/>
              <a:t>을 기본 포함하고 있습니다</a:t>
            </a:r>
            <a:r>
              <a:rPr lang="en-US" altLang="ko-KR" sz="1200" dirty="0"/>
              <a:t>.</a:t>
            </a:r>
          </a:p>
        </p:txBody>
      </p:sp>
      <p:sp>
        <p:nvSpPr>
          <p:cNvPr id="5" name="텍스트 개체 틀 4"/>
          <p:cNvSpPr>
            <a:spLocks noGrp="1"/>
          </p:cNvSpPr>
          <p:nvPr>
            <p:ph type="body" idx="1"/>
          </p:nvPr>
        </p:nvSpPr>
        <p:spPr/>
        <p:txBody>
          <a:bodyPr/>
          <a:lstStyle/>
          <a:p>
            <a:r>
              <a:rPr lang="ko-KR" altLang="en-US"/>
              <a:t>개별 개체 복구 기술</a:t>
            </a:r>
            <a:r>
              <a:rPr lang="en-US" altLang="ko-KR" dirty="0"/>
              <a:t>(GRT)</a:t>
            </a:r>
          </a:p>
        </p:txBody>
      </p:sp>
      <p:sp>
        <p:nvSpPr>
          <p:cNvPr id="7" name="텍스트 개체 틀 6"/>
          <p:cNvSpPr>
            <a:spLocks noGrp="1"/>
          </p:cNvSpPr>
          <p:nvPr>
            <p:ph type="body" idx="14"/>
          </p:nvPr>
        </p:nvSpPr>
        <p:spPr/>
        <p:txBody>
          <a:bodyPr/>
          <a:lstStyle/>
          <a:p>
            <a:r>
              <a:rPr lang="en-US" altLang="ko-KR" dirty="0"/>
              <a:t>2. </a:t>
            </a:r>
            <a:r>
              <a:rPr lang="ko-KR" altLang="en-US"/>
              <a:t>제안제품 소개</a:t>
            </a:r>
          </a:p>
        </p:txBody>
      </p:sp>
      <p:sp>
        <p:nvSpPr>
          <p:cNvPr id="8" name="제목 7"/>
          <p:cNvSpPr>
            <a:spLocks noGrp="1"/>
          </p:cNvSpPr>
          <p:nvPr>
            <p:ph type="title"/>
          </p:nvPr>
        </p:nvSpPr>
        <p:spPr/>
        <p:txBody>
          <a:bodyPr/>
          <a:lstStyle/>
          <a:p>
            <a:r>
              <a:rPr lang="en-US" altLang="ko-KR" dirty="0"/>
              <a:t>2.4 </a:t>
            </a:r>
            <a:r>
              <a:rPr lang="ko-KR" altLang="en-US"/>
              <a:t>제품 주요기술 및 특장점</a:t>
            </a:r>
          </a:p>
        </p:txBody>
      </p:sp>
      <p:grpSp>
        <p:nvGrpSpPr>
          <p:cNvPr id="57" name="Group 370"/>
          <p:cNvGrpSpPr/>
          <p:nvPr/>
        </p:nvGrpSpPr>
        <p:grpSpPr>
          <a:xfrm>
            <a:off x="2768291" y="1659897"/>
            <a:ext cx="590746" cy="482579"/>
            <a:chOff x="6609184" y="2636912"/>
            <a:chExt cx="590746" cy="482579"/>
          </a:xfrm>
        </p:grpSpPr>
        <p:sp>
          <p:nvSpPr>
            <p:cNvPr id="58" name="Explosion 2 368"/>
            <p:cNvSpPr/>
            <p:nvPr/>
          </p:nvSpPr>
          <p:spPr bwMode="auto">
            <a:xfrm>
              <a:off x="6609184" y="2636912"/>
              <a:ext cx="590746" cy="482579"/>
            </a:xfrm>
            <a:prstGeom prst="irregularSeal2">
              <a:avLst/>
            </a:prstGeom>
            <a:ln>
              <a:headEnd/>
              <a:tailEnd/>
            </a:ln>
            <a:extLst/>
          </p:spPr>
          <p:style>
            <a:lnRef idx="1">
              <a:schemeClr val="accent5"/>
            </a:lnRef>
            <a:fillRef idx="2">
              <a:schemeClr val="accent5"/>
            </a:fillRef>
            <a:effectRef idx="1">
              <a:schemeClr val="accent5"/>
            </a:effectRef>
            <a:fontRef idx="minor">
              <a:schemeClr val="dk1"/>
            </a:fontRef>
          </p:style>
          <p:txBody>
            <a:bodyPr rtlCol="0" anchor="ctr"/>
            <a:lstStyle/>
            <a:p>
              <a:pPr algn="ctr"/>
              <a:endParaRPr lang="ko-KR" altLang="en-US" dirty="0">
                <a:latin typeface="Calibri" panose="020F0502020204030204" pitchFamily="34" charset="0"/>
              </a:endParaRPr>
            </a:p>
          </p:txBody>
        </p:sp>
        <p:sp>
          <p:nvSpPr>
            <p:cNvPr id="59" name="TextBox 58"/>
            <p:cNvSpPr txBox="1"/>
            <p:nvPr/>
          </p:nvSpPr>
          <p:spPr>
            <a:xfrm rot="19839221">
              <a:off x="6665734" y="2768412"/>
              <a:ext cx="441147" cy="246221"/>
            </a:xfrm>
            <a:prstGeom prst="rect">
              <a:avLst/>
            </a:prstGeom>
            <a:noFill/>
          </p:spPr>
          <p:txBody>
            <a:bodyPr wrap="none" rtlCol="0">
              <a:spAutoFit/>
            </a:bodyPr>
            <a:lstStyle/>
            <a:p>
              <a:r>
                <a:rPr lang="ko-KR" altLang="en-US" sz="1000" b="1" dirty="0">
                  <a:latin typeface="+mj-lt"/>
                </a:rPr>
                <a:t>특허</a:t>
              </a:r>
              <a:endParaRPr lang="en-US" sz="1000" b="1" dirty="0">
                <a:latin typeface="+mj-lt"/>
              </a:endParaRPr>
            </a:p>
          </p:txBody>
        </p:sp>
      </p:grpSp>
      <p:sp>
        <p:nvSpPr>
          <p:cNvPr id="149" name="Rounded Rectangle 161"/>
          <p:cNvSpPr/>
          <p:nvPr/>
        </p:nvSpPr>
        <p:spPr bwMode="auto">
          <a:xfrm>
            <a:off x="684650" y="3792722"/>
            <a:ext cx="8543873" cy="2291276"/>
          </a:xfrm>
          <a:prstGeom prst="roundRect">
            <a:avLst>
              <a:gd name="adj" fmla="val 3594"/>
            </a:avLst>
          </a:prstGeom>
          <a:gradFill>
            <a:gsLst>
              <a:gs pos="50000">
                <a:schemeClr val="bg1">
                  <a:lumMod val="95000"/>
                </a:schemeClr>
              </a:gs>
              <a:gs pos="0">
                <a:schemeClr val="bg1">
                  <a:lumMod val="95000"/>
                </a:schemeClr>
              </a:gs>
              <a:gs pos="100000">
                <a:srgbClr val="FFFFFF">
                  <a:alpha val="0"/>
                </a:srgbClr>
              </a:gs>
            </a:gsLst>
            <a:lin ang="5400000" scaled="0"/>
          </a:gradFill>
          <a:ln w="9525">
            <a:noFill/>
            <a:round/>
            <a:headEnd/>
            <a:tailEnd/>
          </a:ln>
          <a:effectLst>
            <a:outerShdw blurRad="50800" dist="38100" dir="2700000" algn="tl" rotWithShape="0">
              <a:prstClr val="black">
                <a:alpha val="40000"/>
              </a:prstClr>
            </a:outerShdw>
          </a:effectLst>
          <a:extLst/>
        </p:spPr>
        <p:txBody>
          <a:bodyPr rtlCol="0" anchor="ctr"/>
          <a:lstStyle/>
          <a:p>
            <a:pPr algn="ctr"/>
            <a:endParaRPr lang="ko-KR" altLang="en-US"/>
          </a:p>
        </p:txBody>
      </p:sp>
      <p:sp>
        <p:nvSpPr>
          <p:cNvPr id="150" name="Left Arrow 352"/>
          <p:cNvSpPr/>
          <p:nvPr/>
        </p:nvSpPr>
        <p:spPr bwMode="auto">
          <a:xfrm>
            <a:off x="3360131" y="4893436"/>
            <a:ext cx="3967310" cy="914507"/>
          </a:xfrm>
          <a:prstGeom prst="leftArrow">
            <a:avLst>
              <a:gd name="adj1" fmla="val 50000"/>
              <a:gd name="adj2" fmla="val 51220"/>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cxnSp>
        <p:nvCxnSpPr>
          <p:cNvPr id="151" name="Straight Connector 353"/>
          <p:cNvCxnSpPr/>
          <p:nvPr/>
        </p:nvCxnSpPr>
        <p:spPr bwMode="auto">
          <a:xfrm>
            <a:off x="2836580" y="4013072"/>
            <a:ext cx="1375" cy="671513"/>
          </a:xfrm>
          <a:prstGeom prst="line">
            <a:avLst/>
          </a:prstGeom>
          <a:solidFill>
            <a:schemeClr val="accent1"/>
          </a:solidFill>
          <a:ln w="19050" cap="flat" cmpd="sng" algn="ctr">
            <a:solidFill>
              <a:schemeClr val="tx1">
                <a:lumMod val="50000"/>
                <a:lumOff val="50000"/>
              </a:schemeClr>
            </a:solidFill>
            <a:prstDash val="solid"/>
            <a:round/>
            <a:headEnd type="none" w="med" len="med"/>
            <a:tailEnd type="none" w="med" len="med"/>
          </a:ln>
          <a:effectLst/>
        </p:spPr>
      </p:cxnSp>
      <p:cxnSp>
        <p:nvCxnSpPr>
          <p:cNvPr id="152" name="Straight Connector 354"/>
          <p:cNvCxnSpPr/>
          <p:nvPr/>
        </p:nvCxnSpPr>
        <p:spPr bwMode="auto">
          <a:xfrm>
            <a:off x="7403783" y="4002817"/>
            <a:ext cx="1375" cy="671513"/>
          </a:xfrm>
          <a:prstGeom prst="line">
            <a:avLst/>
          </a:prstGeom>
          <a:solidFill>
            <a:schemeClr val="accent1"/>
          </a:solidFill>
          <a:ln w="19050" cap="flat" cmpd="sng" algn="ctr">
            <a:solidFill>
              <a:schemeClr val="tx1">
                <a:lumMod val="50000"/>
                <a:lumOff val="50000"/>
              </a:schemeClr>
            </a:solidFill>
            <a:prstDash val="solid"/>
            <a:round/>
            <a:headEnd type="none" w="med" len="med"/>
            <a:tailEnd type="none" w="med" len="med"/>
          </a:ln>
          <a:effectLst/>
        </p:spPr>
      </p:cxnSp>
      <p:sp>
        <p:nvSpPr>
          <p:cNvPr id="153" name="Oval 355"/>
          <p:cNvSpPr>
            <a:spLocks noChangeAspect="1"/>
          </p:cNvSpPr>
          <p:nvPr/>
        </p:nvSpPr>
        <p:spPr bwMode="auto">
          <a:xfrm>
            <a:off x="6879407" y="4847695"/>
            <a:ext cx="979175" cy="964420"/>
          </a:xfrm>
          <a:prstGeom prst="ellipse">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a:ln>
                <a:noFill/>
              </a:ln>
              <a:effectLst/>
            </a:endParaRPr>
          </a:p>
        </p:txBody>
      </p:sp>
      <p:grpSp>
        <p:nvGrpSpPr>
          <p:cNvPr id="154" name="Group 17"/>
          <p:cNvGrpSpPr>
            <a:grpSpLocks noChangeAspect="1"/>
          </p:cNvGrpSpPr>
          <p:nvPr/>
        </p:nvGrpSpPr>
        <p:grpSpPr>
          <a:xfrm>
            <a:off x="6973010" y="4564744"/>
            <a:ext cx="781338" cy="1136404"/>
            <a:chOff x="3098800" y="1015723"/>
            <a:chExt cx="3454400" cy="5283774"/>
          </a:xfrm>
        </p:grpSpPr>
        <p:pic>
          <p:nvPicPr>
            <p:cNvPr id="155" name="Picture 5" descr="serverstack_blank.png"/>
            <p:cNvPicPr>
              <a:picLocks noChangeAspect="1"/>
            </p:cNvPicPr>
            <p:nvPr/>
          </p:nvPicPr>
          <p:blipFill>
            <a:blip r:embed="rId2" cstate="print"/>
            <a:stretch>
              <a:fillRect/>
            </a:stretch>
          </p:blipFill>
          <p:spPr>
            <a:xfrm>
              <a:off x="3098800" y="1015723"/>
              <a:ext cx="3454400" cy="5283774"/>
            </a:xfrm>
            <a:prstGeom prst="rect">
              <a:avLst/>
            </a:prstGeom>
          </p:spPr>
        </p:pic>
        <p:pic>
          <p:nvPicPr>
            <p:cNvPr id="156" name="Picture 358" descr="severrack_appliances.png"/>
            <p:cNvPicPr>
              <a:picLocks noChangeAspect="1"/>
            </p:cNvPicPr>
            <p:nvPr/>
          </p:nvPicPr>
          <p:blipFill>
            <a:blip r:embed="rId3" cstate="print">
              <a:lum bright="-11000"/>
            </a:blip>
            <a:stretch>
              <a:fillRect/>
            </a:stretch>
          </p:blipFill>
          <p:spPr>
            <a:xfrm>
              <a:off x="3592546" y="3208870"/>
              <a:ext cx="875172" cy="1137944"/>
            </a:xfrm>
            <a:prstGeom prst="rect">
              <a:avLst/>
            </a:prstGeom>
          </p:spPr>
        </p:pic>
        <p:grpSp>
          <p:nvGrpSpPr>
            <p:cNvPr id="157" name="Group 359"/>
            <p:cNvGrpSpPr/>
            <p:nvPr/>
          </p:nvGrpSpPr>
          <p:grpSpPr>
            <a:xfrm>
              <a:off x="3536357" y="3847067"/>
              <a:ext cx="972145" cy="1490629"/>
              <a:chOff x="1081022" y="3847073"/>
              <a:chExt cx="972145" cy="1490628"/>
            </a:xfrm>
          </p:grpSpPr>
          <p:pic>
            <p:nvPicPr>
              <p:cNvPr id="163" name="Picture 365" descr="BE3600_isoplate.png"/>
              <p:cNvPicPr>
                <a:picLocks noChangeAspect="1"/>
              </p:cNvPicPr>
              <p:nvPr/>
            </p:nvPicPr>
            <p:blipFill>
              <a:blip r:embed="rId4" cstate="print"/>
              <a:stretch>
                <a:fillRect/>
              </a:stretch>
            </p:blipFill>
            <p:spPr>
              <a:xfrm>
                <a:off x="1081022" y="4558272"/>
                <a:ext cx="972145" cy="779429"/>
              </a:xfrm>
              <a:prstGeom prst="rect">
                <a:avLst/>
              </a:prstGeom>
            </p:spPr>
          </p:pic>
          <p:pic>
            <p:nvPicPr>
              <p:cNvPr id="164" name="Picture 8" descr="BE3600_isoplate.png"/>
              <p:cNvPicPr>
                <a:picLocks noChangeAspect="1"/>
              </p:cNvPicPr>
              <p:nvPr/>
            </p:nvPicPr>
            <p:blipFill>
              <a:blip r:embed="rId4" cstate="print"/>
              <a:stretch>
                <a:fillRect/>
              </a:stretch>
            </p:blipFill>
            <p:spPr>
              <a:xfrm>
                <a:off x="1081022" y="4321206"/>
                <a:ext cx="972145" cy="779429"/>
              </a:xfrm>
              <a:prstGeom prst="rect">
                <a:avLst/>
              </a:prstGeom>
            </p:spPr>
          </p:pic>
          <p:pic>
            <p:nvPicPr>
              <p:cNvPr id="165" name="Picture 367" descr="BE3600_isoplate.png"/>
              <p:cNvPicPr>
                <a:picLocks noChangeAspect="1"/>
              </p:cNvPicPr>
              <p:nvPr/>
            </p:nvPicPr>
            <p:blipFill>
              <a:blip r:embed="rId4" cstate="print"/>
              <a:stretch>
                <a:fillRect/>
              </a:stretch>
            </p:blipFill>
            <p:spPr>
              <a:xfrm>
                <a:off x="1081022" y="4084139"/>
                <a:ext cx="972145" cy="779429"/>
              </a:xfrm>
              <a:prstGeom prst="rect">
                <a:avLst/>
              </a:prstGeom>
            </p:spPr>
          </p:pic>
          <p:pic>
            <p:nvPicPr>
              <p:cNvPr id="166" name="Picture 371" descr="BE3600_isoplate.png"/>
              <p:cNvPicPr>
                <a:picLocks noChangeAspect="1"/>
              </p:cNvPicPr>
              <p:nvPr/>
            </p:nvPicPr>
            <p:blipFill>
              <a:blip r:embed="rId4" cstate="print"/>
              <a:stretch>
                <a:fillRect/>
              </a:stretch>
            </p:blipFill>
            <p:spPr>
              <a:xfrm>
                <a:off x="1081022" y="3847073"/>
                <a:ext cx="972145" cy="779429"/>
              </a:xfrm>
              <a:prstGeom prst="rect">
                <a:avLst/>
              </a:prstGeom>
            </p:spPr>
          </p:pic>
        </p:grpSp>
        <p:grpSp>
          <p:nvGrpSpPr>
            <p:cNvPr id="158" name="Group 396"/>
            <p:cNvGrpSpPr/>
            <p:nvPr/>
          </p:nvGrpSpPr>
          <p:grpSpPr>
            <a:xfrm>
              <a:off x="3536357" y="2314605"/>
              <a:ext cx="972145" cy="1490629"/>
              <a:chOff x="1081022" y="2314607"/>
              <a:chExt cx="972145" cy="1490628"/>
            </a:xfrm>
          </p:grpSpPr>
          <p:pic>
            <p:nvPicPr>
              <p:cNvPr id="159" name="Picture 361" descr="BE3600_isoplate.png"/>
              <p:cNvPicPr>
                <a:picLocks noChangeAspect="1"/>
              </p:cNvPicPr>
              <p:nvPr/>
            </p:nvPicPr>
            <p:blipFill>
              <a:blip r:embed="rId4" cstate="print"/>
              <a:stretch>
                <a:fillRect/>
              </a:stretch>
            </p:blipFill>
            <p:spPr>
              <a:xfrm>
                <a:off x="1081022" y="3025806"/>
                <a:ext cx="972145" cy="779429"/>
              </a:xfrm>
              <a:prstGeom prst="rect">
                <a:avLst/>
              </a:prstGeom>
            </p:spPr>
          </p:pic>
          <p:pic>
            <p:nvPicPr>
              <p:cNvPr id="160" name="Picture 362" descr="BE3600_isoplate.png"/>
              <p:cNvPicPr>
                <a:picLocks noChangeAspect="1"/>
              </p:cNvPicPr>
              <p:nvPr/>
            </p:nvPicPr>
            <p:blipFill>
              <a:blip r:embed="rId4" cstate="print"/>
              <a:stretch>
                <a:fillRect/>
              </a:stretch>
            </p:blipFill>
            <p:spPr>
              <a:xfrm>
                <a:off x="1081022" y="2788740"/>
                <a:ext cx="972145" cy="779429"/>
              </a:xfrm>
              <a:prstGeom prst="rect">
                <a:avLst/>
              </a:prstGeom>
            </p:spPr>
          </p:pic>
          <p:pic>
            <p:nvPicPr>
              <p:cNvPr id="161" name="Picture 363" descr="BE3600_isoplate.png"/>
              <p:cNvPicPr>
                <a:picLocks noChangeAspect="1"/>
              </p:cNvPicPr>
              <p:nvPr/>
            </p:nvPicPr>
            <p:blipFill>
              <a:blip r:embed="rId4" cstate="print"/>
              <a:stretch>
                <a:fillRect/>
              </a:stretch>
            </p:blipFill>
            <p:spPr>
              <a:xfrm>
                <a:off x="1081022" y="2551673"/>
                <a:ext cx="972145" cy="779429"/>
              </a:xfrm>
              <a:prstGeom prst="rect">
                <a:avLst/>
              </a:prstGeom>
            </p:spPr>
          </p:pic>
          <p:pic>
            <p:nvPicPr>
              <p:cNvPr id="162" name="Picture 14" descr="BE3600_isoplate.png"/>
              <p:cNvPicPr>
                <a:picLocks noChangeAspect="1"/>
              </p:cNvPicPr>
              <p:nvPr/>
            </p:nvPicPr>
            <p:blipFill>
              <a:blip r:embed="rId4" cstate="print"/>
              <a:stretch>
                <a:fillRect/>
              </a:stretch>
            </p:blipFill>
            <p:spPr>
              <a:xfrm>
                <a:off x="1081022" y="2314607"/>
                <a:ext cx="972145" cy="779429"/>
              </a:xfrm>
              <a:prstGeom prst="rect">
                <a:avLst/>
              </a:prstGeom>
            </p:spPr>
          </p:pic>
        </p:grpSp>
      </p:grpSp>
      <p:grpSp>
        <p:nvGrpSpPr>
          <p:cNvPr id="167" name="Group 213"/>
          <p:cNvGrpSpPr>
            <a:grpSpLocks noChangeAspect="1"/>
          </p:cNvGrpSpPr>
          <p:nvPr/>
        </p:nvGrpSpPr>
        <p:grpSpPr>
          <a:xfrm>
            <a:off x="7327441" y="5231143"/>
            <a:ext cx="444238" cy="413239"/>
            <a:chOff x="-750763" y="2607734"/>
            <a:chExt cx="445308" cy="511172"/>
          </a:xfrm>
        </p:grpSpPr>
        <p:pic>
          <p:nvPicPr>
            <p:cNvPr id="168" name="Picture 380" descr="IMG_disk_sm_silver.png"/>
            <p:cNvPicPr>
              <a:picLocks noChangeAspect="1"/>
            </p:cNvPicPr>
            <p:nvPr/>
          </p:nvPicPr>
          <p:blipFill>
            <a:blip r:embed="rId5" cstate="print"/>
            <a:stretch>
              <a:fillRect/>
            </a:stretch>
          </p:blipFill>
          <p:spPr>
            <a:xfrm>
              <a:off x="-750763" y="2774805"/>
              <a:ext cx="445308" cy="344101"/>
            </a:xfrm>
            <a:prstGeom prst="rect">
              <a:avLst/>
            </a:prstGeom>
          </p:spPr>
        </p:pic>
        <p:pic>
          <p:nvPicPr>
            <p:cNvPr id="169" name="Picture 381" descr="IMG_disk_sm_silver.png"/>
            <p:cNvPicPr>
              <a:picLocks noChangeAspect="1"/>
            </p:cNvPicPr>
            <p:nvPr/>
          </p:nvPicPr>
          <p:blipFill>
            <a:blip r:embed="rId5" cstate="print"/>
            <a:stretch>
              <a:fillRect/>
            </a:stretch>
          </p:blipFill>
          <p:spPr>
            <a:xfrm>
              <a:off x="-750763" y="2691270"/>
              <a:ext cx="445308" cy="344101"/>
            </a:xfrm>
            <a:prstGeom prst="rect">
              <a:avLst/>
            </a:prstGeom>
          </p:spPr>
        </p:pic>
        <p:pic>
          <p:nvPicPr>
            <p:cNvPr id="170" name="Picture 382" descr="IMG_disk_sm_silver.png"/>
            <p:cNvPicPr>
              <a:picLocks noChangeAspect="1"/>
            </p:cNvPicPr>
            <p:nvPr/>
          </p:nvPicPr>
          <p:blipFill>
            <a:blip r:embed="rId5" cstate="print"/>
            <a:stretch>
              <a:fillRect/>
            </a:stretch>
          </p:blipFill>
          <p:spPr>
            <a:xfrm>
              <a:off x="-750763" y="2607734"/>
              <a:ext cx="445308" cy="344101"/>
            </a:xfrm>
            <a:prstGeom prst="rect">
              <a:avLst/>
            </a:prstGeom>
          </p:spPr>
        </p:pic>
      </p:grpSp>
      <p:pic>
        <p:nvPicPr>
          <p:cNvPr id="171" name="Picture 383" descr="SYM_iso.png"/>
          <p:cNvPicPr>
            <a:picLocks noChangeAspect="1"/>
          </p:cNvPicPr>
          <p:nvPr/>
        </p:nvPicPr>
        <p:blipFill>
          <a:blip r:embed="rId6" cstate="print"/>
          <a:stretch>
            <a:fillRect/>
          </a:stretch>
        </p:blipFill>
        <p:spPr>
          <a:xfrm>
            <a:off x="7372900" y="4812601"/>
            <a:ext cx="251976" cy="413239"/>
          </a:xfrm>
          <a:prstGeom prst="rect">
            <a:avLst/>
          </a:prstGeom>
        </p:spPr>
      </p:pic>
      <p:cxnSp>
        <p:nvCxnSpPr>
          <p:cNvPr id="172" name="Straight Connector 384"/>
          <p:cNvCxnSpPr/>
          <p:nvPr/>
        </p:nvCxnSpPr>
        <p:spPr bwMode="auto">
          <a:xfrm>
            <a:off x="1591094" y="4011458"/>
            <a:ext cx="6914873" cy="0"/>
          </a:xfrm>
          <a:prstGeom prst="line">
            <a:avLst/>
          </a:prstGeom>
          <a:solidFill>
            <a:schemeClr val="accent1"/>
          </a:solidFill>
          <a:ln w="19050" cap="flat" cmpd="sng" algn="ctr">
            <a:solidFill>
              <a:schemeClr val="tx1">
                <a:lumMod val="50000"/>
                <a:lumOff val="50000"/>
              </a:schemeClr>
            </a:solidFill>
            <a:prstDash val="solid"/>
            <a:round/>
            <a:headEnd type="none" w="med" len="med"/>
            <a:tailEnd type="none" w="med" len="med"/>
          </a:ln>
          <a:effectLst/>
        </p:spPr>
      </p:cxnSp>
      <p:pic>
        <p:nvPicPr>
          <p:cNvPr id="173" name="Picture 77" descr="ETHERNET_CONNECTION.pn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403702" y="3828221"/>
            <a:ext cx="355387"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 name="Picture 77" descr="ETHERNET_CONNECTION.pn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8328729" y="3831705"/>
            <a:ext cx="355387"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5" name="Down Arrow 387"/>
          <p:cNvSpPr/>
          <p:nvPr/>
        </p:nvSpPr>
        <p:spPr bwMode="auto">
          <a:xfrm>
            <a:off x="7020183" y="4347719"/>
            <a:ext cx="346678" cy="280694"/>
          </a:xfrm>
          <a:prstGeom prst="downArrow">
            <a:avLst>
              <a:gd name="adj1" fmla="val 57834"/>
              <a:gd name="adj2" fmla="val 47778"/>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176" name="Rectangle 388"/>
          <p:cNvSpPr/>
          <p:nvPr/>
        </p:nvSpPr>
        <p:spPr bwMode="auto">
          <a:xfrm>
            <a:off x="3180832" y="4121729"/>
            <a:ext cx="4111033" cy="224586"/>
          </a:xfrm>
          <a:prstGeom prst="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177" name="Rectangle 389"/>
          <p:cNvSpPr/>
          <p:nvPr/>
        </p:nvSpPr>
        <p:spPr bwMode="auto">
          <a:xfrm>
            <a:off x="2956246" y="4121729"/>
            <a:ext cx="224586" cy="889281"/>
          </a:xfrm>
          <a:prstGeom prst="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grpSp>
        <p:nvGrpSpPr>
          <p:cNvPr id="178" name="Group 390"/>
          <p:cNvGrpSpPr/>
          <p:nvPr/>
        </p:nvGrpSpPr>
        <p:grpSpPr>
          <a:xfrm rot="10800000">
            <a:off x="1590647" y="4709650"/>
            <a:ext cx="1152005" cy="1149362"/>
            <a:chOff x="7034300" y="4244401"/>
            <a:chExt cx="1273076" cy="1270158"/>
          </a:xfrm>
        </p:grpSpPr>
        <p:sp>
          <p:nvSpPr>
            <p:cNvPr id="179" name="Trapezoid 391"/>
            <p:cNvSpPr/>
            <p:nvPr/>
          </p:nvSpPr>
          <p:spPr bwMode="auto">
            <a:xfrm rot="16383095">
              <a:off x="7368986" y="4301754"/>
              <a:ext cx="447268" cy="1116639"/>
            </a:xfrm>
            <a:prstGeom prst="trapezoid">
              <a:avLst>
                <a:gd name="adj" fmla="val 45759"/>
              </a:avLst>
            </a:prstGeom>
            <a:gradFill flip="none" rotWithShape="1">
              <a:gsLst>
                <a:gs pos="0">
                  <a:schemeClr val="accent1">
                    <a:alpha val="7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a:ln>
                  <a:noFill/>
                </a:ln>
                <a:effectLst/>
              </a:endParaRPr>
            </a:p>
          </p:txBody>
        </p:sp>
        <p:sp>
          <p:nvSpPr>
            <p:cNvPr id="180" name="Trapezoid 392"/>
            <p:cNvSpPr/>
            <p:nvPr/>
          </p:nvSpPr>
          <p:spPr bwMode="auto">
            <a:xfrm rot="18238500">
              <a:off x="7460156" y="4715394"/>
              <a:ext cx="481690" cy="1116639"/>
            </a:xfrm>
            <a:prstGeom prst="trapezoid">
              <a:avLst>
                <a:gd name="adj" fmla="val 38348"/>
              </a:avLst>
            </a:prstGeom>
            <a:gradFill flip="none" rotWithShape="1">
              <a:gsLst>
                <a:gs pos="0">
                  <a:schemeClr val="accent1">
                    <a:alpha val="7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a:ln>
                  <a:noFill/>
                </a:ln>
                <a:effectLst/>
              </a:endParaRPr>
            </a:p>
          </p:txBody>
        </p:sp>
        <p:sp>
          <p:nvSpPr>
            <p:cNvPr id="181" name="Trapezoid 393"/>
            <p:cNvSpPr/>
            <p:nvPr/>
          </p:nvSpPr>
          <p:spPr bwMode="auto">
            <a:xfrm rot="3749221" flipV="1">
              <a:off x="7528587" y="3906550"/>
              <a:ext cx="440938" cy="1116640"/>
            </a:xfrm>
            <a:prstGeom prst="trapezoid">
              <a:avLst>
                <a:gd name="adj" fmla="val 33672"/>
              </a:avLst>
            </a:prstGeom>
            <a:gradFill flip="none" rotWithShape="1">
              <a:gsLst>
                <a:gs pos="0">
                  <a:schemeClr val="accent1">
                    <a:alpha val="70000"/>
                  </a:schemeClr>
                </a:gs>
                <a:gs pos="100000">
                  <a:srgbClr val="FFFFFF">
                    <a:alpha val="0"/>
                  </a:srgbClr>
                </a:gs>
              </a:gsLst>
              <a:lin ang="54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a:ln>
                  <a:noFill/>
                </a:ln>
                <a:effectLst/>
              </a:endParaRPr>
            </a:p>
          </p:txBody>
        </p:sp>
      </p:grpSp>
      <p:grpSp>
        <p:nvGrpSpPr>
          <p:cNvPr id="182" name="Group 394"/>
          <p:cNvGrpSpPr/>
          <p:nvPr/>
        </p:nvGrpSpPr>
        <p:grpSpPr>
          <a:xfrm>
            <a:off x="1460585" y="5506978"/>
            <a:ext cx="654439" cy="457823"/>
            <a:chOff x="7636933" y="5230324"/>
            <a:chExt cx="880534" cy="615993"/>
          </a:xfrm>
        </p:grpSpPr>
        <p:sp>
          <p:nvSpPr>
            <p:cNvPr id="183" name="Oval 395"/>
            <p:cNvSpPr>
              <a:spLocks noChangeAspect="1"/>
            </p:cNvSpPr>
            <p:nvPr/>
          </p:nvSpPr>
          <p:spPr bwMode="auto">
            <a:xfrm>
              <a:off x="7918151" y="5256033"/>
              <a:ext cx="599316" cy="590284"/>
            </a:xfrm>
            <a:prstGeom prst="ellipse">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a:ln>
                  <a:noFill/>
                </a:ln>
                <a:effectLst/>
              </a:endParaRPr>
            </a:p>
          </p:txBody>
        </p:sp>
        <p:pic>
          <p:nvPicPr>
            <p:cNvPr id="184" name="Picture 396" descr="windows-translogo.png"/>
            <p:cNvPicPr>
              <a:picLocks noChangeAspect="1"/>
            </p:cNvPicPr>
            <p:nvPr/>
          </p:nvPicPr>
          <p:blipFill>
            <a:blip r:embed="rId8" cstate="print"/>
            <a:stretch>
              <a:fillRect/>
            </a:stretch>
          </p:blipFill>
          <p:spPr>
            <a:xfrm>
              <a:off x="8026401" y="5389278"/>
              <a:ext cx="372532" cy="329712"/>
            </a:xfrm>
            <a:prstGeom prst="rect">
              <a:avLst/>
            </a:prstGeom>
          </p:spPr>
        </p:pic>
        <p:pic>
          <p:nvPicPr>
            <p:cNvPr id="185" name="Picture 398" descr="vm2.png"/>
            <p:cNvPicPr>
              <a:picLocks noChangeAspect="1"/>
            </p:cNvPicPr>
            <p:nvPr/>
          </p:nvPicPr>
          <p:blipFill>
            <a:blip r:embed="rId9" cstate="print"/>
            <a:stretch>
              <a:fillRect/>
            </a:stretch>
          </p:blipFill>
          <p:spPr>
            <a:xfrm>
              <a:off x="7636933" y="5230324"/>
              <a:ext cx="550334" cy="442172"/>
            </a:xfrm>
            <a:prstGeom prst="rect">
              <a:avLst/>
            </a:prstGeom>
          </p:spPr>
        </p:pic>
      </p:grpSp>
      <p:grpSp>
        <p:nvGrpSpPr>
          <p:cNvPr id="186" name="Group 399"/>
          <p:cNvGrpSpPr/>
          <p:nvPr/>
        </p:nvGrpSpPr>
        <p:grpSpPr>
          <a:xfrm>
            <a:off x="1460585" y="4518465"/>
            <a:ext cx="654439" cy="457825"/>
            <a:chOff x="7636933" y="3875657"/>
            <a:chExt cx="880534" cy="615994"/>
          </a:xfrm>
        </p:grpSpPr>
        <p:sp>
          <p:nvSpPr>
            <p:cNvPr id="187" name="Oval 400"/>
            <p:cNvSpPr>
              <a:spLocks noChangeAspect="1"/>
            </p:cNvSpPr>
            <p:nvPr/>
          </p:nvSpPr>
          <p:spPr bwMode="auto">
            <a:xfrm>
              <a:off x="7918151" y="3901367"/>
              <a:ext cx="599316" cy="590284"/>
            </a:xfrm>
            <a:prstGeom prst="ellipse">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a:ln>
                  <a:noFill/>
                </a:ln>
                <a:effectLst/>
              </a:endParaRPr>
            </a:p>
          </p:txBody>
        </p:sp>
        <p:pic>
          <p:nvPicPr>
            <p:cNvPr id="188" name="Picture 401" descr="mailbox.png"/>
            <p:cNvPicPr>
              <a:picLocks noChangeAspect="1"/>
            </p:cNvPicPr>
            <p:nvPr/>
          </p:nvPicPr>
          <p:blipFill>
            <a:blip r:embed="rId10" cstate="print"/>
            <a:stretch>
              <a:fillRect/>
            </a:stretch>
          </p:blipFill>
          <p:spPr>
            <a:xfrm>
              <a:off x="7993937" y="3972323"/>
              <a:ext cx="413462" cy="428535"/>
            </a:xfrm>
            <a:prstGeom prst="rect">
              <a:avLst/>
            </a:prstGeom>
          </p:spPr>
        </p:pic>
        <p:pic>
          <p:nvPicPr>
            <p:cNvPr id="189" name="Picture 402" descr="vm2.png"/>
            <p:cNvPicPr>
              <a:picLocks noChangeAspect="1"/>
            </p:cNvPicPr>
            <p:nvPr/>
          </p:nvPicPr>
          <p:blipFill>
            <a:blip r:embed="rId9" cstate="print"/>
            <a:stretch>
              <a:fillRect/>
            </a:stretch>
          </p:blipFill>
          <p:spPr>
            <a:xfrm>
              <a:off x="7636933" y="3875657"/>
              <a:ext cx="550334" cy="442172"/>
            </a:xfrm>
            <a:prstGeom prst="rect">
              <a:avLst/>
            </a:prstGeom>
          </p:spPr>
        </p:pic>
      </p:grpSp>
      <p:sp>
        <p:nvSpPr>
          <p:cNvPr id="190" name="Oval 403"/>
          <p:cNvSpPr>
            <a:spLocks noChangeAspect="1"/>
          </p:cNvSpPr>
          <p:nvPr/>
        </p:nvSpPr>
        <p:spPr bwMode="auto">
          <a:xfrm>
            <a:off x="1669594" y="5039793"/>
            <a:ext cx="445430" cy="438716"/>
          </a:xfrm>
          <a:prstGeom prst="ellipse">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a:ln>
                <a:noFill/>
              </a:ln>
              <a:effectLst/>
            </a:endParaRPr>
          </a:p>
        </p:txBody>
      </p:sp>
      <p:grpSp>
        <p:nvGrpSpPr>
          <p:cNvPr id="191" name="Group 428"/>
          <p:cNvGrpSpPr>
            <a:grpSpLocks noChangeAspect="1"/>
          </p:cNvGrpSpPr>
          <p:nvPr/>
        </p:nvGrpSpPr>
        <p:grpSpPr>
          <a:xfrm>
            <a:off x="2327247" y="4599624"/>
            <a:ext cx="940588" cy="1198390"/>
            <a:chOff x="8330820" y="1288362"/>
            <a:chExt cx="925947" cy="1179737"/>
          </a:xfrm>
        </p:grpSpPr>
        <p:sp>
          <p:nvSpPr>
            <p:cNvPr id="192" name="Oval 429"/>
            <p:cNvSpPr>
              <a:spLocks noChangeAspect="1"/>
            </p:cNvSpPr>
            <p:nvPr/>
          </p:nvSpPr>
          <p:spPr bwMode="auto">
            <a:xfrm>
              <a:off x="8330820" y="1556106"/>
              <a:ext cx="925947" cy="911993"/>
            </a:xfrm>
            <a:prstGeom prst="ellipse">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a:ln>
                  <a:noFill/>
                </a:ln>
                <a:effectLst/>
              </a:endParaRPr>
            </a:p>
          </p:txBody>
        </p:sp>
        <p:grpSp>
          <p:nvGrpSpPr>
            <p:cNvPr id="193" name="Group 238"/>
            <p:cNvGrpSpPr>
              <a:grpSpLocks noChangeAspect="1"/>
            </p:cNvGrpSpPr>
            <p:nvPr/>
          </p:nvGrpSpPr>
          <p:grpSpPr>
            <a:xfrm>
              <a:off x="8443996" y="1288362"/>
              <a:ext cx="699597" cy="1045326"/>
              <a:chOff x="6125007" y="1676400"/>
              <a:chExt cx="2254250" cy="3448050"/>
            </a:xfrm>
          </p:grpSpPr>
          <p:pic>
            <p:nvPicPr>
              <p:cNvPr id="194" name="Picture 431" descr="rack.png"/>
              <p:cNvPicPr>
                <a:picLocks noChangeAspect="1"/>
              </p:cNvPicPr>
              <p:nvPr/>
            </p:nvPicPr>
            <p:blipFill>
              <a:blip r:embed="rId11" cstate="print"/>
              <a:stretch>
                <a:fillRect/>
              </a:stretch>
            </p:blipFill>
            <p:spPr>
              <a:xfrm>
                <a:off x="6125007" y="1676400"/>
                <a:ext cx="2254250" cy="3448050"/>
              </a:xfrm>
              <a:prstGeom prst="rect">
                <a:avLst/>
              </a:prstGeom>
            </p:spPr>
          </p:pic>
          <p:pic>
            <p:nvPicPr>
              <p:cNvPr id="195" name="Picture 432" descr="IMG_diskarray_face.png"/>
              <p:cNvPicPr>
                <a:picLocks noChangeAspect="1"/>
              </p:cNvPicPr>
              <p:nvPr/>
            </p:nvPicPr>
            <p:blipFill>
              <a:blip r:embed="rId12" cstate="print"/>
              <a:stretch>
                <a:fillRect/>
              </a:stretch>
            </p:blipFill>
            <p:spPr>
              <a:xfrm>
                <a:off x="6397235" y="3793277"/>
                <a:ext cx="647700" cy="777240"/>
              </a:xfrm>
              <a:prstGeom prst="rect">
                <a:avLst/>
              </a:prstGeom>
            </p:spPr>
          </p:pic>
          <p:pic>
            <p:nvPicPr>
              <p:cNvPr id="196" name="Picture 433" descr="IMG_diskarray_face.png"/>
              <p:cNvPicPr>
                <a:picLocks noChangeAspect="1"/>
              </p:cNvPicPr>
              <p:nvPr/>
            </p:nvPicPr>
            <p:blipFill>
              <a:blip r:embed="rId12" cstate="print"/>
              <a:stretch>
                <a:fillRect/>
              </a:stretch>
            </p:blipFill>
            <p:spPr>
              <a:xfrm>
                <a:off x="6397236" y="3374177"/>
                <a:ext cx="647700" cy="777238"/>
              </a:xfrm>
              <a:prstGeom prst="rect">
                <a:avLst/>
              </a:prstGeom>
            </p:spPr>
          </p:pic>
          <p:pic>
            <p:nvPicPr>
              <p:cNvPr id="197" name="Picture 434" descr="IMG_switchface.png"/>
              <p:cNvPicPr>
                <a:picLocks noChangeAspect="1"/>
              </p:cNvPicPr>
              <p:nvPr/>
            </p:nvPicPr>
            <p:blipFill>
              <a:blip r:embed="rId13" cstate="print"/>
              <a:stretch>
                <a:fillRect/>
              </a:stretch>
            </p:blipFill>
            <p:spPr>
              <a:xfrm>
                <a:off x="6391520" y="3237442"/>
                <a:ext cx="653415" cy="497840"/>
              </a:xfrm>
              <a:prstGeom prst="rect">
                <a:avLst/>
              </a:prstGeom>
            </p:spPr>
          </p:pic>
          <p:pic>
            <p:nvPicPr>
              <p:cNvPr id="198" name="Picture 435" descr="IMG_switchface.png"/>
              <p:cNvPicPr>
                <a:picLocks noChangeAspect="1"/>
              </p:cNvPicPr>
              <p:nvPr/>
            </p:nvPicPr>
            <p:blipFill>
              <a:blip r:embed="rId13" cstate="print"/>
              <a:stretch>
                <a:fillRect/>
              </a:stretch>
            </p:blipFill>
            <p:spPr>
              <a:xfrm>
                <a:off x="6391521" y="3098449"/>
                <a:ext cx="653415" cy="497840"/>
              </a:xfrm>
              <a:prstGeom prst="rect">
                <a:avLst/>
              </a:prstGeom>
            </p:spPr>
          </p:pic>
          <p:pic>
            <p:nvPicPr>
              <p:cNvPr id="199" name="Picture 436" descr="IMG_switchface.png"/>
              <p:cNvPicPr>
                <a:picLocks noChangeAspect="1"/>
              </p:cNvPicPr>
              <p:nvPr/>
            </p:nvPicPr>
            <p:blipFill>
              <a:blip r:embed="rId13" cstate="print"/>
              <a:stretch>
                <a:fillRect/>
              </a:stretch>
            </p:blipFill>
            <p:spPr>
              <a:xfrm>
                <a:off x="6391521" y="2820458"/>
                <a:ext cx="653415" cy="497840"/>
              </a:xfrm>
              <a:prstGeom prst="rect">
                <a:avLst/>
              </a:prstGeom>
            </p:spPr>
          </p:pic>
          <p:pic>
            <p:nvPicPr>
              <p:cNvPr id="200" name="Picture 437" descr="IMG_switchface.png"/>
              <p:cNvPicPr>
                <a:picLocks noChangeAspect="1"/>
              </p:cNvPicPr>
              <p:nvPr/>
            </p:nvPicPr>
            <p:blipFill>
              <a:blip r:embed="rId13" cstate="print"/>
              <a:stretch>
                <a:fillRect/>
              </a:stretch>
            </p:blipFill>
            <p:spPr>
              <a:xfrm>
                <a:off x="6391520" y="2959452"/>
                <a:ext cx="653415" cy="497840"/>
              </a:xfrm>
              <a:prstGeom prst="rect">
                <a:avLst/>
              </a:prstGeom>
            </p:spPr>
          </p:pic>
          <p:pic>
            <p:nvPicPr>
              <p:cNvPr id="201" name="Picture 438" descr="IMG_routerface.png"/>
              <p:cNvPicPr>
                <a:picLocks noChangeAspect="1"/>
              </p:cNvPicPr>
              <p:nvPr/>
            </p:nvPicPr>
            <p:blipFill>
              <a:blip r:embed="rId14" cstate="print"/>
              <a:stretch>
                <a:fillRect/>
              </a:stretch>
            </p:blipFill>
            <p:spPr>
              <a:xfrm>
                <a:off x="6391518" y="2601384"/>
                <a:ext cx="653415" cy="578739"/>
              </a:xfrm>
              <a:prstGeom prst="rect">
                <a:avLst/>
              </a:prstGeom>
            </p:spPr>
          </p:pic>
        </p:grpSp>
      </p:grpSp>
      <p:pic>
        <p:nvPicPr>
          <p:cNvPr id="202" name="Picture 439" descr="vm_hypervisor.png"/>
          <p:cNvPicPr>
            <a:picLocks noChangeAspect="1"/>
          </p:cNvPicPr>
          <p:nvPr/>
        </p:nvPicPr>
        <p:blipFill>
          <a:blip r:embed="rId15" cstate="print"/>
          <a:stretch>
            <a:fillRect/>
          </a:stretch>
        </p:blipFill>
        <p:spPr>
          <a:xfrm>
            <a:off x="2881110" y="4567880"/>
            <a:ext cx="642251" cy="598897"/>
          </a:xfrm>
          <a:prstGeom prst="rect">
            <a:avLst/>
          </a:prstGeom>
        </p:spPr>
      </p:pic>
      <p:sp>
        <p:nvSpPr>
          <p:cNvPr id="203" name="TextBox 202"/>
          <p:cNvSpPr txBox="1"/>
          <p:nvPr/>
        </p:nvSpPr>
        <p:spPr bwMode="ltGray">
          <a:xfrm>
            <a:off x="4102184" y="4138896"/>
            <a:ext cx="2163448" cy="190253"/>
          </a:xfrm>
          <a:prstGeom prst="rect">
            <a:avLst/>
          </a:prstGeom>
          <a:noFill/>
          <a:ln w="9525">
            <a:noFill/>
            <a:miter lim="800000"/>
            <a:headEnd/>
            <a:tailEnd/>
          </a:ln>
        </p:spPr>
        <p:txBody>
          <a:bodyPr wrap="square" lIns="91419" tIns="45710" rIns="91419" bIns="45710" rtlCol="0" anchor="ctr" anchorCtr="0">
            <a:noAutofit/>
          </a:bodyPr>
          <a:lstStyle/>
          <a:p>
            <a:pPr algn="ctr">
              <a:spcBef>
                <a:spcPts val="0"/>
              </a:spcBef>
            </a:pPr>
            <a:r>
              <a:rPr lang="en-US" sz="1200" b="1" i="1" dirty="0">
                <a:solidFill>
                  <a:schemeClr val="bg1"/>
                </a:solidFill>
              </a:rPr>
              <a:t>Single-pass, image backup</a:t>
            </a:r>
            <a:endParaRPr lang="en-IE" sz="1200" b="1" i="1" dirty="0" err="1">
              <a:solidFill>
                <a:schemeClr val="bg1"/>
              </a:solidFill>
            </a:endParaRPr>
          </a:p>
        </p:txBody>
      </p:sp>
      <p:pic>
        <p:nvPicPr>
          <p:cNvPr id="204" name="Picture 441"/>
          <p:cNvPicPr>
            <a:picLocks noChangeAspect="1"/>
          </p:cNvPicPr>
          <p:nvPr/>
        </p:nvPicPr>
        <p:blipFill>
          <a:blip r:embed="rId16"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1770544" y="5133940"/>
            <a:ext cx="239535" cy="239535"/>
          </a:xfrm>
          <a:prstGeom prst="rect">
            <a:avLst/>
          </a:prstGeom>
          <a:ln>
            <a:noFill/>
          </a:ln>
        </p:spPr>
      </p:pic>
      <p:pic>
        <p:nvPicPr>
          <p:cNvPr id="205" name="Picture 442" descr="vm2.png"/>
          <p:cNvPicPr>
            <a:picLocks noChangeAspect="1"/>
          </p:cNvPicPr>
          <p:nvPr/>
        </p:nvPicPr>
        <p:blipFill>
          <a:blip r:embed="rId9" cstate="print"/>
          <a:stretch>
            <a:fillRect/>
          </a:stretch>
        </p:blipFill>
        <p:spPr>
          <a:xfrm>
            <a:off x="1460585" y="5020684"/>
            <a:ext cx="409024" cy="328635"/>
          </a:xfrm>
          <a:prstGeom prst="rect">
            <a:avLst/>
          </a:prstGeom>
        </p:spPr>
      </p:pic>
      <p:sp>
        <p:nvSpPr>
          <p:cNvPr id="206" name="TextBox 205"/>
          <p:cNvSpPr txBox="1"/>
          <p:nvPr/>
        </p:nvSpPr>
        <p:spPr bwMode="ltGray">
          <a:xfrm>
            <a:off x="4190842" y="5622353"/>
            <a:ext cx="2074790" cy="461645"/>
          </a:xfrm>
          <a:prstGeom prst="rect">
            <a:avLst/>
          </a:prstGeom>
          <a:noFill/>
          <a:ln w="9525">
            <a:noFill/>
            <a:miter lim="800000"/>
            <a:headEnd/>
            <a:tailEnd/>
          </a:ln>
        </p:spPr>
        <p:txBody>
          <a:bodyPr wrap="square" lIns="91419" tIns="45710" rIns="91419" bIns="45710" rtlCol="0" anchor="t" anchorCtr="0">
            <a:noAutofit/>
          </a:bodyPr>
          <a:lstStyle/>
          <a:p>
            <a:pPr algn="ctr">
              <a:spcBef>
                <a:spcPts val="0"/>
              </a:spcBef>
            </a:pPr>
            <a:r>
              <a:rPr lang="ko-KR" altLang="en-US" sz="1200" i="1" dirty="0"/>
              <a:t>어플리케이션 및 파일</a:t>
            </a:r>
            <a:r>
              <a:rPr lang="en-US" altLang="ko-KR" sz="1200" i="1" dirty="0"/>
              <a:t>/</a:t>
            </a:r>
            <a:r>
              <a:rPr lang="ko-KR" altLang="en-US" sz="1200" i="1" dirty="0"/>
              <a:t>폴더 개체 개별복구</a:t>
            </a:r>
            <a:endParaRPr lang="en-IE" sz="1200" i="1" dirty="0" err="1"/>
          </a:p>
        </p:txBody>
      </p:sp>
      <p:sp>
        <p:nvSpPr>
          <p:cNvPr id="207" name="Oval 444"/>
          <p:cNvSpPr>
            <a:spLocks noChangeAspect="1"/>
          </p:cNvSpPr>
          <p:nvPr/>
        </p:nvSpPr>
        <p:spPr bwMode="auto">
          <a:xfrm>
            <a:off x="5660939" y="5162159"/>
            <a:ext cx="374311" cy="374311"/>
          </a:xfrm>
          <a:prstGeom prst="ellipse">
            <a:avLst/>
          </a:prstGeom>
          <a:gradFill flip="none" rotWithShape="1">
            <a:gsLst>
              <a:gs pos="20000">
                <a:schemeClr val="tx1">
                  <a:lumMod val="50000"/>
                  <a:lumOff val="50000"/>
                </a:schemeClr>
              </a:gs>
              <a:gs pos="80000">
                <a:schemeClr val="tx1">
                  <a:lumMod val="85000"/>
                  <a:lumOff val="15000"/>
                </a:schemeClr>
              </a:gs>
            </a:gsLst>
            <a:path path="circle">
              <a:fillToRect l="50000" t="50000" r="50000" b="50000"/>
            </a:path>
            <a:tileRect/>
          </a:gradFill>
          <a:ln w="19050" cap="flat" cmpd="sng" algn="ctr">
            <a:noFill/>
            <a:prstDash val="solid"/>
            <a:round/>
            <a:headEnd type="none" w="med" len="med"/>
            <a:tailEnd type="none" w="med" len="med"/>
          </a:ln>
          <a:effectLst/>
          <a:scene3d>
            <a:camera prst="orthographicFront"/>
            <a:lightRig rig="threePt" dir="t"/>
          </a:scene3d>
          <a:sp3d prstMaterial="dkEdge">
            <a:bevelT w="254000" prst="slope"/>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208" name="Oval 445"/>
          <p:cNvSpPr>
            <a:spLocks noChangeAspect="1"/>
          </p:cNvSpPr>
          <p:nvPr/>
        </p:nvSpPr>
        <p:spPr bwMode="auto">
          <a:xfrm>
            <a:off x="5698370" y="5199590"/>
            <a:ext cx="299448" cy="299448"/>
          </a:xfrm>
          <a:prstGeom prst="ellipse">
            <a:avLst/>
          </a:prstGeom>
          <a:solidFill>
            <a:srgbClr val="FFC000"/>
          </a:solidFill>
          <a:ln w="19050" cap="flat" cmpd="sng" algn="ctr">
            <a:solidFill>
              <a:schemeClr val="tx1"/>
            </a:solidFill>
            <a:prstDash val="solid"/>
            <a:round/>
            <a:headEnd type="none" w="med" len="med"/>
            <a:tailEnd type="none" w="med" len="med"/>
          </a:ln>
          <a:effectLst/>
          <a:scene3d>
            <a:camera prst="orthographicFront"/>
            <a:lightRig rig="threePt" dir="t"/>
          </a:scene3d>
          <a:sp3d>
            <a:bevelT w="2540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grpSp>
        <p:nvGrpSpPr>
          <p:cNvPr id="209" name="Group 446"/>
          <p:cNvGrpSpPr>
            <a:grpSpLocks noChangeAspect="1"/>
          </p:cNvGrpSpPr>
          <p:nvPr/>
        </p:nvGrpSpPr>
        <p:grpSpPr>
          <a:xfrm>
            <a:off x="5742323" y="5290077"/>
            <a:ext cx="205871" cy="120055"/>
            <a:chOff x="4023360" y="3108960"/>
            <a:chExt cx="365760" cy="199076"/>
          </a:xfrm>
        </p:grpSpPr>
        <p:grpSp>
          <p:nvGrpSpPr>
            <p:cNvPr id="210" name="Group 447"/>
            <p:cNvGrpSpPr/>
            <p:nvPr/>
          </p:nvGrpSpPr>
          <p:grpSpPr>
            <a:xfrm>
              <a:off x="4023360" y="3108960"/>
              <a:ext cx="365760" cy="199076"/>
              <a:chOff x="4027170" y="3157637"/>
              <a:chExt cx="365760" cy="199076"/>
            </a:xfrm>
          </p:grpSpPr>
          <p:sp>
            <p:nvSpPr>
              <p:cNvPr id="212" name="Rectangle 449"/>
              <p:cNvSpPr/>
              <p:nvPr/>
            </p:nvSpPr>
            <p:spPr bwMode="auto">
              <a:xfrm>
                <a:off x="4027170" y="3157638"/>
                <a:ext cx="365760" cy="197040"/>
              </a:xfrm>
              <a:prstGeom prst="rect">
                <a:avLst/>
              </a:prstGeom>
              <a:solidFill>
                <a:schemeClr val="bg1">
                  <a:lumMod val="75000"/>
                </a:schemeClr>
              </a:solidFill>
              <a:ln w="6350" cap="flat" cmpd="sng" algn="ctr">
                <a:solidFill>
                  <a:schemeClr val="tx1"/>
                </a:solidFill>
                <a:prstDash val="solid"/>
                <a:round/>
                <a:headEnd type="none" w="med" len="med"/>
                <a:tailEnd type="none" w="med" len="med"/>
              </a:ln>
              <a:effectLst>
                <a:outerShdw blurRad="50800" dist="12700" dir="2700000" algn="tl" rotWithShape="0">
                  <a:prstClr val="black">
                    <a:alpha val="40000"/>
                  </a:prstClr>
                </a:outerShdw>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213" name="Isosceles Triangle 450"/>
              <p:cNvSpPr/>
              <p:nvPr/>
            </p:nvSpPr>
            <p:spPr bwMode="auto">
              <a:xfrm>
                <a:off x="4027170" y="3228697"/>
                <a:ext cx="365760" cy="128016"/>
              </a:xfrm>
              <a:prstGeom prst="triangle">
                <a:avLst>
                  <a:gd name="adj" fmla="val 49042"/>
                </a:avLst>
              </a:prstGeom>
              <a:solidFill>
                <a:schemeClr val="bg1">
                  <a:lumMod val="75000"/>
                </a:schemeClr>
              </a:solidFill>
              <a:ln w="6350" cap="flat" cmpd="sng" algn="ctr">
                <a:solidFill>
                  <a:schemeClr val="tx1">
                    <a:lumMod val="75000"/>
                    <a:lumOff val="25000"/>
                  </a:schemeClr>
                </a:solidFill>
                <a:prstDash val="solid"/>
                <a:round/>
                <a:headEnd type="none" w="med" len="med"/>
                <a:tailEnd type="none" w="med" len="med"/>
              </a:ln>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214" name="Isosceles Triangle 451"/>
              <p:cNvSpPr>
                <a:spLocks/>
              </p:cNvSpPr>
              <p:nvPr/>
            </p:nvSpPr>
            <p:spPr bwMode="auto">
              <a:xfrm flipV="1">
                <a:off x="4032712" y="3157637"/>
                <a:ext cx="359110" cy="131143"/>
              </a:xfrm>
              <a:prstGeom prst="triangle">
                <a:avLst>
                  <a:gd name="adj" fmla="val 49042"/>
                </a:avLst>
              </a:prstGeom>
              <a:solidFill>
                <a:schemeClr val="bg1">
                  <a:lumMod val="75000"/>
                </a:schemeClr>
              </a:solidFill>
              <a:ln w="6350" cap="flat" cmpd="sng" algn="ctr">
                <a:solidFill>
                  <a:schemeClr val="tx1"/>
                </a:solidFill>
                <a:prstDash val="solid"/>
                <a:round/>
                <a:headEnd type="none" w="med" len="med"/>
                <a:tailEnd type="none" w="med" len="med"/>
              </a:ln>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grpSp>
        <p:sp>
          <p:nvSpPr>
            <p:cNvPr id="211" name="Rectangle 448"/>
            <p:cNvSpPr/>
            <p:nvPr/>
          </p:nvSpPr>
          <p:spPr bwMode="auto">
            <a:xfrm>
              <a:off x="4023360" y="3108960"/>
              <a:ext cx="365760" cy="197040"/>
            </a:xfrm>
            <a:prstGeom prst="rect">
              <a:avLst/>
            </a:prstGeom>
            <a:noFill/>
            <a:ln w="6350" cap="flat" cmpd="sng" algn="ctr">
              <a:solidFill>
                <a:schemeClr val="tx1"/>
              </a:solidFill>
              <a:prstDash val="solid"/>
              <a:round/>
              <a:headEnd type="none" w="med" len="med"/>
              <a:tailEnd type="none" w="med" len="med"/>
            </a:ln>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grpSp>
      <p:sp>
        <p:nvSpPr>
          <p:cNvPr id="215" name="Oval 452"/>
          <p:cNvSpPr>
            <a:spLocks noChangeAspect="1"/>
          </p:cNvSpPr>
          <p:nvPr/>
        </p:nvSpPr>
        <p:spPr bwMode="auto">
          <a:xfrm>
            <a:off x="3864248" y="5162159"/>
            <a:ext cx="374311" cy="374311"/>
          </a:xfrm>
          <a:prstGeom prst="ellipse">
            <a:avLst/>
          </a:prstGeom>
          <a:gradFill flip="none" rotWithShape="1">
            <a:gsLst>
              <a:gs pos="20000">
                <a:schemeClr val="tx1">
                  <a:lumMod val="50000"/>
                  <a:lumOff val="50000"/>
                </a:schemeClr>
              </a:gs>
              <a:gs pos="80000">
                <a:schemeClr val="tx1">
                  <a:lumMod val="85000"/>
                  <a:lumOff val="15000"/>
                </a:schemeClr>
              </a:gs>
            </a:gsLst>
            <a:path path="circle">
              <a:fillToRect l="50000" t="50000" r="50000" b="50000"/>
            </a:path>
            <a:tileRect/>
          </a:gradFill>
          <a:ln w="6350" cap="flat" cmpd="sng" algn="ctr">
            <a:solidFill>
              <a:schemeClr val="tx1"/>
            </a:solidFill>
            <a:prstDash val="solid"/>
            <a:round/>
            <a:headEnd type="none" w="med" len="med"/>
            <a:tailEnd type="none" w="med" len="med"/>
          </a:ln>
          <a:effectLst/>
          <a:scene3d>
            <a:camera prst="orthographicFront"/>
            <a:lightRig rig="threePt" dir="t"/>
          </a:scene3d>
          <a:sp3d prstMaterial="dkEdge">
            <a:bevelT w="254000" prst="slope"/>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216" name="Oval 453"/>
          <p:cNvSpPr>
            <a:spLocks noChangeAspect="1"/>
          </p:cNvSpPr>
          <p:nvPr/>
        </p:nvSpPr>
        <p:spPr bwMode="auto">
          <a:xfrm>
            <a:off x="3901679" y="5199590"/>
            <a:ext cx="299448" cy="299448"/>
          </a:xfrm>
          <a:prstGeom prst="ellipse">
            <a:avLst/>
          </a:prstGeom>
          <a:solidFill>
            <a:srgbClr val="FFC000"/>
          </a:solidFill>
          <a:ln w="6350" cap="flat" cmpd="sng" algn="ctr">
            <a:solidFill>
              <a:schemeClr val="tx1"/>
            </a:solidFill>
            <a:prstDash val="solid"/>
            <a:round/>
            <a:headEnd type="none" w="med" len="med"/>
            <a:tailEnd type="none" w="med" len="med"/>
          </a:ln>
          <a:effectLst/>
          <a:scene3d>
            <a:camera prst="orthographicFront"/>
            <a:lightRig rig="threePt" dir="t"/>
          </a:scene3d>
          <a:sp3d>
            <a:bevelT w="2540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217" name="Oval 454"/>
          <p:cNvSpPr>
            <a:spLocks noChangeAspect="1"/>
          </p:cNvSpPr>
          <p:nvPr/>
        </p:nvSpPr>
        <p:spPr bwMode="auto">
          <a:xfrm>
            <a:off x="5211766" y="5162159"/>
            <a:ext cx="374311" cy="374311"/>
          </a:xfrm>
          <a:prstGeom prst="ellipse">
            <a:avLst/>
          </a:prstGeom>
          <a:gradFill flip="none" rotWithShape="1">
            <a:gsLst>
              <a:gs pos="20000">
                <a:schemeClr val="tx1">
                  <a:lumMod val="50000"/>
                  <a:lumOff val="50000"/>
                </a:schemeClr>
              </a:gs>
              <a:gs pos="80000">
                <a:schemeClr val="tx1">
                  <a:lumMod val="85000"/>
                  <a:lumOff val="15000"/>
                </a:schemeClr>
              </a:gs>
            </a:gsLst>
            <a:path path="circle">
              <a:fillToRect l="50000" t="50000" r="50000" b="50000"/>
            </a:path>
            <a:tileRect/>
          </a:gradFill>
          <a:ln w="19050" cap="flat" cmpd="sng" algn="ctr">
            <a:noFill/>
            <a:prstDash val="solid"/>
            <a:round/>
            <a:headEnd type="none" w="med" len="med"/>
            <a:tailEnd type="none" w="med" len="med"/>
          </a:ln>
          <a:effectLst/>
          <a:scene3d>
            <a:camera prst="orthographicFront"/>
            <a:lightRig rig="threePt" dir="t"/>
          </a:scene3d>
          <a:sp3d prstMaterial="dkEdge">
            <a:bevelT w="254000" prst="slope"/>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218" name="Oval 455"/>
          <p:cNvSpPr>
            <a:spLocks noChangeAspect="1"/>
          </p:cNvSpPr>
          <p:nvPr/>
        </p:nvSpPr>
        <p:spPr bwMode="auto">
          <a:xfrm>
            <a:off x="5249197" y="5199590"/>
            <a:ext cx="299448" cy="299448"/>
          </a:xfrm>
          <a:prstGeom prst="ellipse">
            <a:avLst/>
          </a:prstGeom>
          <a:solidFill>
            <a:srgbClr val="FFC000"/>
          </a:solidFill>
          <a:ln w="19050" cap="flat" cmpd="sng" algn="ctr">
            <a:solidFill>
              <a:schemeClr val="tx1"/>
            </a:solidFill>
            <a:prstDash val="solid"/>
            <a:round/>
            <a:headEnd type="none" w="med" len="med"/>
            <a:tailEnd type="none" w="med" len="med"/>
          </a:ln>
          <a:effectLst/>
          <a:scene3d>
            <a:camera prst="orthographicFront"/>
            <a:lightRig rig="threePt" dir="t"/>
          </a:scene3d>
          <a:sp3d>
            <a:bevelT w="2540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grpSp>
        <p:nvGrpSpPr>
          <p:cNvPr id="219" name="Group 213"/>
          <p:cNvGrpSpPr>
            <a:grpSpLocks/>
          </p:cNvGrpSpPr>
          <p:nvPr/>
        </p:nvGrpSpPr>
        <p:grpSpPr>
          <a:xfrm>
            <a:off x="5279835" y="5259402"/>
            <a:ext cx="243302" cy="202752"/>
            <a:chOff x="-750763" y="2615478"/>
            <a:chExt cx="445308" cy="503429"/>
          </a:xfrm>
        </p:grpSpPr>
        <p:pic>
          <p:nvPicPr>
            <p:cNvPr id="220" name="Picture 457" descr="IMG_disk_sm_silver.png"/>
            <p:cNvPicPr>
              <a:picLocks noChangeAspect="1"/>
            </p:cNvPicPr>
            <p:nvPr/>
          </p:nvPicPr>
          <p:blipFill>
            <a:blip r:embed="rId5" cstate="print"/>
            <a:stretch>
              <a:fillRect/>
            </a:stretch>
          </p:blipFill>
          <p:spPr>
            <a:xfrm>
              <a:off x="-750763" y="2774806"/>
              <a:ext cx="445308" cy="344101"/>
            </a:xfrm>
            <a:prstGeom prst="rect">
              <a:avLst/>
            </a:prstGeom>
          </p:spPr>
        </p:pic>
        <p:pic>
          <p:nvPicPr>
            <p:cNvPr id="221" name="Picture 458" descr="IMG_disk_sm_silver.png"/>
            <p:cNvPicPr>
              <a:picLocks noChangeAspect="1"/>
            </p:cNvPicPr>
            <p:nvPr/>
          </p:nvPicPr>
          <p:blipFill>
            <a:blip r:embed="rId5" cstate="print"/>
            <a:stretch>
              <a:fillRect/>
            </a:stretch>
          </p:blipFill>
          <p:spPr>
            <a:xfrm>
              <a:off x="-750763" y="2695142"/>
              <a:ext cx="445308" cy="344101"/>
            </a:xfrm>
            <a:prstGeom prst="rect">
              <a:avLst/>
            </a:prstGeom>
          </p:spPr>
        </p:pic>
        <p:pic>
          <p:nvPicPr>
            <p:cNvPr id="222" name="Picture 459" descr="IMG_disk_sm_silver.png"/>
            <p:cNvPicPr>
              <a:picLocks noChangeAspect="1"/>
            </p:cNvPicPr>
            <p:nvPr/>
          </p:nvPicPr>
          <p:blipFill>
            <a:blip r:embed="rId5" cstate="print"/>
            <a:stretch>
              <a:fillRect/>
            </a:stretch>
          </p:blipFill>
          <p:spPr>
            <a:xfrm>
              <a:off x="-750763" y="2615478"/>
              <a:ext cx="445308" cy="344101"/>
            </a:xfrm>
            <a:prstGeom prst="rect">
              <a:avLst/>
            </a:prstGeom>
          </p:spPr>
        </p:pic>
      </p:grpSp>
      <p:grpSp>
        <p:nvGrpSpPr>
          <p:cNvPr id="223" name="Group 460"/>
          <p:cNvGrpSpPr>
            <a:grpSpLocks noChangeAspect="1"/>
          </p:cNvGrpSpPr>
          <p:nvPr/>
        </p:nvGrpSpPr>
        <p:grpSpPr>
          <a:xfrm>
            <a:off x="5335504" y="5321113"/>
            <a:ext cx="128373" cy="74862"/>
            <a:chOff x="4023360" y="3108936"/>
            <a:chExt cx="365760" cy="199087"/>
          </a:xfrm>
        </p:grpSpPr>
        <p:grpSp>
          <p:nvGrpSpPr>
            <p:cNvPr id="224" name="Group 461"/>
            <p:cNvGrpSpPr/>
            <p:nvPr/>
          </p:nvGrpSpPr>
          <p:grpSpPr>
            <a:xfrm>
              <a:off x="4023360" y="3108936"/>
              <a:ext cx="365760" cy="199087"/>
              <a:chOff x="4027170" y="3157613"/>
              <a:chExt cx="365760" cy="199087"/>
            </a:xfrm>
          </p:grpSpPr>
          <p:sp>
            <p:nvSpPr>
              <p:cNvPr id="226" name="Rectangle 463"/>
              <p:cNvSpPr/>
              <p:nvPr/>
            </p:nvSpPr>
            <p:spPr bwMode="auto">
              <a:xfrm>
                <a:off x="4027170" y="3157628"/>
                <a:ext cx="365760" cy="197039"/>
              </a:xfrm>
              <a:prstGeom prst="rect">
                <a:avLst/>
              </a:prstGeom>
              <a:solidFill>
                <a:schemeClr val="bg1">
                  <a:lumMod val="75000"/>
                </a:schemeClr>
              </a:solidFill>
              <a:ln w="3175" cap="flat" cmpd="sng" algn="ctr">
                <a:solidFill>
                  <a:schemeClr val="tx1"/>
                </a:solidFill>
                <a:prstDash val="solid"/>
                <a:round/>
                <a:headEnd type="none" w="med" len="med"/>
                <a:tailEnd type="none" w="med" len="med"/>
              </a:ln>
              <a:effectLst>
                <a:outerShdw blurRad="50800" dist="12700" dir="2700000" algn="tl" rotWithShape="0">
                  <a:prstClr val="black">
                    <a:alpha val="40000"/>
                  </a:prstClr>
                </a:outerShdw>
              </a:effectLst>
              <a:scene3d>
                <a:camera prst="orthographicFront"/>
                <a:lightRig rig="threePt" dir="t"/>
              </a:scene3d>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227" name="Isosceles Triangle 464"/>
              <p:cNvSpPr/>
              <p:nvPr/>
            </p:nvSpPr>
            <p:spPr bwMode="auto">
              <a:xfrm>
                <a:off x="4027170" y="3228685"/>
                <a:ext cx="365760" cy="128015"/>
              </a:xfrm>
              <a:prstGeom prst="triangle">
                <a:avLst>
                  <a:gd name="adj" fmla="val 49042"/>
                </a:avLst>
              </a:prstGeom>
              <a:solidFill>
                <a:schemeClr val="bg1">
                  <a:lumMod val="75000"/>
                </a:schemeClr>
              </a:solidFill>
              <a:ln w="3175" cap="flat" cmpd="sng" algn="ctr">
                <a:solidFill>
                  <a:schemeClr val="tx1">
                    <a:lumMod val="75000"/>
                    <a:lumOff val="25000"/>
                  </a:schemeClr>
                </a:solidFill>
                <a:prstDash val="solid"/>
                <a:round/>
                <a:headEnd type="none" w="med" len="med"/>
                <a:tailEnd type="none" w="med" len="med"/>
              </a:ln>
              <a:effectLst/>
              <a:scene3d>
                <a:camera prst="orthographicFront"/>
                <a:lightRig rig="threePt" dir="t"/>
              </a:scene3d>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228" name="Isosceles Triangle 465"/>
              <p:cNvSpPr/>
              <p:nvPr/>
            </p:nvSpPr>
            <p:spPr bwMode="auto">
              <a:xfrm flipV="1">
                <a:off x="4053109" y="3157613"/>
                <a:ext cx="316992" cy="131141"/>
              </a:xfrm>
              <a:prstGeom prst="triangle">
                <a:avLst>
                  <a:gd name="adj" fmla="val 49042"/>
                </a:avLst>
              </a:prstGeom>
              <a:solidFill>
                <a:schemeClr val="bg1">
                  <a:lumMod val="75000"/>
                </a:schemeClr>
              </a:solidFill>
              <a:ln w="3175" cap="flat" cmpd="sng" algn="ctr">
                <a:solidFill>
                  <a:schemeClr val="tx1"/>
                </a:solidFill>
                <a:prstDash val="solid"/>
                <a:round/>
                <a:headEnd type="none" w="med" len="med"/>
                <a:tailEnd type="none" w="med" len="med"/>
              </a:ln>
              <a:effectLst/>
              <a:scene3d>
                <a:camera prst="orthographicFront"/>
                <a:lightRig rig="threePt" dir="t"/>
              </a:scene3d>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grpSp>
        <p:sp>
          <p:nvSpPr>
            <p:cNvPr id="225" name="Rectangle 462"/>
            <p:cNvSpPr/>
            <p:nvPr/>
          </p:nvSpPr>
          <p:spPr bwMode="auto">
            <a:xfrm>
              <a:off x="4023360" y="3108960"/>
              <a:ext cx="365760" cy="197040"/>
            </a:xfrm>
            <a:prstGeom prst="rect">
              <a:avLst/>
            </a:prstGeom>
            <a:noFill/>
            <a:ln w="3175" cap="flat" cmpd="sng" algn="ctr">
              <a:solidFill>
                <a:schemeClr val="tx1"/>
              </a:solidFill>
              <a:prstDash val="solid"/>
              <a:round/>
              <a:headEnd type="none" w="med" len="med"/>
              <a:tailEnd type="none" w="med" len="med"/>
            </a:ln>
            <a:effectLst/>
            <a:scene3d>
              <a:camera prst="orthographicFront"/>
              <a:lightRig rig="threePt" dir="t"/>
            </a:scene3d>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grpSp>
      <p:sp>
        <p:nvSpPr>
          <p:cNvPr id="229" name="Oval 466"/>
          <p:cNvSpPr>
            <a:spLocks noChangeAspect="1"/>
          </p:cNvSpPr>
          <p:nvPr/>
        </p:nvSpPr>
        <p:spPr bwMode="auto">
          <a:xfrm>
            <a:off x="4762594" y="5162159"/>
            <a:ext cx="374311" cy="374311"/>
          </a:xfrm>
          <a:prstGeom prst="ellipse">
            <a:avLst/>
          </a:prstGeom>
          <a:gradFill flip="none" rotWithShape="1">
            <a:gsLst>
              <a:gs pos="20000">
                <a:schemeClr val="tx1">
                  <a:lumMod val="50000"/>
                  <a:lumOff val="50000"/>
                </a:schemeClr>
              </a:gs>
              <a:gs pos="80000">
                <a:schemeClr val="tx1">
                  <a:lumMod val="85000"/>
                  <a:lumOff val="15000"/>
                </a:schemeClr>
              </a:gs>
            </a:gsLst>
            <a:path path="circle">
              <a:fillToRect l="50000" t="50000" r="50000" b="50000"/>
            </a:path>
            <a:tileRect/>
          </a:gradFill>
          <a:ln w="19050" cap="flat" cmpd="sng" algn="ctr">
            <a:noFill/>
            <a:prstDash val="solid"/>
            <a:round/>
            <a:headEnd type="none" w="med" len="med"/>
            <a:tailEnd type="none" w="med" len="med"/>
          </a:ln>
          <a:effectLst/>
          <a:scene3d>
            <a:camera prst="orthographicFront"/>
            <a:lightRig rig="threePt" dir="t"/>
          </a:scene3d>
          <a:sp3d prstMaterial="dkEdge">
            <a:bevelT w="254000" prst="slope"/>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400" i="0" u="none" strike="noStrike" cap="none" normalizeH="0" baseline="0" dirty="0" err="1">
              <a:ln>
                <a:noFill/>
              </a:ln>
              <a:effectLst/>
            </a:endParaRPr>
          </a:p>
        </p:txBody>
      </p:sp>
      <p:sp>
        <p:nvSpPr>
          <p:cNvPr id="230" name="Oval 467"/>
          <p:cNvSpPr>
            <a:spLocks noChangeAspect="1"/>
          </p:cNvSpPr>
          <p:nvPr/>
        </p:nvSpPr>
        <p:spPr bwMode="auto">
          <a:xfrm>
            <a:off x="4800025" y="5199590"/>
            <a:ext cx="299448" cy="299448"/>
          </a:xfrm>
          <a:prstGeom prst="ellipse">
            <a:avLst/>
          </a:prstGeom>
          <a:solidFill>
            <a:srgbClr val="FFC000"/>
          </a:solidFill>
          <a:ln w="19050" cap="flat" cmpd="sng" algn="ctr">
            <a:solidFill>
              <a:schemeClr val="tx1"/>
            </a:solidFill>
            <a:prstDash val="solid"/>
            <a:round/>
            <a:headEnd type="none" w="med" len="med"/>
            <a:tailEnd type="none" w="med" len="med"/>
          </a:ln>
          <a:effectLst/>
          <a:scene3d>
            <a:camera prst="orthographicFront"/>
            <a:lightRig rig="threePt" dir="t"/>
          </a:scene3d>
          <a:sp3d>
            <a:bevelT w="2540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400" i="0" u="none" strike="noStrike" cap="none" normalizeH="0" baseline="0" dirty="0" err="1">
              <a:ln>
                <a:noFill/>
              </a:ln>
              <a:effectLst/>
            </a:endParaRPr>
          </a:p>
        </p:txBody>
      </p:sp>
      <p:grpSp>
        <p:nvGrpSpPr>
          <p:cNvPr id="231" name="Group 213"/>
          <p:cNvGrpSpPr>
            <a:grpSpLocks/>
          </p:cNvGrpSpPr>
          <p:nvPr/>
        </p:nvGrpSpPr>
        <p:grpSpPr>
          <a:xfrm>
            <a:off x="4830662" y="5259402"/>
            <a:ext cx="243302" cy="202752"/>
            <a:chOff x="-750763" y="2615478"/>
            <a:chExt cx="445308" cy="503429"/>
          </a:xfrm>
        </p:grpSpPr>
        <p:pic>
          <p:nvPicPr>
            <p:cNvPr id="232" name="Picture 469" descr="IMG_disk_sm_silver.png"/>
            <p:cNvPicPr>
              <a:picLocks noChangeAspect="1"/>
            </p:cNvPicPr>
            <p:nvPr/>
          </p:nvPicPr>
          <p:blipFill>
            <a:blip r:embed="rId5" cstate="print"/>
            <a:stretch>
              <a:fillRect/>
            </a:stretch>
          </p:blipFill>
          <p:spPr>
            <a:xfrm>
              <a:off x="-750763" y="2774806"/>
              <a:ext cx="445308" cy="344101"/>
            </a:xfrm>
            <a:prstGeom prst="rect">
              <a:avLst/>
            </a:prstGeom>
          </p:spPr>
        </p:pic>
        <p:pic>
          <p:nvPicPr>
            <p:cNvPr id="233" name="Picture 470" descr="IMG_disk_sm_silver.png"/>
            <p:cNvPicPr>
              <a:picLocks noChangeAspect="1"/>
            </p:cNvPicPr>
            <p:nvPr/>
          </p:nvPicPr>
          <p:blipFill>
            <a:blip r:embed="rId5" cstate="print"/>
            <a:stretch>
              <a:fillRect/>
            </a:stretch>
          </p:blipFill>
          <p:spPr>
            <a:xfrm>
              <a:off x="-750763" y="2695142"/>
              <a:ext cx="445308" cy="344101"/>
            </a:xfrm>
            <a:prstGeom prst="rect">
              <a:avLst/>
            </a:prstGeom>
          </p:spPr>
        </p:pic>
        <p:pic>
          <p:nvPicPr>
            <p:cNvPr id="234" name="Picture 471" descr="IMG_disk_sm_silver.png"/>
            <p:cNvPicPr>
              <a:picLocks noChangeAspect="1"/>
            </p:cNvPicPr>
            <p:nvPr/>
          </p:nvPicPr>
          <p:blipFill>
            <a:blip r:embed="rId5" cstate="print"/>
            <a:stretch>
              <a:fillRect/>
            </a:stretch>
          </p:blipFill>
          <p:spPr>
            <a:xfrm>
              <a:off x="-750763" y="2615478"/>
              <a:ext cx="445308" cy="344101"/>
            </a:xfrm>
            <a:prstGeom prst="rect">
              <a:avLst/>
            </a:prstGeom>
          </p:spPr>
        </p:pic>
      </p:grpSp>
      <p:grpSp>
        <p:nvGrpSpPr>
          <p:cNvPr id="235" name="Group 472"/>
          <p:cNvGrpSpPr>
            <a:grpSpLocks noChangeAspect="1"/>
          </p:cNvGrpSpPr>
          <p:nvPr/>
        </p:nvGrpSpPr>
        <p:grpSpPr>
          <a:xfrm>
            <a:off x="4795031" y="5314103"/>
            <a:ext cx="315958" cy="82348"/>
            <a:chOff x="4655311" y="3634189"/>
            <a:chExt cx="484239" cy="126206"/>
          </a:xfrm>
        </p:grpSpPr>
        <p:sp>
          <p:nvSpPr>
            <p:cNvPr id="236" name="Rounded Rectangle 473"/>
            <p:cNvSpPr>
              <a:spLocks/>
            </p:cNvSpPr>
            <p:nvPr/>
          </p:nvSpPr>
          <p:spPr bwMode="auto">
            <a:xfrm>
              <a:off x="4789104" y="3634189"/>
              <a:ext cx="210348" cy="126206"/>
            </a:xfrm>
            <a:prstGeom prst="roundRect">
              <a:avLst/>
            </a:prstGeom>
            <a:solidFill>
              <a:schemeClr val="bg1"/>
            </a:solidFill>
            <a:ln w="3175" cap="flat" cmpd="sng" algn="ctr">
              <a:solidFill>
                <a:schemeClr val="tx1"/>
              </a:solidFill>
              <a:prstDash val="solid"/>
              <a:round/>
              <a:headEnd type="none" w="med" len="med"/>
              <a:tailEnd type="none" w="med" len="med"/>
            </a:ln>
            <a:effectLst/>
            <a:scene3d>
              <a:camera prst="orthographicFront"/>
              <a:lightRig rig="threePt" dir="t"/>
            </a:scene3d>
            <a:sp3d>
              <a:bevelT w="50800" h="508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1400" i="0" u="none" strike="noStrike" cap="none" normalizeH="0" baseline="0" dirty="0" err="1">
                <a:ln>
                  <a:noFill/>
                </a:ln>
                <a:effectLst/>
              </a:endParaRPr>
            </a:p>
          </p:txBody>
        </p:sp>
        <p:sp>
          <p:nvSpPr>
            <p:cNvPr id="237" name="TextBox 236"/>
            <p:cNvSpPr txBox="1"/>
            <p:nvPr/>
          </p:nvSpPr>
          <p:spPr bwMode="ltGray">
            <a:xfrm>
              <a:off x="4655311" y="3651352"/>
              <a:ext cx="484239" cy="105170"/>
            </a:xfrm>
            <a:prstGeom prst="rect">
              <a:avLst/>
            </a:prstGeom>
            <a:noFill/>
            <a:ln w="19050">
              <a:noFill/>
              <a:miter lim="800000"/>
              <a:headEnd/>
              <a:tailEnd/>
            </a:ln>
            <a:scene3d>
              <a:camera prst="orthographicFront"/>
              <a:lightRig rig="threePt" dir="t"/>
            </a:scene3d>
            <a:sp3d>
              <a:bevelT/>
            </a:sp3d>
          </p:spPr>
          <p:txBody>
            <a:bodyPr wrap="square" lIns="91419" tIns="45710" rIns="91419" bIns="45710" rtlCol="0" anchor="ctr" anchorCtr="0">
              <a:noAutofit/>
            </a:bodyPr>
            <a:lstStyle/>
            <a:p>
              <a:pPr>
                <a:lnSpc>
                  <a:spcPct val="90000"/>
                </a:lnSpc>
                <a:spcBef>
                  <a:spcPts val="0"/>
                </a:spcBef>
                <a:spcAft>
                  <a:spcPts val="800"/>
                </a:spcAft>
              </a:pPr>
              <a:r>
                <a:rPr lang="en-US" sz="700" b="1" dirty="0"/>
                <a:t>SQL</a:t>
              </a:r>
              <a:endParaRPr lang="en-US" sz="2000" b="1" dirty="0"/>
            </a:p>
          </p:txBody>
        </p:sp>
      </p:grpSp>
      <p:sp>
        <p:nvSpPr>
          <p:cNvPr id="238" name="Oval 475"/>
          <p:cNvSpPr>
            <a:spLocks noChangeAspect="1"/>
          </p:cNvSpPr>
          <p:nvPr/>
        </p:nvSpPr>
        <p:spPr bwMode="auto">
          <a:xfrm>
            <a:off x="4313421" y="5162159"/>
            <a:ext cx="374311" cy="374311"/>
          </a:xfrm>
          <a:prstGeom prst="ellipse">
            <a:avLst/>
          </a:prstGeom>
          <a:gradFill flip="none" rotWithShape="1">
            <a:gsLst>
              <a:gs pos="20000">
                <a:schemeClr val="tx1">
                  <a:lumMod val="50000"/>
                  <a:lumOff val="50000"/>
                </a:schemeClr>
              </a:gs>
              <a:gs pos="80000">
                <a:schemeClr val="tx1">
                  <a:lumMod val="85000"/>
                  <a:lumOff val="15000"/>
                </a:schemeClr>
              </a:gs>
            </a:gsLst>
            <a:path path="circle">
              <a:fillToRect l="50000" t="50000" r="50000" b="50000"/>
            </a:path>
            <a:tileRect/>
          </a:gradFill>
          <a:ln w="6350" cap="flat" cmpd="sng" algn="ctr">
            <a:solidFill>
              <a:schemeClr val="tx1"/>
            </a:solidFill>
            <a:prstDash val="solid"/>
            <a:round/>
            <a:headEnd type="none" w="med" len="med"/>
            <a:tailEnd type="none" w="med" len="med"/>
          </a:ln>
          <a:effectLst/>
          <a:scene3d>
            <a:camera prst="orthographicFront"/>
            <a:lightRig rig="threePt" dir="t"/>
          </a:scene3d>
          <a:sp3d prstMaterial="dkEdge">
            <a:bevelT w="254000" prst="slope"/>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239" name="Oval 476"/>
          <p:cNvSpPr>
            <a:spLocks noChangeAspect="1"/>
          </p:cNvSpPr>
          <p:nvPr/>
        </p:nvSpPr>
        <p:spPr bwMode="auto">
          <a:xfrm>
            <a:off x="4350852" y="5199590"/>
            <a:ext cx="299448" cy="299448"/>
          </a:xfrm>
          <a:prstGeom prst="ellipse">
            <a:avLst/>
          </a:prstGeom>
          <a:solidFill>
            <a:srgbClr val="FFC000"/>
          </a:solidFill>
          <a:ln w="6350" cap="flat" cmpd="sng" algn="ctr">
            <a:solidFill>
              <a:schemeClr val="tx1"/>
            </a:solidFill>
            <a:prstDash val="solid"/>
            <a:round/>
            <a:headEnd type="none" w="med" len="med"/>
            <a:tailEnd type="none" w="med" len="med"/>
          </a:ln>
          <a:effectLst/>
          <a:scene3d>
            <a:camera prst="orthographicFront"/>
            <a:lightRig rig="threePt" dir="t"/>
          </a:scene3d>
          <a:sp3d>
            <a:bevelT w="2540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grpSp>
        <p:nvGrpSpPr>
          <p:cNvPr id="240" name="Group 477"/>
          <p:cNvGrpSpPr>
            <a:grpSpLocks noChangeAspect="1"/>
          </p:cNvGrpSpPr>
          <p:nvPr/>
        </p:nvGrpSpPr>
        <p:grpSpPr>
          <a:xfrm>
            <a:off x="4411537" y="5264461"/>
            <a:ext cx="113583" cy="130140"/>
            <a:chOff x="4484840" y="3942396"/>
            <a:chExt cx="150495" cy="172430"/>
          </a:xfrm>
        </p:grpSpPr>
        <p:sp>
          <p:nvSpPr>
            <p:cNvPr id="241" name="Flowchart: Card 478"/>
            <p:cNvSpPr/>
            <p:nvPr/>
          </p:nvSpPr>
          <p:spPr bwMode="auto">
            <a:xfrm flipH="1">
              <a:off x="4484840" y="3942396"/>
              <a:ext cx="150495" cy="172430"/>
            </a:xfrm>
            <a:prstGeom prst="flowChartPunchedCard">
              <a:avLst/>
            </a:prstGeom>
            <a:solidFill>
              <a:schemeClr val="bg1">
                <a:lumMod val="75000"/>
              </a:schemeClr>
            </a:solidFill>
            <a:ln w="6350" cap="flat" cmpd="sng" algn="ctr">
              <a:solidFill>
                <a:schemeClr val="tx1"/>
              </a:solidFill>
              <a:prstDash val="solid"/>
              <a:round/>
              <a:headEnd type="none" w="med" len="med"/>
              <a:tailEnd type="none" w="med" len="med"/>
            </a:ln>
            <a:effectLst>
              <a:outerShdw blurRad="50800" dist="12700" dir="2700000" algn="tl" rotWithShape="0">
                <a:prstClr val="black">
                  <a:alpha val="40000"/>
                </a:prstClr>
              </a:outerShdw>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cxnSp>
          <p:nvCxnSpPr>
            <p:cNvPr id="242" name="Straight Connector 479"/>
            <p:cNvCxnSpPr/>
            <p:nvPr/>
          </p:nvCxnSpPr>
          <p:spPr bwMode="auto">
            <a:xfrm flipH="1">
              <a:off x="4502937" y="3998782"/>
              <a:ext cx="114300" cy="0"/>
            </a:xfrm>
            <a:prstGeom prst="line">
              <a:avLst/>
            </a:prstGeom>
            <a:solidFill>
              <a:schemeClr val="accent1"/>
            </a:solidFill>
            <a:ln w="6350" cap="flat" cmpd="sng" algn="ctr">
              <a:solidFill>
                <a:schemeClr val="tx1"/>
              </a:solidFill>
              <a:prstDash val="solid"/>
              <a:round/>
              <a:headEnd type="none" w="med" len="med"/>
              <a:tailEnd type="none" w="med" len="med"/>
            </a:ln>
            <a:effectLst/>
            <a:scene3d>
              <a:camera prst="orthographicFront"/>
              <a:lightRig rig="threePt" dir="t"/>
            </a:scene3d>
            <a:sp3d>
              <a:bevelT w="38100" h="38100"/>
            </a:sp3d>
          </p:spPr>
        </p:cxnSp>
        <p:cxnSp>
          <p:nvCxnSpPr>
            <p:cNvPr id="243" name="Straight Connector 480"/>
            <p:cNvCxnSpPr/>
            <p:nvPr/>
          </p:nvCxnSpPr>
          <p:spPr bwMode="auto">
            <a:xfrm flipH="1">
              <a:off x="4502937" y="4022896"/>
              <a:ext cx="114300" cy="0"/>
            </a:xfrm>
            <a:prstGeom prst="line">
              <a:avLst/>
            </a:prstGeom>
            <a:solidFill>
              <a:schemeClr val="accent1"/>
            </a:solidFill>
            <a:ln w="6350" cap="flat" cmpd="sng" algn="ctr">
              <a:solidFill>
                <a:schemeClr val="tx1"/>
              </a:solidFill>
              <a:prstDash val="solid"/>
              <a:round/>
              <a:headEnd type="none" w="med" len="med"/>
              <a:tailEnd type="none" w="med" len="med"/>
            </a:ln>
            <a:effectLst/>
            <a:scene3d>
              <a:camera prst="orthographicFront"/>
              <a:lightRig rig="threePt" dir="t"/>
            </a:scene3d>
            <a:sp3d>
              <a:bevelT w="38100" h="38100"/>
            </a:sp3d>
          </p:spPr>
        </p:cxnSp>
        <p:cxnSp>
          <p:nvCxnSpPr>
            <p:cNvPr id="244" name="Straight Connector 481"/>
            <p:cNvCxnSpPr/>
            <p:nvPr/>
          </p:nvCxnSpPr>
          <p:spPr bwMode="auto">
            <a:xfrm flipH="1">
              <a:off x="4502937" y="4049182"/>
              <a:ext cx="114300" cy="0"/>
            </a:xfrm>
            <a:prstGeom prst="line">
              <a:avLst/>
            </a:prstGeom>
            <a:solidFill>
              <a:schemeClr val="accent1"/>
            </a:solidFill>
            <a:ln w="6350" cap="flat" cmpd="sng" algn="ctr">
              <a:solidFill>
                <a:schemeClr val="tx1"/>
              </a:solidFill>
              <a:prstDash val="solid"/>
              <a:round/>
              <a:headEnd type="none" w="med" len="med"/>
              <a:tailEnd type="none" w="med" len="med"/>
            </a:ln>
            <a:effectLst/>
            <a:scene3d>
              <a:camera prst="orthographicFront"/>
              <a:lightRig rig="threePt" dir="t"/>
            </a:scene3d>
            <a:sp3d>
              <a:bevelT w="38100" h="38100"/>
            </a:sp3d>
          </p:spPr>
        </p:cxnSp>
        <p:cxnSp>
          <p:nvCxnSpPr>
            <p:cNvPr id="245" name="Straight Connector 482"/>
            <p:cNvCxnSpPr/>
            <p:nvPr/>
          </p:nvCxnSpPr>
          <p:spPr bwMode="auto">
            <a:xfrm flipH="1">
              <a:off x="4502937" y="4074632"/>
              <a:ext cx="114300" cy="0"/>
            </a:xfrm>
            <a:prstGeom prst="line">
              <a:avLst/>
            </a:prstGeom>
            <a:solidFill>
              <a:schemeClr val="accent1"/>
            </a:solidFill>
            <a:ln w="6350" cap="flat" cmpd="sng" algn="ctr">
              <a:solidFill>
                <a:schemeClr val="tx1"/>
              </a:solidFill>
              <a:prstDash val="solid"/>
              <a:round/>
              <a:headEnd type="none" w="med" len="med"/>
              <a:tailEnd type="none" w="med" len="med"/>
            </a:ln>
            <a:effectLst/>
            <a:scene3d>
              <a:camera prst="orthographicFront"/>
              <a:lightRig rig="threePt" dir="t"/>
            </a:scene3d>
            <a:sp3d>
              <a:bevelT w="38100" h="38100"/>
            </a:sp3d>
          </p:spPr>
        </p:cxnSp>
      </p:grpSp>
      <p:grpSp>
        <p:nvGrpSpPr>
          <p:cNvPr id="246" name="Group 483"/>
          <p:cNvGrpSpPr>
            <a:grpSpLocks noChangeAspect="1"/>
          </p:cNvGrpSpPr>
          <p:nvPr/>
        </p:nvGrpSpPr>
        <p:grpSpPr>
          <a:xfrm>
            <a:off x="6110112" y="5162159"/>
            <a:ext cx="374311" cy="374311"/>
            <a:chOff x="11544676" y="5235690"/>
            <a:chExt cx="1828800" cy="1828800"/>
          </a:xfrm>
        </p:grpSpPr>
        <p:sp>
          <p:nvSpPr>
            <p:cNvPr id="247" name="Oval 484"/>
            <p:cNvSpPr>
              <a:spLocks noChangeAspect="1"/>
            </p:cNvSpPr>
            <p:nvPr/>
          </p:nvSpPr>
          <p:spPr bwMode="auto">
            <a:xfrm>
              <a:off x="11544676" y="5235690"/>
              <a:ext cx="1828800" cy="1828800"/>
            </a:xfrm>
            <a:prstGeom prst="ellipse">
              <a:avLst/>
            </a:prstGeom>
            <a:gradFill flip="none" rotWithShape="1">
              <a:gsLst>
                <a:gs pos="20000">
                  <a:schemeClr val="tx1">
                    <a:lumMod val="50000"/>
                    <a:lumOff val="50000"/>
                  </a:schemeClr>
                </a:gs>
                <a:gs pos="80000">
                  <a:schemeClr val="tx1">
                    <a:lumMod val="85000"/>
                    <a:lumOff val="15000"/>
                  </a:schemeClr>
                </a:gs>
              </a:gsLst>
              <a:path path="circle">
                <a:fillToRect l="50000" t="50000" r="50000" b="50000"/>
              </a:path>
              <a:tileRect/>
            </a:gradFill>
            <a:ln w="19050" cap="flat" cmpd="sng" algn="ctr">
              <a:noFill/>
              <a:prstDash val="solid"/>
              <a:round/>
              <a:headEnd type="none" w="med" len="med"/>
              <a:tailEnd type="none" w="med" len="med"/>
            </a:ln>
            <a:effectLst/>
            <a:scene3d>
              <a:camera prst="orthographicFront"/>
              <a:lightRig rig="threePt" dir="t"/>
            </a:scene3d>
            <a:sp3d prstMaterial="dkEdge">
              <a:bevelT w="254000" prst="slope"/>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248" name="Oval 485"/>
            <p:cNvSpPr>
              <a:spLocks noChangeAspect="1"/>
            </p:cNvSpPr>
            <p:nvPr/>
          </p:nvSpPr>
          <p:spPr bwMode="auto">
            <a:xfrm>
              <a:off x="11727556" y="5418570"/>
              <a:ext cx="1463040" cy="1463040"/>
            </a:xfrm>
            <a:prstGeom prst="ellipse">
              <a:avLst/>
            </a:prstGeom>
            <a:solidFill>
              <a:srgbClr val="FFC000"/>
            </a:solidFill>
            <a:ln w="19050" cap="flat" cmpd="sng" algn="ctr">
              <a:solidFill>
                <a:schemeClr val="tx1"/>
              </a:solidFill>
              <a:prstDash val="solid"/>
              <a:round/>
              <a:headEnd type="none" w="med" len="med"/>
              <a:tailEnd type="none" w="med" len="med"/>
            </a:ln>
            <a:effectLst/>
            <a:scene3d>
              <a:camera prst="orthographicFront"/>
              <a:lightRig rig="threePt" dir="t"/>
            </a:scene3d>
            <a:sp3d>
              <a:bevelT w="2540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grpSp>
      <p:pic>
        <p:nvPicPr>
          <p:cNvPr id="249" name="Picture 6" descr="C:\Users\bill_felt\AppData\Local\Microsoft\Windows\Temporary Internet Files\Content.IE5\5J5FLTL5\MC900431515[1].png"/>
          <p:cNvPicPr>
            <a:picLocks noChangeAspect="1" noChangeArrowheads="1"/>
          </p:cNvPicPr>
          <p:nvPr/>
        </p:nvPicPr>
        <p:blipFill>
          <a:blip r:embed="rId17" cstate="print">
            <a:grayscl/>
            <a:extLst>
              <a:ext uri="{28A0092B-C50C-407E-A947-70E740481C1C}">
                <a14:useLocalDpi xmlns:a14="http://schemas.microsoft.com/office/drawing/2010/main" val="0"/>
              </a:ext>
            </a:extLst>
          </a:blip>
          <a:srcRect/>
          <a:stretch>
            <a:fillRect/>
          </a:stretch>
        </p:blipFill>
        <p:spPr bwMode="auto">
          <a:xfrm>
            <a:off x="6193477" y="5244469"/>
            <a:ext cx="224586" cy="224586"/>
          </a:xfrm>
          <a:prstGeom prst="rect">
            <a:avLst/>
          </a:prstGeom>
          <a:noFill/>
          <a:extLst>
            <a:ext uri="{909E8E84-426E-40DD-AFC4-6F175D3DCCD1}">
              <a14:hiddenFill xmlns:a14="http://schemas.microsoft.com/office/drawing/2010/main">
                <a:solidFill>
                  <a:srgbClr val="FFFFFF"/>
                </a:solidFill>
              </a14:hiddenFill>
            </a:ext>
          </a:extLst>
        </p:spPr>
      </p:pic>
      <p:pic>
        <p:nvPicPr>
          <p:cNvPr id="250" name="Picture 487" descr="vm2.png"/>
          <p:cNvPicPr>
            <a:picLocks noChangeAspect="1"/>
          </p:cNvPicPr>
          <p:nvPr/>
        </p:nvPicPr>
        <p:blipFill>
          <a:blip r:embed="rId9" cstate="print">
            <a:grayscl/>
          </a:blip>
          <a:stretch>
            <a:fillRect/>
          </a:stretch>
        </p:blipFill>
        <p:spPr>
          <a:xfrm>
            <a:off x="3911641" y="5248485"/>
            <a:ext cx="279524" cy="224586"/>
          </a:xfrm>
          <a:prstGeom prst="rect">
            <a:avLst/>
          </a:prstGeom>
        </p:spPr>
      </p:pic>
      <p:grpSp>
        <p:nvGrpSpPr>
          <p:cNvPr id="251" name="Group 488"/>
          <p:cNvGrpSpPr>
            <a:grpSpLocks noChangeAspect="1"/>
          </p:cNvGrpSpPr>
          <p:nvPr/>
        </p:nvGrpSpPr>
        <p:grpSpPr>
          <a:xfrm>
            <a:off x="4452144" y="5317142"/>
            <a:ext cx="144600" cy="114775"/>
            <a:chOff x="1672589" y="5141259"/>
            <a:chExt cx="1063919" cy="844473"/>
          </a:xfrm>
        </p:grpSpPr>
        <p:sp>
          <p:nvSpPr>
            <p:cNvPr id="252" name="Rounded Rectangle 489"/>
            <p:cNvSpPr/>
            <p:nvPr/>
          </p:nvSpPr>
          <p:spPr bwMode="auto">
            <a:xfrm>
              <a:off x="2353145" y="5141259"/>
              <a:ext cx="380754" cy="771105"/>
            </a:xfrm>
            <a:prstGeom prst="roundRect">
              <a:avLst>
                <a:gd name="adj" fmla="val 3672"/>
              </a:avLst>
            </a:prstGeom>
            <a:solidFill>
              <a:schemeClr val="bg1">
                <a:lumMod val="75000"/>
              </a:schemeClr>
            </a:solidFill>
            <a:ln w="6350" cap="flat" cmpd="sng" algn="ctr">
              <a:solidFill>
                <a:schemeClr val="tx1"/>
              </a:solidFill>
              <a:prstDash val="solid"/>
              <a:round/>
              <a:headEnd type="none" w="med" len="med"/>
              <a:tailEnd type="none" w="med" len="med"/>
            </a:ln>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253" name="Rounded Rectangle 490"/>
            <p:cNvSpPr/>
            <p:nvPr/>
          </p:nvSpPr>
          <p:spPr bwMode="auto">
            <a:xfrm>
              <a:off x="1672589" y="5214627"/>
              <a:ext cx="1063918" cy="771105"/>
            </a:xfrm>
            <a:prstGeom prst="roundRect">
              <a:avLst>
                <a:gd name="adj" fmla="val 3672"/>
              </a:avLst>
            </a:prstGeom>
            <a:solidFill>
              <a:schemeClr val="bg1">
                <a:lumMod val="75000"/>
              </a:schemeClr>
            </a:solidFill>
            <a:ln w="6350"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254" name="Flowchart: Manual Input 491"/>
            <p:cNvSpPr/>
            <p:nvPr/>
          </p:nvSpPr>
          <p:spPr bwMode="auto">
            <a:xfrm rot="16200000">
              <a:off x="2407073" y="5007971"/>
              <a:ext cx="122779" cy="536091"/>
            </a:xfrm>
            <a:prstGeom prst="flowChartManualInput">
              <a:avLst/>
            </a:prstGeom>
            <a:solidFill>
              <a:schemeClr val="bg1">
                <a:lumMod val="75000"/>
              </a:schemeClr>
            </a:solidFill>
            <a:ln w="6350" cap="flat" cmpd="sng" algn="ctr">
              <a:solidFill>
                <a:schemeClr val="tx1"/>
              </a:solidFill>
              <a:prstDash val="solid"/>
              <a:round/>
              <a:headEnd type="none" w="med" len="med"/>
              <a:tailEnd type="none" w="med" len="med"/>
            </a:ln>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grpSp>
    </p:spTree>
    <p:extLst>
      <p:ext uri="{BB962C8B-B14F-4D97-AF65-F5344CB8AC3E}">
        <p14:creationId xmlns:p14="http://schemas.microsoft.com/office/powerpoint/2010/main" val="2498098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24</a:t>
            </a:fld>
            <a:endParaRPr lang="en-US"/>
          </a:p>
        </p:txBody>
      </p:sp>
      <p:sp>
        <p:nvSpPr>
          <p:cNvPr id="6" name="내용 개체 틀 5"/>
          <p:cNvSpPr>
            <a:spLocks noGrp="1"/>
          </p:cNvSpPr>
          <p:nvPr>
            <p:ph sz="half" idx="13"/>
          </p:nvPr>
        </p:nvSpPr>
        <p:spPr>
          <a:xfrm>
            <a:off x="273049" y="1052513"/>
            <a:ext cx="9359900" cy="553998"/>
          </a:xfrm>
        </p:spPr>
        <p:txBody>
          <a:bodyPr/>
          <a:lstStyle/>
          <a:p>
            <a:r>
              <a:rPr lang="en-US" altLang="ko-KR" sz="1200" dirty="0"/>
              <a:t>Backup Exec</a:t>
            </a:r>
            <a:r>
              <a:rPr lang="ko-KR" altLang="en-US" sz="1200"/>
              <a:t>은 소스</a:t>
            </a:r>
            <a:r>
              <a:rPr lang="en-US" altLang="ko-KR" sz="1200" dirty="0"/>
              <a:t>(</a:t>
            </a:r>
            <a:r>
              <a:rPr lang="ko-KR" altLang="en-US" sz="1200"/>
              <a:t>클라이언트 측</a:t>
            </a:r>
            <a:r>
              <a:rPr lang="en-US" altLang="ko-KR" sz="1200" dirty="0"/>
              <a:t>), </a:t>
            </a:r>
            <a:r>
              <a:rPr lang="ko-KR" altLang="en-US" sz="1200"/>
              <a:t>타겟</a:t>
            </a:r>
            <a:r>
              <a:rPr lang="en-US" altLang="ko-KR" sz="1200" dirty="0"/>
              <a:t>(</a:t>
            </a:r>
            <a:r>
              <a:rPr lang="ko-KR" altLang="en-US" sz="1200"/>
              <a:t>서버 측</a:t>
            </a:r>
            <a:r>
              <a:rPr lang="en-US" altLang="ko-KR" sz="1200" dirty="0"/>
              <a:t>), OST </a:t>
            </a:r>
            <a:r>
              <a:rPr lang="ko-KR" altLang="en-US" sz="1200"/>
              <a:t>어플라이언스 등의 다양한 위치에서 수행 가능한 유연한 중복제거 기능을 제공하고 있으며</a:t>
            </a:r>
            <a:r>
              <a:rPr lang="en-US" altLang="ko-KR" sz="1200" dirty="0"/>
              <a:t>, </a:t>
            </a:r>
            <a:r>
              <a:rPr lang="ko-KR" altLang="en-US" sz="1200"/>
              <a:t>가상 및 물리적 환경 전반에 걸쳐 중복된 데이터를 제거하기 때문에</a:t>
            </a:r>
            <a:r>
              <a:rPr lang="en-US" altLang="ko-KR" sz="1200" dirty="0"/>
              <a:t>, </a:t>
            </a:r>
            <a:r>
              <a:rPr lang="ko-KR" altLang="en-US" sz="1200"/>
              <a:t>스토리지 요구사항 및 비용을 크게 감소시킬 수 있고</a:t>
            </a:r>
            <a:r>
              <a:rPr lang="en-US" altLang="ko-KR" sz="1200" dirty="0"/>
              <a:t>, </a:t>
            </a:r>
            <a:r>
              <a:rPr lang="ko-KR" altLang="en-US" sz="1200"/>
              <a:t>증가되는 데이터를 효과적으로 관리할 수 있습니다</a:t>
            </a:r>
            <a:r>
              <a:rPr lang="en-US" altLang="ko-KR" sz="1200" dirty="0"/>
              <a:t>.</a:t>
            </a:r>
          </a:p>
        </p:txBody>
      </p:sp>
      <p:sp>
        <p:nvSpPr>
          <p:cNvPr id="5" name="텍스트 개체 틀 4"/>
          <p:cNvSpPr>
            <a:spLocks noGrp="1"/>
          </p:cNvSpPr>
          <p:nvPr>
            <p:ph type="body" idx="1"/>
          </p:nvPr>
        </p:nvSpPr>
        <p:spPr>
          <a:xfrm>
            <a:off x="523872" y="1804238"/>
            <a:ext cx="2425911" cy="193899"/>
          </a:xfrm>
        </p:spPr>
        <p:txBody>
          <a:bodyPr/>
          <a:lstStyle/>
          <a:p>
            <a:r>
              <a:rPr lang="ko-KR" altLang="en-US" dirty="0"/>
              <a:t>유연한 데이터 중복제거 기술</a:t>
            </a:r>
          </a:p>
        </p:txBody>
      </p:sp>
      <p:sp>
        <p:nvSpPr>
          <p:cNvPr id="7" name="텍스트 개체 틀 6"/>
          <p:cNvSpPr>
            <a:spLocks noGrp="1"/>
          </p:cNvSpPr>
          <p:nvPr>
            <p:ph type="body" idx="14"/>
          </p:nvPr>
        </p:nvSpPr>
        <p:spPr>
          <a:xfrm>
            <a:off x="8556909" y="762901"/>
            <a:ext cx="1018476" cy="153888"/>
          </a:xfrm>
        </p:spPr>
        <p:txBody>
          <a:bodyPr/>
          <a:lstStyle/>
          <a:p>
            <a:r>
              <a:rPr lang="en-US" altLang="ko-KR" dirty="0"/>
              <a:t>2. </a:t>
            </a:r>
            <a:r>
              <a:rPr lang="ko-KR" altLang="en-US"/>
              <a:t>제안제품 소개</a:t>
            </a:r>
          </a:p>
        </p:txBody>
      </p:sp>
      <p:sp>
        <p:nvSpPr>
          <p:cNvPr id="2" name="제목 1"/>
          <p:cNvSpPr>
            <a:spLocks noGrp="1"/>
          </p:cNvSpPr>
          <p:nvPr>
            <p:ph type="title"/>
          </p:nvPr>
        </p:nvSpPr>
        <p:spPr/>
        <p:txBody>
          <a:bodyPr/>
          <a:lstStyle/>
          <a:p>
            <a:r>
              <a:rPr lang="en-US" altLang="ko-KR" dirty="0"/>
              <a:t>2.4 </a:t>
            </a:r>
            <a:r>
              <a:rPr lang="ko-KR" altLang="en-US"/>
              <a:t>제품 주요기술 및 특장점</a:t>
            </a:r>
          </a:p>
        </p:txBody>
      </p:sp>
      <p:sp>
        <p:nvSpPr>
          <p:cNvPr id="195" name="Freeform 26"/>
          <p:cNvSpPr/>
          <p:nvPr/>
        </p:nvSpPr>
        <p:spPr bwMode="auto">
          <a:xfrm>
            <a:off x="4610100" y="2127936"/>
            <a:ext cx="635000" cy="1821482"/>
          </a:xfrm>
          <a:custGeom>
            <a:avLst/>
            <a:gdLst>
              <a:gd name="connsiteX0" fmla="*/ 635000 w 635000"/>
              <a:gd name="connsiteY0" fmla="*/ 0 h 1663700"/>
              <a:gd name="connsiteX1" fmla="*/ 635000 w 635000"/>
              <a:gd name="connsiteY1" fmla="*/ 1619250 h 1663700"/>
              <a:gd name="connsiteX2" fmla="*/ 0 w 635000"/>
              <a:gd name="connsiteY2" fmla="*/ 1663700 h 1663700"/>
              <a:gd name="connsiteX3" fmla="*/ 0 w 635000"/>
              <a:gd name="connsiteY3" fmla="*/ 463550 h 1663700"/>
              <a:gd name="connsiteX4" fmla="*/ 635000 w 635000"/>
              <a:gd name="connsiteY4" fmla="*/ 0 h 1663700"/>
              <a:gd name="connsiteX0" fmla="*/ 635000 w 635000"/>
              <a:gd name="connsiteY0" fmla="*/ 0 h 1870075"/>
              <a:gd name="connsiteX1" fmla="*/ 635000 w 635000"/>
              <a:gd name="connsiteY1" fmla="*/ 1870075 h 1870075"/>
              <a:gd name="connsiteX2" fmla="*/ 0 w 635000"/>
              <a:gd name="connsiteY2" fmla="*/ 1663700 h 1870075"/>
              <a:gd name="connsiteX3" fmla="*/ 0 w 635000"/>
              <a:gd name="connsiteY3" fmla="*/ 463550 h 1870075"/>
              <a:gd name="connsiteX4" fmla="*/ 635000 w 635000"/>
              <a:gd name="connsiteY4" fmla="*/ 0 h 1870075"/>
              <a:gd name="connsiteX0" fmla="*/ 635000 w 635000"/>
              <a:gd name="connsiteY0" fmla="*/ 0 h 1870075"/>
              <a:gd name="connsiteX1" fmla="*/ 635000 w 635000"/>
              <a:gd name="connsiteY1" fmla="*/ 1870075 h 1870075"/>
              <a:gd name="connsiteX2" fmla="*/ 0 w 635000"/>
              <a:gd name="connsiteY2" fmla="*/ 1863725 h 1870075"/>
              <a:gd name="connsiteX3" fmla="*/ 0 w 635000"/>
              <a:gd name="connsiteY3" fmla="*/ 463550 h 1870075"/>
              <a:gd name="connsiteX4" fmla="*/ 635000 w 635000"/>
              <a:gd name="connsiteY4" fmla="*/ 0 h 1870075"/>
              <a:gd name="connsiteX0" fmla="*/ 635000 w 635000"/>
              <a:gd name="connsiteY0" fmla="*/ 0 h 1905794"/>
              <a:gd name="connsiteX1" fmla="*/ 630237 w 635000"/>
              <a:gd name="connsiteY1" fmla="*/ 1905794 h 1905794"/>
              <a:gd name="connsiteX2" fmla="*/ 0 w 635000"/>
              <a:gd name="connsiteY2" fmla="*/ 1863725 h 1905794"/>
              <a:gd name="connsiteX3" fmla="*/ 0 w 635000"/>
              <a:gd name="connsiteY3" fmla="*/ 463550 h 1905794"/>
              <a:gd name="connsiteX4" fmla="*/ 635000 w 635000"/>
              <a:gd name="connsiteY4" fmla="*/ 0 h 1905794"/>
              <a:gd name="connsiteX0" fmla="*/ 635000 w 635000"/>
              <a:gd name="connsiteY0" fmla="*/ 0 h 1905794"/>
              <a:gd name="connsiteX1" fmla="*/ 632619 w 635000"/>
              <a:gd name="connsiteY1" fmla="*/ 1905794 h 1905794"/>
              <a:gd name="connsiteX2" fmla="*/ 0 w 635000"/>
              <a:gd name="connsiteY2" fmla="*/ 1863725 h 1905794"/>
              <a:gd name="connsiteX3" fmla="*/ 0 w 635000"/>
              <a:gd name="connsiteY3" fmla="*/ 463550 h 1905794"/>
              <a:gd name="connsiteX4" fmla="*/ 635000 w 635000"/>
              <a:gd name="connsiteY4" fmla="*/ 0 h 1905794"/>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446881 h 1889125"/>
              <a:gd name="connsiteX4" fmla="*/ 635000 w 635000"/>
              <a:gd name="connsiteY4" fmla="*/ 0 h 1889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5000" h="1889125">
                <a:moveTo>
                  <a:pt x="635000" y="0"/>
                </a:moveTo>
                <a:cubicBezTo>
                  <a:pt x="633412" y="635265"/>
                  <a:pt x="634207" y="1253860"/>
                  <a:pt x="632619" y="1889125"/>
                </a:cubicBezTo>
                <a:lnTo>
                  <a:pt x="0" y="1847056"/>
                </a:lnTo>
                <a:lnTo>
                  <a:pt x="0" y="446881"/>
                </a:lnTo>
                <a:lnTo>
                  <a:pt x="635000" y="0"/>
                </a:ln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sp>
        <p:nvSpPr>
          <p:cNvPr id="196" name="Freeform 27"/>
          <p:cNvSpPr/>
          <p:nvPr/>
        </p:nvSpPr>
        <p:spPr bwMode="auto">
          <a:xfrm>
            <a:off x="4616450" y="4007600"/>
            <a:ext cx="622300" cy="1965364"/>
          </a:xfrm>
          <a:custGeom>
            <a:avLst/>
            <a:gdLst>
              <a:gd name="connsiteX0" fmla="*/ 622300 w 622300"/>
              <a:gd name="connsiteY0" fmla="*/ 6350 h 2038350"/>
              <a:gd name="connsiteX1" fmla="*/ 622300 w 622300"/>
              <a:gd name="connsiteY1" fmla="*/ 2038350 h 2038350"/>
              <a:gd name="connsiteX2" fmla="*/ 0 w 622300"/>
              <a:gd name="connsiteY2" fmla="*/ 1524000 h 2038350"/>
              <a:gd name="connsiteX3" fmla="*/ 0 w 622300"/>
              <a:gd name="connsiteY3" fmla="*/ 0 h 2038350"/>
              <a:gd name="connsiteX4" fmla="*/ 622300 w 622300"/>
              <a:gd name="connsiteY4" fmla="*/ 6350 h 2038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2300" h="2038350">
                <a:moveTo>
                  <a:pt x="622300" y="6350"/>
                </a:moveTo>
                <a:lnTo>
                  <a:pt x="622300" y="2038350"/>
                </a:lnTo>
                <a:lnTo>
                  <a:pt x="0" y="1524000"/>
                </a:lnTo>
                <a:lnTo>
                  <a:pt x="0" y="0"/>
                </a:lnTo>
                <a:lnTo>
                  <a:pt x="622300" y="6350"/>
                </a:ln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grpSp>
        <p:nvGrpSpPr>
          <p:cNvPr id="14" name="그룹 13"/>
          <p:cNvGrpSpPr/>
          <p:nvPr/>
        </p:nvGrpSpPr>
        <p:grpSpPr>
          <a:xfrm>
            <a:off x="5241032" y="2108465"/>
            <a:ext cx="4089085" cy="1859750"/>
            <a:chOff x="5241032" y="2108465"/>
            <a:chExt cx="4089085" cy="1859750"/>
          </a:xfrm>
        </p:grpSpPr>
        <p:sp>
          <p:nvSpPr>
            <p:cNvPr id="198" name="AutoShape 455"/>
            <p:cNvSpPr>
              <a:spLocks noChangeArrowheads="1"/>
            </p:cNvSpPr>
            <p:nvPr/>
          </p:nvSpPr>
          <p:spPr bwMode="auto">
            <a:xfrm>
              <a:off x="5241032" y="2108465"/>
              <a:ext cx="4089085" cy="1859750"/>
            </a:xfrm>
            <a:prstGeom prst="roundRect">
              <a:avLst>
                <a:gd name="adj" fmla="val 2199"/>
              </a:avLst>
            </a:prstGeom>
            <a:solidFill>
              <a:srgbClr val="FFFFFF"/>
            </a:solidFill>
            <a:ln w="9525" algn="ctr">
              <a:solidFill>
                <a:schemeClr val="bg2"/>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528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err="1">
                  <a:cs typeface="Arial" charset="0"/>
                </a:rPr>
                <a:t>스토리지에</a:t>
              </a:r>
              <a:r>
                <a:rPr kumimoji="1" lang="ko-KR" altLang="en-US" sz="1000" dirty="0">
                  <a:cs typeface="Arial" charset="0"/>
                </a:rPr>
                <a:t> 저장되는 데이터 량 감소</a:t>
              </a: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디스크 구매</a:t>
              </a:r>
              <a:r>
                <a:rPr kumimoji="1" lang="en-US" altLang="ko-KR" sz="1000" dirty="0">
                  <a:cs typeface="Arial" charset="0"/>
                </a:rPr>
                <a:t>, </a:t>
              </a:r>
              <a:r>
                <a:rPr kumimoji="1" lang="ko-KR" altLang="en-US" sz="1000" dirty="0">
                  <a:cs typeface="Arial" charset="0"/>
                </a:rPr>
                <a:t>상면 비용 및 전력 요구사항 감소</a:t>
              </a: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네트워크를 이용한 백업 성능 향상</a:t>
              </a: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모든 위치에서 수행 가능한 중복제거 </a:t>
              </a:r>
              <a:r>
                <a:rPr kumimoji="1" lang="en-US" altLang="ko-KR" sz="1000" dirty="0">
                  <a:cs typeface="Arial" charset="0"/>
                </a:rPr>
                <a:t>– </a:t>
              </a:r>
              <a:r>
                <a:rPr kumimoji="1" lang="ko-KR" altLang="en-US" sz="1000" dirty="0">
                  <a:cs typeface="Arial" charset="0"/>
                </a:rPr>
                <a:t>클라이언트</a:t>
              </a:r>
              <a:r>
                <a:rPr kumimoji="1" lang="en-US" altLang="ko-KR" sz="1000" dirty="0">
                  <a:cs typeface="Arial" charset="0"/>
                </a:rPr>
                <a:t>, </a:t>
              </a:r>
              <a:r>
                <a:rPr kumimoji="1" lang="ko-KR" altLang="en-US" sz="1000" dirty="0">
                  <a:cs typeface="Arial" charset="0"/>
                </a:rPr>
                <a:t>미디어 서버 또는 </a:t>
              </a:r>
              <a:r>
                <a:rPr kumimoji="1" lang="en-US" altLang="ko-KR" sz="1000" dirty="0">
                  <a:cs typeface="Arial" charset="0"/>
                </a:rPr>
                <a:t>OST </a:t>
              </a:r>
              <a:r>
                <a:rPr kumimoji="1" lang="ko-KR" altLang="en-US" sz="1000" dirty="0" err="1">
                  <a:cs typeface="Arial" charset="0"/>
                </a:rPr>
                <a:t>어플라이언스</a:t>
              </a:r>
              <a:endParaRPr kumimoji="1" lang="ko-KR" altLang="en-US"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가상 및 물리적 데이터 중복제거에 대한 단일 솔루션</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빠른 중복제거 속도로 백업 윈도우 감소</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중복제거 및 복제로 원격</a:t>
              </a:r>
              <a:r>
                <a:rPr kumimoji="1" lang="en-US" altLang="ko-KR" sz="1000" dirty="0">
                  <a:cs typeface="Arial" charset="0"/>
                </a:rPr>
                <a:t>/</a:t>
              </a:r>
              <a:r>
                <a:rPr kumimoji="1" lang="ko-KR" altLang="en-US" sz="1000" dirty="0">
                  <a:cs typeface="Arial" charset="0"/>
                </a:rPr>
                <a:t>지사 사무실에서 테이프 장치에 대한 필요성 제거</a:t>
              </a:r>
            </a:p>
          </p:txBody>
        </p:sp>
        <p:grpSp>
          <p:nvGrpSpPr>
            <p:cNvPr id="13" name="그룹 12"/>
            <p:cNvGrpSpPr/>
            <p:nvPr/>
          </p:nvGrpSpPr>
          <p:grpSpPr>
            <a:xfrm>
              <a:off x="5252151" y="2131425"/>
              <a:ext cx="4072406" cy="345929"/>
              <a:chOff x="5252151" y="2131425"/>
              <a:chExt cx="4072406" cy="345929"/>
            </a:xfrm>
          </p:grpSpPr>
          <p:sp>
            <p:nvSpPr>
              <p:cNvPr id="200" name="AutoShape 457"/>
              <p:cNvSpPr>
                <a:spLocks noChangeArrowheads="1"/>
              </p:cNvSpPr>
              <p:nvPr/>
            </p:nvSpPr>
            <p:spPr bwMode="auto">
              <a:xfrm>
                <a:off x="5268818" y="2131425"/>
                <a:ext cx="4039071" cy="304209"/>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en-US" altLang="ko-KR" sz="1100" b="1" dirty="0">
                    <a:cs typeface="Arial" charset="0"/>
                  </a:rPr>
                  <a:t>Symantec </a:t>
                </a:r>
                <a:r>
                  <a:rPr kumimoji="1" lang="ko-KR" altLang="en-US" sz="1100" b="1" dirty="0">
                    <a:cs typeface="Arial" charset="0"/>
                  </a:rPr>
                  <a:t>중복제거</a:t>
                </a:r>
                <a:r>
                  <a:rPr kumimoji="1" lang="en-US" altLang="ko-KR" sz="1100" b="1" dirty="0">
                    <a:cs typeface="Arial" charset="0"/>
                  </a:rPr>
                  <a:t> </a:t>
                </a:r>
                <a:r>
                  <a:rPr kumimoji="1" lang="ko-KR" altLang="en-US" sz="1100" b="1" dirty="0">
                    <a:cs typeface="Arial" charset="0"/>
                  </a:rPr>
                  <a:t>기술 특장점</a:t>
                </a:r>
              </a:p>
            </p:txBody>
          </p:sp>
          <p:sp>
            <p:nvSpPr>
              <p:cNvPr id="201" name="AutoShape 458"/>
              <p:cNvSpPr>
                <a:spLocks noChangeArrowheads="1"/>
              </p:cNvSpPr>
              <p:nvPr/>
            </p:nvSpPr>
            <p:spPr bwMode="auto">
              <a:xfrm>
                <a:off x="5252151" y="2364362"/>
                <a:ext cx="4072406" cy="112992"/>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202" name="AutoShape 459"/>
              <p:cNvSpPr>
                <a:spLocks noChangeArrowheads="1"/>
              </p:cNvSpPr>
              <p:nvPr/>
            </p:nvSpPr>
            <p:spPr bwMode="auto">
              <a:xfrm>
                <a:off x="5274374" y="2374792"/>
                <a:ext cx="4027960" cy="55627"/>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205" name="TextBox 204"/>
          <p:cNvSpPr txBox="1"/>
          <p:nvPr/>
        </p:nvSpPr>
        <p:spPr bwMode="ltGray">
          <a:xfrm>
            <a:off x="5679225" y="5999003"/>
            <a:ext cx="3212697" cy="189262"/>
          </a:xfrm>
          <a:prstGeom prst="rect">
            <a:avLst/>
          </a:prstGeom>
          <a:noFill/>
          <a:ln w="9525">
            <a:noFill/>
            <a:miter lim="800000"/>
            <a:headEnd/>
            <a:tailEnd/>
          </a:ln>
        </p:spPr>
        <p:txBody>
          <a:bodyPr wrap="none" lIns="91419" tIns="45710" rIns="91419" bIns="45710" rtlCol="0" anchor="t" anchorCtr="0">
            <a:spAutoFit/>
          </a:bodyPr>
          <a:lstStyle/>
          <a:p>
            <a:pPr>
              <a:lnSpc>
                <a:spcPct val="90000"/>
              </a:lnSpc>
              <a:spcBef>
                <a:spcPts val="0"/>
              </a:spcBef>
              <a:spcAft>
                <a:spcPts val="800"/>
              </a:spcAft>
            </a:pPr>
            <a:r>
              <a:rPr lang="ko-KR" altLang="en-US" sz="700" b="1" i="1" dirty="0">
                <a:solidFill>
                  <a:srgbClr val="262626"/>
                </a:solidFill>
                <a:latin typeface="+mj-lt"/>
              </a:rPr>
              <a:t>중복제거 백업 결과</a:t>
            </a:r>
            <a:r>
              <a:rPr lang="en-US" altLang="ko-KR" sz="700" b="1" i="1" dirty="0">
                <a:solidFill>
                  <a:srgbClr val="262626"/>
                </a:solidFill>
                <a:latin typeface="+mj-lt"/>
              </a:rPr>
              <a:t>, </a:t>
            </a:r>
            <a:r>
              <a:rPr lang="ko-KR" altLang="en-US" sz="700" b="1" i="1">
                <a:solidFill>
                  <a:srgbClr val="262626"/>
                </a:solidFill>
                <a:latin typeface="+mj-lt"/>
              </a:rPr>
              <a:t>국내</a:t>
            </a:r>
            <a:r>
              <a:rPr lang="en-US" altLang="ko-KR" sz="700" b="1" i="1" dirty="0">
                <a:solidFill>
                  <a:srgbClr val="262626"/>
                </a:solidFill>
                <a:latin typeface="+mj-lt"/>
              </a:rPr>
              <a:t> </a:t>
            </a:r>
            <a:r>
              <a:rPr lang="ko-KR" altLang="en-US" sz="700" b="1" i="1">
                <a:solidFill>
                  <a:srgbClr val="262626"/>
                </a:solidFill>
                <a:latin typeface="+mj-lt"/>
              </a:rPr>
              <a:t>고객사 </a:t>
            </a:r>
            <a:r>
              <a:rPr lang="ko-KR" altLang="en-US" sz="700" b="1" i="1" dirty="0">
                <a:solidFill>
                  <a:srgbClr val="262626"/>
                </a:solidFill>
                <a:latin typeface="+mj-lt"/>
              </a:rPr>
              <a:t>실제 </a:t>
            </a:r>
            <a:r>
              <a:rPr lang="ko-KR" altLang="en-US" sz="700" b="1" i="1">
                <a:solidFill>
                  <a:srgbClr val="262626"/>
                </a:solidFill>
                <a:latin typeface="+mj-lt"/>
              </a:rPr>
              <a:t>적용사례 </a:t>
            </a:r>
            <a:r>
              <a:rPr lang="en-US" sz="700" b="1" i="1" dirty="0">
                <a:solidFill>
                  <a:srgbClr val="262626"/>
                </a:solidFill>
                <a:latin typeface="+mj-lt"/>
              </a:rPr>
              <a:t>(Backup Exec, May 2012) </a:t>
            </a:r>
            <a:endParaRPr lang="en-US" sz="700" b="1" dirty="0">
              <a:solidFill>
                <a:srgbClr val="262626"/>
              </a:solidFill>
              <a:latin typeface="+mj-lt"/>
            </a:endParaRPr>
          </a:p>
        </p:txBody>
      </p:sp>
      <p:sp>
        <p:nvSpPr>
          <p:cNvPr id="194" name="Rounded Rectangle 81"/>
          <p:cNvSpPr/>
          <p:nvPr/>
        </p:nvSpPr>
        <p:spPr bwMode="auto">
          <a:xfrm>
            <a:off x="654377" y="2106077"/>
            <a:ext cx="4124334" cy="3843134"/>
          </a:xfrm>
          <a:prstGeom prst="roundRect">
            <a:avLst>
              <a:gd name="adj" fmla="val 3594"/>
            </a:avLst>
          </a:prstGeom>
          <a:gradFill>
            <a:gsLst>
              <a:gs pos="48000">
                <a:srgbClr val="F5F5F5"/>
              </a:gs>
              <a:gs pos="0">
                <a:schemeClr val="bg1">
                  <a:lumMod val="95000"/>
                </a:schemeClr>
              </a:gs>
              <a:gs pos="100000">
                <a:srgbClr val="FFFFFF">
                  <a:alpha val="0"/>
                </a:srgbClr>
              </a:gs>
            </a:gsLst>
            <a:lin ang="5400000" scaled="0"/>
          </a:gradFill>
          <a:ln w="9525">
            <a:noFill/>
            <a:round/>
            <a:headEnd/>
            <a:tailEnd/>
          </a:ln>
          <a:effectLst>
            <a:outerShdw blurRad="50800" dist="38100" dir="2700000" algn="tl" rotWithShape="0">
              <a:prstClr val="black">
                <a:alpha val="40000"/>
              </a:prstClr>
            </a:outerShdw>
          </a:effectLst>
          <a:extLst/>
        </p:spPr>
        <p:txBody>
          <a:bodyPr rtlCol="0" anchor="ctr"/>
          <a:lstStyle/>
          <a:p>
            <a:pPr algn="ctr"/>
            <a:endParaRPr lang="ko-KR" altLang="en-US">
              <a:latin typeface="Calibri" panose="020F0502020204030204" pitchFamily="34" charset="0"/>
            </a:endParaRPr>
          </a:p>
        </p:txBody>
      </p:sp>
      <p:sp>
        <p:nvSpPr>
          <p:cNvPr id="115" name="Text Placeholder 104"/>
          <p:cNvSpPr txBox="1">
            <a:spLocks/>
          </p:cNvSpPr>
          <p:nvPr/>
        </p:nvSpPr>
        <p:spPr bwMode="auto">
          <a:xfrm>
            <a:off x="1337255" y="2336131"/>
            <a:ext cx="2758579" cy="229224"/>
          </a:xfrm>
          <a:prstGeom prst="rect">
            <a:avLst/>
          </a:prstGeom>
          <a:noFill/>
          <a:ln w="9525">
            <a:noFill/>
            <a:miter lim="800000"/>
            <a:headEnd/>
            <a:tailEnd/>
          </a:ln>
        </p:spPr>
        <p:txBody>
          <a:bodyPr vert="horz" wrap="square" lIns="91419" tIns="45710" rIns="91419" bIns="45710" numCol="1" anchor="t" anchorCtr="0" compatLnSpc="1">
            <a:prstTxWarp prst="textNoShape">
              <a:avLst/>
            </a:prstTxWarp>
            <a:spAutoFit/>
          </a:bodyPr>
          <a:lstStyle>
            <a:lvl1pPr marL="233310" indent="-233310" algn="l" rtl="0" eaLnBrk="1" fontAlgn="base" hangingPunct="1">
              <a:lnSpc>
                <a:spcPct val="90000"/>
              </a:lnSpc>
              <a:spcBef>
                <a:spcPct val="0"/>
              </a:spcBef>
              <a:spcAft>
                <a:spcPts val="1200"/>
              </a:spcAft>
              <a:buClr>
                <a:schemeClr val="bg2">
                  <a:lumMod val="50000"/>
                </a:schemeClr>
              </a:buClr>
              <a:buChar char="•"/>
              <a:defRPr sz="2400">
                <a:solidFill>
                  <a:schemeClr val="bg2">
                    <a:lumMod val="50000"/>
                  </a:schemeClr>
                </a:solidFill>
                <a:latin typeface="+mn-lt"/>
                <a:ea typeface="+mn-ea"/>
                <a:cs typeface="+mn-cs"/>
              </a:defRPr>
            </a:lvl1pPr>
            <a:lvl2pPr marL="517525" indent="-233363" algn="l" rtl="0" eaLnBrk="1" fontAlgn="base" hangingPunct="1">
              <a:lnSpc>
                <a:spcPct val="90000"/>
              </a:lnSpc>
              <a:spcBef>
                <a:spcPct val="0"/>
              </a:spcBef>
              <a:spcAft>
                <a:spcPts val="1000"/>
              </a:spcAft>
              <a:buClr>
                <a:schemeClr val="bg2">
                  <a:lumMod val="50000"/>
                </a:schemeClr>
              </a:buClr>
              <a:buFont typeface="Arial" charset="0"/>
              <a:buChar char="–"/>
              <a:defRPr sz="2000">
                <a:solidFill>
                  <a:schemeClr val="bg2">
                    <a:lumMod val="50000"/>
                  </a:schemeClr>
                </a:solidFill>
                <a:latin typeface="+mn-lt"/>
              </a:defRPr>
            </a:lvl2pPr>
            <a:lvl3pPr marL="688975" indent="-171450" algn="l" rtl="0" eaLnBrk="1" fontAlgn="base" hangingPunct="1">
              <a:lnSpc>
                <a:spcPct val="90000"/>
              </a:lnSpc>
              <a:spcBef>
                <a:spcPct val="0"/>
              </a:spcBef>
              <a:spcAft>
                <a:spcPts val="800"/>
              </a:spcAft>
              <a:buClr>
                <a:schemeClr val="bg2">
                  <a:lumMod val="50000"/>
                </a:schemeClr>
              </a:buClr>
              <a:buChar char="•"/>
              <a:tabLst/>
              <a:defRPr sz="1600">
                <a:solidFill>
                  <a:schemeClr val="bg2">
                    <a:lumMod val="50000"/>
                  </a:schemeClr>
                </a:solidFill>
                <a:latin typeface="+mn-lt"/>
              </a:defRPr>
            </a:lvl3pPr>
            <a:lvl4pPr marL="854075" indent="-165100" algn="l" rtl="0" eaLnBrk="1" fontAlgn="base" hangingPunct="1">
              <a:lnSpc>
                <a:spcPct val="90000"/>
              </a:lnSpc>
              <a:spcBef>
                <a:spcPct val="0"/>
              </a:spcBef>
              <a:spcAft>
                <a:spcPts val="600"/>
              </a:spcAft>
              <a:buClr>
                <a:schemeClr val="bg2">
                  <a:lumMod val="50000"/>
                </a:schemeClr>
              </a:buClr>
              <a:buChar char="–"/>
              <a:defRPr sz="1400">
                <a:solidFill>
                  <a:schemeClr val="bg2">
                    <a:lumMod val="50000"/>
                  </a:schemeClr>
                </a:solidFill>
                <a:latin typeface="+mn-lt"/>
              </a:defRPr>
            </a:lvl4pPr>
            <a:lvl5pPr marL="974725" indent="-120650" algn="l" rtl="0" eaLnBrk="1" fontAlgn="base" hangingPunct="1">
              <a:lnSpc>
                <a:spcPct val="90000"/>
              </a:lnSpc>
              <a:spcBef>
                <a:spcPct val="0"/>
              </a:spcBef>
              <a:spcAft>
                <a:spcPts val="600"/>
              </a:spcAft>
              <a:buClr>
                <a:schemeClr val="bg2">
                  <a:lumMod val="50000"/>
                </a:schemeClr>
              </a:buClr>
              <a:buFont typeface="Arial" pitchFamily="34" charset="0"/>
              <a:buChar char="•"/>
              <a:defRPr sz="1200">
                <a:solidFill>
                  <a:schemeClr val="bg2">
                    <a:lumMod val="50000"/>
                  </a:schemeClr>
                </a:solidFill>
                <a:latin typeface="+mn-lt"/>
              </a:defRPr>
            </a:lvl5pPr>
            <a:lvl6pPr marL="2118832" indent="-228548" algn="l" rtl="0" eaLnBrk="1" fontAlgn="base" hangingPunct="1">
              <a:lnSpc>
                <a:spcPct val="95000"/>
              </a:lnSpc>
              <a:spcBef>
                <a:spcPct val="0"/>
              </a:spcBef>
              <a:spcAft>
                <a:spcPct val="35000"/>
              </a:spcAft>
              <a:buClr>
                <a:schemeClr val="bg2"/>
              </a:buClr>
              <a:buFont typeface="Arial" charset="0"/>
              <a:buChar char="◦"/>
              <a:defRPr sz="1200">
                <a:solidFill>
                  <a:schemeClr val="tx1"/>
                </a:solidFill>
                <a:latin typeface="+mn-lt"/>
              </a:defRPr>
            </a:lvl6pPr>
            <a:lvl7pPr marL="2575927" indent="-228548" algn="l" rtl="0" eaLnBrk="1" fontAlgn="base" hangingPunct="1">
              <a:lnSpc>
                <a:spcPct val="95000"/>
              </a:lnSpc>
              <a:spcBef>
                <a:spcPct val="0"/>
              </a:spcBef>
              <a:spcAft>
                <a:spcPct val="35000"/>
              </a:spcAft>
              <a:buClr>
                <a:schemeClr val="bg2"/>
              </a:buClr>
              <a:buFont typeface="Arial" charset="0"/>
              <a:buChar char="◦"/>
              <a:defRPr sz="1200">
                <a:solidFill>
                  <a:schemeClr val="tx1"/>
                </a:solidFill>
                <a:latin typeface="+mn-lt"/>
              </a:defRPr>
            </a:lvl7pPr>
            <a:lvl8pPr marL="3033024" indent="-228548" algn="l" rtl="0" eaLnBrk="1" fontAlgn="base" hangingPunct="1">
              <a:lnSpc>
                <a:spcPct val="95000"/>
              </a:lnSpc>
              <a:spcBef>
                <a:spcPct val="0"/>
              </a:spcBef>
              <a:spcAft>
                <a:spcPct val="35000"/>
              </a:spcAft>
              <a:buClr>
                <a:schemeClr val="bg2"/>
              </a:buClr>
              <a:buFont typeface="Arial" charset="0"/>
              <a:buChar char="◦"/>
              <a:defRPr sz="1200">
                <a:solidFill>
                  <a:schemeClr val="tx1"/>
                </a:solidFill>
                <a:latin typeface="+mn-lt"/>
              </a:defRPr>
            </a:lvl8pPr>
            <a:lvl9pPr marL="3490120" indent="-228548" algn="l" rtl="0" eaLnBrk="1" fontAlgn="base" hangingPunct="1">
              <a:lnSpc>
                <a:spcPct val="95000"/>
              </a:lnSpc>
              <a:spcBef>
                <a:spcPct val="0"/>
              </a:spcBef>
              <a:spcAft>
                <a:spcPct val="35000"/>
              </a:spcAft>
              <a:buClr>
                <a:schemeClr val="bg2"/>
              </a:buClr>
              <a:buFont typeface="Arial" charset="0"/>
              <a:buChar char="◦"/>
              <a:defRPr sz="1200">
                <a:solidFill>
                  <a:schemeClr val="tx1"/>
                </a:solidFill>
                <a:latin typeface="+mn-lt"/>
              </a:defRPr>
            </a:lvl9pPr>
          </a:lstStyle>
          <a:p>
            <a:pPr marL="0" indent="0" algn="ctr">
              <a:buFontTx/>
              <a:buNone/>
            </a:pPr>
            <a:r>
              <a:rPr lang="ko-KR" altLang="en-US" sz="1050" b="1" dirty="0">
                <a:solidFill>
                  <a:schemeClr val="tx1"/>
                </a:solidFill>
                <a:ea typeface="맑은 고딕" panose="020B0503020000020004" pitchFamily="50" charset="-127"/>
              </a:rPr>
              <a:t>효과적인 블록레벨 중복제거로 저장량 감소</a:t>
            </a:r>
            <a:endParaRPr lang="en-US" sz="1050" b="1" dirty="0">
              <a:solidFill>
                <a:schemeClr val="tx1"/>
              </a:solidFill>
              <a:ea typeface="맑은 고딕" panose="020B0503020000020004" pitchFamily="50" charset="-127"/>
            </a:endParaRPr>
          </a:p>
        </p:txBody>
      </p:sp>
      <p:pic>
        <p:nvPicPr>
          <p:cNvPr id="103" name="Picture 167" descr="Servers.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76833" y="3504886"/>
            <a:ext cx="979518" cy="1050933"/>
          </a:xfrm>
          <a:prstGeom prst="rect">
            <a:avLst/>
          </a:prstGeom>
        </p:spPr>
      </p:pic>
      <p:grpSp>
        <p:nvGrpSpPr>
          <p:cNvPr id="104" name="그룹 103"/>
          <p:cNvGrpSpPr/>
          <p:nvPr/>
        </p:nvGrpSpPr>
        <p:grpSpPr>
          <a:xfrm>
            <a:off x="2262464" y="5090490"/>
            <a:ext cx="893608" cy="185537"/>
            <a:chOff x="2160820" y="5171490"/>
            <a:chExt cx="919184" cy="197935"/>
          </a:xfrm>
        </p:grpSpPr>
        <p:sp>
          <p:nvSpPr>
            <p:cNvPr id="105" name="Rounded Rectangle 151"/>
            <p:cNvSpPr/>
            <p:nvPr/>
          </p:nvSpPr>
          <p:spPr bwMode="auto">
            <a:xfrm>
              <a:off x="2878370" y="5172958"/>
              <a:ext cx="201634" cy="196467"/>
            </a:xfrm>
            <a:prstGeom prst="roundRect">
              <a:avLst>
                <a:gd name="adj" fmla="val 10346"/>
              </a:avLst>
            </a:prstGeom>
            <a:solidFill>
              <a:schemeClr val="accent1"/>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06" name="Rounded Rectangle 159"/>
            <p:cNvSpPr/>
            <p:nvPr/>
          </p:nvSpPr>
          <p:spPr bwMode="auto">
            <a:xfrm>
              <a:off x="2160820" y="5171490"/>
              <a:ext cx="201634" cy="196467"/>
            </a:xfrm>
            <a:prstGeom prst="roundRect">
              <a:avLst>
                <a:gd name="adj" fmla="val 10346"/>
              </a:avLst>
            </a:prstGeom>
            <a:solidFill>
              <a:srgbClr val="FDBB30"/>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07" name="Rounded Rectangle 160"/>
            <p:cNvSpPr/>
            <p:nvPr/>
          </p:nvSpPr>
          <p:spPr bwMode="auto">
            <a:xfrm>
              <a:off x="2401231" y="5171490"/>
              <a:ext cx="201634" cy="196467"/>
            </a:xfrm>
            <a:prstGeom prst="roundRect">
              <a:avLst>
                <a:gd name="adj" fmla="val 10346"/>
              </a:avLst>
            </a:prstGeom>
            <a:solidFill>
              <a:schemeClr val="accent6"/>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08" name="Rounded Rectangle 161"/>
            <p:cNvSpPr/>
            <p:nvPr/>
          </p:nvSpPr>
          <p:spPr bwMode="auto">
            <a:xfrm>
              <a:off x="2641641" y="5171490"/>
              <a:ext cx="201634" cy="196467"/>
            </a:xfrm>
            <a:prstGeom prst="roundRect">
              <a:avLst>
                <a:gd name="adj" fmla="val 10346"/>
              </a:avLst>
            </a:prstGeom>
            <a:solidFill>
              <a:schemeClr val="accent3"/>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grpSp>
      <p:pic>
        <p:nvPicPr>
          <p:cNvPr id="109" name="Picture 168" descr="Servers.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172039" y="3504886"/>
            <a:ext cx="979518" cy="1050933"/>
          </a:xfrm>
          <a:prstGeom prst="rect">
            <a:avLst/>
          </a:prstGeom>
        </p:spPr>
      </p:pic>
      <p:sp>
        <p:nvSpPr>
          <p:cNvPr id="110" name="Bent Arrow 6"/>
          <p:cNvSpPr/>
          <p:nvPr/>
        </p:nvSpPr>
        <p:spPr bwMode="auto">
          <a:xfrm rot="5400000">
            <a:off x="1188437" y="3479552"/>
            <a:ext cx="1988573" cy="1034029"/>
          </a:xfrm>
          <a:prstGeom prst="bentArrow">
            <a:avLst/>
          </a:prstGeom>
          <a:gradFill flip="none" rotWithShape="1">
            <a:gsLst>
              <a:gs pos="100000">
                <a:srgbClr val="EBC4C5">
                  <a:alpha val="20000"/>
                </a:srgbClr>
              </a:gs>
              <a:gs pos="0">
                <a:schemeClr val="accent1">
                  <a:alpha val="70000"/>
                </a:schemeClr>
              </a:gs>
            </a:gsLst>
            <a:lin ang="10800000" scaled="1"/>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1000" dirty="0" err="1">
              <a:solidFill>
                <a:schemeClr val="bg1"/>
              </a:solidFill>
              <a:ea typeface="맑은 고딕" panose="020B0503020000020004" pitchFamily="50" charset="-127"/>
            </a:endParaRPr>
          </a:p>
        </p:txBody>
      </p:sp>
      <p:sp>
        <p:nvSpPr>
          <p:cNvPr id="111" name="Rectangle 9"/>
          <p:cNvSpPr>
            <a:spLocks noChangeAspect="1" noChangeArrowheads="1"/>
          </p:cNvSpPr>
          <p:nvPr/>
        </p:nvSpPr>
        <p:spPr bwMode="auto">
          <a:xfrm>
            <a:off x="3160401" y="4567185"/>
            <a:ext cx="1039492" cy="342950"/>
          </a:xfrm>
          <a:prstGeom prst="rect">
            <a:avLst/>
          </a:prstGeom>
          <a:noFill/>
          <a:ln w="9525" algn="ctr">
            <a:noFill/>
            <a:miter lim="800000"/>
            <a:headEnd/>
            <a:tailEnd/>
          </a:ln>
        </p:spPr>
        <p:txBody>
          <a:bodyPr wrap="square">
            <a:spAutoFit/>
          </a:bodyPr>
          <a:lstStyle/>
          <a:p>
            <a:pPr algn="ctr" defTabSz="914400" fontAlgn="base">
              <a:spcBef>
                <a:spcPct val="35000"/>
              </a:spcBef>
              <a:spcAft>
                <a:spcPct val="0"/>
              </a:spcAft>
            </a:pPr>
            <a:r>
              <a:rPr lang="en-US" sz="900" dirty="0">
                <a:solidFill>
                  <a:schemeClr val="tx1">
                    <a:lumMod val="75000"/>
                    <a:lumOff val="25000"/>
                  </a:schemeClr>
                </a:solidFill>
                <a:ea typeface="맑은 고딕" panose="020B0503020000020004" pitchFamily="50" charset="-127"/>
              </a:rPr>
              <a:t>Physical</a:t>
            </a:r>
          </a:p>
        </p:txBody>
      </p:sp>
      <p:sp>
        <p:nvSpPr>
          <p:cNvPr id="112" name="Rectangle 9"/>
          <p:cNvSpPr>
            <a:spLocks noChangeAspect="1" noChangeArrowheads="1"/>
          </p:cNvSpPr>
          <p:nvPr/>
        </p:nvSpPr>
        <p:spPr bwMode="auto">
          <a:xfrm>
            <a:off x="1291697" y="4567185"/>
            <a:ext cx="951052" cy="342950"/>
          </a:xfrm>
          <a:prstGeom prst="rect">
            <a:avLst/>
          </a:prstGeom>
          <a:noFill/>
          <a:ln w="9525" algn="ctr">
            <a:noFill/>
            <a:miter lim="800000"/>
            <a:headEnd/>
            <a:tailEnd/>
          </a:ln>
        </p:spPr>
        <p:txBody>
          <a:bodyPr wrap="square">
            <a:spAutoFit/>
          </a:bodyPr>
          <a:lstStyle/>
          <a:p>
            <a:pPr algn="ctr" defTabSz="914400" fontAlgn="base">
              <a:spcBef>
                <a:spcPct val="35000"/>
              </a:spcBef>
              <a:spcAft>
                <a:spcPct val="0"/>
              </a:spcAft>
            </a:pPr>
            <a:r>
              <a:rPr lang="en-US" sz="900" dirty="0">
                <a:solidFill>
                  <a:schemeClr val="tx1">
                    <a:lumMod val="75000"/>
                    <a:lumOff val="25000"/>
                  </a:schemeClr>
                </a:solidFill>
                <a:ea typeface="맑은 고딕" panose="020B0503020000020004" pitchFamily="50" charset="-127"/>
              </a:rPr>
              <a:t>Virtual</a:t>
            </a:r>
          </a:p>
        </p:txBody>
      </p:sp>
      <p:sp>
        <p:nvSpPr>
          <p:cNvPr id="113" name="Bent Arrow 193"/>
          <p:cNvSpPr/>
          <p:nvPr/>
        </p:nvSpPr>
        <p:spPr bwMode="auto">
          <a:xfrm rot="16200000" flipH="1">
            <a:off x="2237903" y="3479556"/>
            <a:ext cx="1988573" cy="1034029"/>
          </a:xfrm>
          <a:prstGeom prst="bentArrow">
            <a:avLst/>
          </a:prstGeom>
          <a:gradFill flip="none" rotWithShape="1">
            <a:gsLst>
              <a:gs pos="100000">
                <a:srgbClr val="EBC4C5">
                  <a:alpha val="20000"/>
                </a:srgbClr>
              </a:gs>
              <a:gs pos="0">
                <a:schemeClr val="accent1">
                  <a:alpha val="70000"/>
                </a:schemeClr>
              </a:gs>
            </a:gsLst>
            <a:lin ang="10800000" scaled="1"/>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nSpc>
                <a:spcPct val="90000"/>
              </a:lnSpc>
            </a:pPr>
            <a:endParaRPr lang="en-US" sz="1000" dirty="0" err="1">
              <a:solidFill>
                <a:schemeClr val="bg1"/>
              </a:solidFill>
              <a:ea typeface="맑은 고딕" panose="020B0503020000020004" pitchFamily="50" charset="-127"/>
            </a:endParaRPr>
          </a:p>
        </p:txBody>
      </p:sp>
      <p:sp>
        <p:nvSpPr>
          <p:cNvPr id="114" name="Rectangle 9"/>
          <p:cNvSpPr>
            <a:spLocks noChangeAspect="1" noChangeArrowheads="1"/>
          </p:cNvSpPr>
          <p:nvPr/>
        </p:nvSpPr>
        <p:spPr bwMode="auto">
          <a:xfrm>
            <a:off x="1627981" y="5276009"/>
            <a:ext cx="2155176" cy="369332"/>
          </a:xfrm>
          <a:prstGeom prst="rect">
            <a:avLst/>
          </a:prstGeom>
          <a:noFill/>
          <a:ln w="9525" algn="ctr">
            <a:noFill/>
            <a:miter lim="800000"/>
            <a:headEnd/>
            <a:tailEnd/>
          </a:ln>
        </p:spPr>
        <p:txBody>
          <a:bodyPr wrap="square">
            <a:spAutoFit/>
          </a:bodyPr>
          <a:lstStyle/>
          <a:p>
            <a:pPr algn="ctr" fontAlgn="base">
              <a:spcBef>
                <a:spcPct val="35000"/>
              </a:spcBef>
              <a:spcAft>
                <a:spcPct val="0"/>
              </a:spcAft>
            </a:pPr>
            <a:r>
              <a:rPr lang="ko-KR" altLang="en-US" sz="900" b="1" i="1" dirty="0">
                <a:solidFill>
                  <a:schemeClr val="tx1">
                    <a:lumMod val="75000"/>
                    <a:lumOff val="25000"/>
                  </a:schemeClr>
                </a:solidFill>
                <a:latin typeface="Calibri"/>
              </a:rPr>
              <a:t>유연한 글로벌 중복제거</a:t>
            </a:r>
            <a:br>
              <a:rPr lang="en-US" altLang="ko-KR" sz="900" b="1" i="1" dirty="0">
                <a:solidFill>
                  <a:schemeClr val="tx1">
                    <a:lumMod val="75000"/>
                    <a:lumOff val="25000"/>
                  </a:schemeClr>
                </a:solidFill>
                <a:latin typeface="Calibri"/>
              </a:rPr>
            </a:br>
            <a:r>
              <a:rPr lang="en-US" altLang="ko-KR" sz="900" i="1" dirty="0">
                <a:solidFill>
                  <a:schemeClr val="tx1">
                    <a:lumMod val="75000"/>
                    <a:lumOff val="25000"/>
                  </a:schemeClr>
                </a:solidFill>
                <a:latin typeface="Calibri"/>
              </a:rPr>
              <a:t>(</a:t>
            </a:r>
            <a:r>
              <a:rPr lang="ko-KR" altLang="en-US" sz="900" i="1">
                <a:solidFill>
                  <a:schemeClr val="tx1">
                    <a:lumMod val="75000"/>
                    <a:lumOff val="25000"/>
                  </a:schemeClr>
                </a:solidFill>
                <a:latin typeface="Calibri"/>
              </a:rPr>
              <a:t>모든 위치에서 중복제거 수행 가능</a:t>
            </a:r>
            <a:r>
              <a:rPr lang="en-US" altLang="ko-KR" sz="900" i="1" dirty="0">
                <a:solidFill>
                  <a:schemeClr val="tx1">
                    <a:lumMod val="75000"/>
                    <a:lumOff val="25000"/>
                  </a:schemeClr>
                </a:solidFill>
                <a:latin typeface="Calibri"/>
              </a:rPr>
              <a:t>)</a:t>
            </a:r>
          </a:p>
        </p:txBody>
      </p:sp>
      <p:grpSp>
        <p:nvGrpSpPr>
          <p:cNvPr id="116" name="그룹 115"/>
          <p:cNvGrpSpPr/>
          <p:nvPr/>
        </p:nvGrpSpPr>
        <p:grpSpPr>
          <a:xfrm>
            <a:off x="953723" y="2690205"/>
            <a:ext cx="897187" cy="1053466"/>
            <a:chOff x="814620" y="2667002"/>
            <a:chExt cx="922866" cy="1123860"/>
          </a:xfrm>
        </p:grpSpPr>
        <p:sp>
          <p:nvSpPr>
            <p:cNvPr id="117" name="Rounded Rectangle 114"/>
            <p:cNvSpPr/>
            <p:nvPr/>
          </p:nvSpPr>
          <p:spPr bwMode="auto">
            <a:xfrm>
              <a:off x="814620" y="2667002"/>
              <a:ext cx="201634" cy="196467"/>
            </a:xfrm>
            <a:prstGeom prst="roundRect">
              <a:avLst>
                <a:gd name="adj" fmla="val 10346"/>
              </a:avLst>
            </a:prstGeom>
            <a:solidFill>
              <a:srgbClr val="FDBB30"/>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18" name="Rounded Rectangle 115"/>
            <p:cNvSpPr/>
            <p:nvPr/>
          </p:nvSpPr>
          <p:spPr bwMode="auto">
            <a:xfrm>
              <a:off x="1055031" y="2667002"/>
              <a:ext cx="201634" cy="196467"/>
            </a:xfrm>
            <a:prstGeom prst="roundRect">
              <a:avLst>
                <a:gd name="adj" fmla="val 10346"/>
              </a:avLst>
            </a:prstGeom>
            <a:solidFill>
              <a:schemeClr val="accent6"/>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19" name="Rounded Rectangle 116"/>
            <p:cNvSpPr/>
            <p:nvPr/>
          </p:nvSpPr>
          <p:spPr bwMode="auto">
            <a:xfrm>
              <a:off x="1295441" y="2667002"/>
              <a:ext cx="201634" cy="196467"/>
            </a:xfrm>
            <a:prstGeom prst="roundRect">
              <a:avLst>
                <a:gd name="adj" fmla="val 10346"/>
              </a:avLst>
            </a:prstGeom>
            <a:solidFill>
              <a:schemeClr val="accent3"/>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20" name="Rounded Rectangle 117"/>
            <p:cNvSpPr/>
            <p:nvPr/>
          </p:nvSpPr>
          <p:spPr bwMode="auto">
            <a:xfrm>
              <a:off x="1535852" y="2667002"/>
              <a:ext cx="201634" cy="196467"/>
            </a:xfrm>
            <a:prstGeom prst="roundRect">
              <a:avLst>
                <a:gd name="adj" fmla="val 10346"/>
              </a:avLst>
            </a:prstGeom>
            <a:solidFill>
              <a:srgbClr val="FDBB30"/>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21" name="Rounded Rectangle 118"/>
            <p:cNvSpPr/>
            <p:nvPr/>
          </p:nvSpPr>
          <p:spPr bwMode="auto">
            <a:xfrm>
              <a:off x="814620" y="2899658"/>
              <a:ext cx="201634" cy="196467"/>
            </a:xfrm>
            <a:prstGeom prst="roundRect">
              <a:avLst>
                <a:gd name="adj" fmla="val 10346"/>
              </a:avLst>
            </a:prstGeom>
            <a:solidFill>
              <a:schemeClr val="accent1"/>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22" name="Rounded Rectangle 119"/>
            <p:cNvSpPr/>
            <p:nvPr/>
          </p:nvSpPr>
          <p:spPr bwMode="auto">
            <a:xfrm>
              <a:off x="1055031" y="2899658"/>
              <a:ext cx="201634" cy="196467"/>
            </a:xfrm>
            <a:prstGeom prst="roundRect">
              <a:avLst>
                <a:gd name="adj" fmla="val 10346"/>
              </a:avLst>
            </a:prstGeom>
            <a:solidFill>
              <a:schemeClr val="accent6"/>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23" name="Rounded Rectangle 120"/>
            <p:cNvSpPr/>
            <p:nvPr/>
          </p:nvSpPr>
          <p:spPr bwMode="auto">
            <a:xfrm>
              <a:off x="1295441" y="2899658"/>
              <a:ext cx="201634" cy="196467"/>
            </a:xfrm>
            <a:prstGeom prst="roundRect">
              <a:avLst>
                <a:gd name="adj" fmla="val 10346"/>
              </a:avLst>
            </a:prstGeom>
            <a:solidFill>
              <a:srgbClr val="FDBB30"/>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24" name="Rounded Rectangle 121"/>
            <p:cNvSpPr/>
            <p:nvPr/>
          </p:nvSpPr>
          <p:spPr bwMode="auto">
            <a:xfrm>
              <a:off x="1535852" y="2899658"/>
              <a:ext cx="201634" cy="196467"/>
            </a:xfrm>
            <a:prstGeom prst="roundRect">
              <a:avLst>
                <a:gd name="adj" fmla="val 10346"/>
              </a:avLst>
            </a:prstGeom>
            <a:solidFill>
              <a:schemeClr val="accent3"/>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25" name="Rounded Rectangle 122"/>
            <p:cNvSpPr/>
            <p:nvPr/>
          </p:nvSpPr>
          <p:spPr bwMode="auto">
            <a:xfrm>
              <a:off x="814620" y="3132313"/>
              <a:ext cx="201634" cy="196467"/>
            </a:xfrm>
            <a:prstGeom prst="roundRect">
              <a:avLst>
                <a:gd name="adj" fmla="val 10346"/>
              </a:avLst>
            </a:prstGeom>
            <a:solidFill>
              <a:schemeClr val="accent3"/>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26" name="Rounded Rectangle 123"/>
            <p:cNvSpPr/>
            <p:nvPr/>
          </p:nvSpPr>
          <p:spPr bwMode="auto">
            <a:xfrm>
              <a:off x="1055031" y="3132313"/>
              <a:ext cx="201634" cy="196467"/>
            </a:xfrm>
            <a:prstGeom prst="roundRect">
              <a:avLst>
                <a:gd name="adj" fmla="val 10346"/>
              </a:avLst>
            </a:prstGeom>
            <a:solidFill>
              <a:schemeClr val="accent1"/>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27" name="Rounded Rectangle 124"/>
            <p:cNvSpPr/>
            <p:nvPr/>
          </p:nvSpPr>
          <p:spPr bwMode="auto">
            <a:xfrm>
              <a:off x="1295441" y="3132313"/>
              <a:ext cx="201634" cy="196467"/>
            </a:xfrm>
            <a:prstGeom prst="roundRect">
              <a:avLst>
                <a:gd name="adj" fmla="val 10346"/>
              </a:avLst>
            </a:prstGeom>
            <a:solidFill>
              <a:schemeClr val="accent1"/>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28" name="Rounded Rectangle 125"/>
            <p:cNvSpPr/>
            <p:nvPr/>
          </p:nvSpPr>
          <p:spPr bwMode="auto">
            <a:xfrm>
              <a:off x="1535852" y="3132313"/>
              <a:ext cx="201634" cy="196467"/>
            </a:xfrm>
            <a:prstGeom prst="roundRect">
              <a:avLst>
                <a:gd name="adj" fmla="val 10346"/>
              </a:avLst>
            </a:prstGeom>
            <a:solidFill>
              <a:schemeClr val="accent6"/>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29" name="Rounded Rectangle 134"/>
            <p:cNvSpPr/>
            <p:nvPr/>
          </p:nvSpPr>
          <p:spPr bwMode="auto">
            <a:xfrm>
              <a:off x="814620" y="3361740"/>
              <a:ext cx="201634" cy="196467"/>
            </a:xfrm>
            <a:prstGeom prst="roundRect">
              <a:avLst>
                <a:gd name="adj" fmla="val 10346"/>
              </a:avLst>
            </a:prstGeom>
            <a:solidFill>
              <a:srgbClr val="FDBB30"/>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30" name="Rounded Rectangle 135"/>
            <p:cNvSpPr/>
            <p:nvPr/>
          </p:nvSpPr>
          <p:spPr bwMode="auto">
            <a:xfrm>
              <a:off x="1055031" y="3361740"/>
              <a:ext cx="201634" cy="196467"/>
            </a:xfrm>
            <a:prstGeom prst="roundRect">
              <a:avLst>
                <a:gd name="adj" fmla="val 10346"/>
              </a:avLst>
            </a:prstGeom>
            <a:solidFill>
              <a:schemeClr val="accent6"/>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31" name="Rounded Rectangle 136"/>
            <p:cNvSpPr/>
            <p:nvPr/>
          </p:nvSpPr>
          <p:spPr bwMode="auto">
            <a:xfrm>
              <a:off x="1295441" y="3361740"/>
              <a:ext cx="201634" cy="196467"/>
            </a:xfrm>
            <a:prstGeom prst="roundRect">
              <a:avLst>
                <a:gd name="adj" fmla="val 10346"/>
              </a:avLst>
            </a:prstGeom>
            <a:solidFill>
              <a:schemeClr val="accent3"/>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32" name="Rounded Rectangle 137"/>
            <p:cNvSpPr/>
            <p:nvPr/>
          </p:nvSpPr>
          <p:spPr bwMode="auto">
            <a:xfrm>
              <a:off x="1535852" y="3361740"/>
              <a:ext cx="201634" cy="196467"/>
            </a:xfrm>
            <a:prstGeom prst="roundRect">
              <a:avLst>
                <a:gd name="adj" fmla="val 10346"/>
              </a:avLst>
            </a:prstGeom>
            <a:solidFill>
              <a:srgbClr val="FDBB30"/>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33" name="Rounded Rectangle 138"/>
            <p:cNvSpPr/>
            <p:nvPr/>
          </p:nvSpPr>
          <p:spPr bwMode="auto">
            <a:xfrm>
              <a:off x="814620" y="3594395"/>
              <a:ext cx="201634" cy="196467"/>
            </a:xfrm>
            <a:prstGeom prst="roundRect">
              <a:avLst>
                <a:gd name="adj" fmla="val 10346"/>
              </a:avLst>
            </a:prstGeom>
            <a:solidFill>
              <a:schemeClr val="accent1"/>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34" name="Rounded Rectangle 139"/>
            <p:cNvSpPr/>
            <p:nvPr/>
          </p:nvSpPr>
          <p:spPr bwMode="auto">
            <a:xfrm>
              <a:off x="1055031" y="3594395"/>
              <a:ext cx="201634" cy="196467"/>
            </a:xfrm>
            <a:prstGeom prst="roundRect">
              <a:avLst>
                <a:gd name="adj" fmla="val 10346"/>
              </a:avLst>
            </a:prstGeom>
            <a:solidFill>
              <a:schemeClr val="accent6"/>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35" name="Rounded Rectangle 140"/>
            <p:cNvSpPr/>
            <p:nvPr/>
          </p:nvSpPr>
          <p:spPr bwMode="auto">
            <a:xfrm>
              <a:off x="1295441" y="3594395"/>
              <a:ext cx="201634" cy="196467"/>
            </a:xfrm>
            <a:prstGeom prst="roundRect">
              <a:avLst>
                <a:gd name="adj" fmla="val 10346"/>
              </a:avLst>
            </a:prstGeom>
            <a:solidFill>
              <a:srgbClr val="FDBB30"/>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36" name="Rounded Rectangle 141"/>
            <p:cNvSpPr/>
            <p:nvPr/>
          </p:nvSpPr>
          <p:spPr bwMode="auto">
            <a:xfrm>
              <a:off x="1535852" y="3594395"/>
              <a:ext cx="201634" cy="196467"/>
            </a:xfrm>
            <a:prstGeom prst="roundRect">
              <a:avLst>
                <a:gd name="adj" fmla="val 10346"/>
              </a:avLst>
            </a:prstGeom>
            <a:solidFill>
              <a:schemeClr val="accent3"/>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grpSp>
      <p:grpSp>
        <p:nvGrpSpPr>
          <p:cNvPr id="137" name="그룹 136"/>
          <p:cNvGrpSpPr/>
          <p:nvPr/>
        </p:nvGrpSpPr>
        <p:grpSpPr>
          <a:xfrm>
            <a:off x="3583553" y="2690205"/>
            <a:ext cx="897187" cy="1053466"/>
            <a:chOff x="3519720" y="2667002"/>
            <a:chExt cx="922866" cy="1123860"/>
          </a:xfrm>
        </p:grpSpPr>
        <p:sp>
          <p:nvSpPr>
            <p:cNvPr id="138" name="Rounded Rectangle 170"/>
            <p:cNvSpPr/>
            <p:nvPr/>
          </p:nvSpPr>
          <p:spPr bwMode="auto">
            <a:xfrm>
              <a:off x="3519720" y="2667002"/>
              <a:ext cx="201634" cy="196467"/>
            </a:xfrm>
            <a:prstGeom prst="roundRect">
              <a:avLst>
                <a:gd name="adj" fmla="val 10346"/>
              </a:avLst>
            </a:prstGeom>
            <a:solidFill>
              <a:srgbClr val="FDBB30"/>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39" name="Rounded Rectangle 171"/>
            <p:cNvSpPr/>
            <p:nvPr/>
          </p:nvSpPr>
          <p:spPr bwMode="auto">
            <a:xfrm>
              <a:off x="3760131" y="2667002"/>
              <a:ext cx="201634" cy="196467"/>
            </a:xfrm>
            <a:prstGeom prst="roundRect">
              <a:avLst>
                <a:gd name="adj" fmla="val 10346"/>
              </a:avLst>
            </a:prstGeom>
            <a:solidFill>
              <a:schemeClr val="accent6"/>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40" name="Rounded Rectangle 172"/>
            <p:cNvSpPr/>
            <p:nvPr/>
          </p:nvSpPr>
          <p:spPr bwMode="auto">
            <a:xfrm>
              <a:off x="4000541" y="2667002"/>
              <a:ext cx="201634" cy="196467"/>
            </a:xfrm>
            <a:prstGeom prst="roundRect">
              <a:avLst>
                <a:gd name="adj" fmla="val 10346"/>
              </a:avLst>
            </a:prstGeom>
            <a:solidFill>
              <a:schemeClr val="accent3"/>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41" name="Rounded Rectangle 173"/>
            <p:cNvSpPr/>
            <p:nvPr/>
          </p:nvSpPr>
          <p:spPr bwMode="auto">
            <a:xfrm>
              <a:off x="4240952" y="2667002"/>
              <a:ext cx="201634" cy="196467"/>
            </a:xfrm>
            <a:prstGeom prst="roundRect">
              <a:avLst>
                <a:gd name="adj" fmla="val 10346"/>
              </a:avLst>
            </a:prstGeom>
            <a:solidFill>
              <a:srgbClr val="FDBB30"/>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42" name="Rounded Rectangle 174"/>
            <p:cNvSpPr/>
            <p:nvPr/>
          </p:nvSpPr>
          <p:spPr bwMode="auto">
            <a:xfrm>
              <a:off x="3519720" y="2899658"/>
              <a:ext cx="201634" cy="196467"/>
            </a:xfrm>
            <a:prstGeom prst="roundRect">
              <a:avLst>
                <a:gd name="adj" fmla="val 10346"/>
              </a:avLst>
            </a:prstGeom>
            <a:solidFill>
              <a:schemeClr val="accent1"/>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43" name="Rounded Rectangle 175"/>
            <p:cNvSpPr/>
            <p:nvPr/>
          </p:nvSpPr>
          <p:spPr bwMode="auto">
            <a:xfrm>
              <a:off x="3760131" y="2899658"/>
              <a:ext cx="201634" cy="196467"/>
            </a:xfrm>
            <a:prstGeom prst="roundRect">
              <a:avLst>
                <a:gd name="adj" fmla="val 10346"/>
              </a:avLst>
            </a:prstGeom>
            <a:solidFill>
              <a:schemeClr val="accent6"/>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44" name="Rounded Rectangle 176"/>
            <p:cNvSpPr/>
            <p:nvPr/>
          </p:nvSpPr>
          <p:spPr bwMode="auto">
            <a:xfrm>
              <a:off x="4000541" y="2899658"/>
              <a:ext cx="201634" cy="196467"/>
            </a:xfrm>
            <a:prstGeom prst="roundRect">
              <a:avLst>
                <a:gd name="adj" fmla="val 10346"/>
              </a:avLst>
            </a:prstGeom>
            <a:solidFill>
              <a:srgbClr val="FDBB30"/>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45" name="Rounded Rectangle 177"/>
            <p:cNvSpPr/>
            <p:nvPr/>
          </p:nvSpPr>
          <p:spPr bwMode="auto">
            <a:xfrm>
              <a:off x="4240952" y="2899658"/>
              <a:ext cx="201634" cy="196467"/>
            </a:xfrm>
            <a:prstGeom prst="roundRect">
              <a:avLst>
                <a:gd name="adj" fmla="val 10346"/>
              </a:avLst>
            </a:prstGeom>
            <a:solidFill>
              <a:schemeClr val="accent3"/>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46" name="Rounded Rectangle 178"/>
            <p:cNvSpPr/>
            <p:nvPr/>
          </p:nvSpPr>
          <p:spPr bwMode="auto">
            <a:xfrm>
              <a:off x="3519720" y="3132313"/>
              <a:ext cx="201634" cy="196467"/>
            </a:xfrm>
            <a:prstGeom prst="roundRect">
              <a:avLst>
                <a:gd name="adj" fmla="val 10346"/>
              </a:avLst>
            </a:prstGeom>
            <a:solidFill>
              <a:schemeClr val="accent3"/>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47" name="Rounded Rectangle 179"/>
            <p:cNvSpPr/>
            <p:nvPr/>
          </p:nvSpPr>
          <p:spPr bwMode="auto">
            <a:xfrm>
              <a:off x="3760131" y="3132313"/>
              <a:ext cx="201634" cy="196467"/>
            </a:xfrm>
            <a:prstGeom prst="roundRect">
              <a:avLst>
                <a:gd name="adj" fmla="val 10346"/>
              </a:avLst>
            </a:prstGeom>
            <a:solidFill>
              <a:schemeClr val="accent1"/>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48" name="Rounded Rectangle 180"/>
            <p:cNvSpPr/>
            <p:nvPr/>
          </p:nvSpPr>
          <p:spPr bwMode="auto">
            <a:xfrm>
              <a:off x="4000541" y="3132313"/>
              <a:ext cx="201634" cy="196467"/>
            </a:xfrm>
            <a:prstGeom prst="roundRect">
              <a:avLst>
                <a:gd name="adj" fmla="val 10346"/>
              </a:avLst>
            </a:prstGeom>
            <a:solidFill>
              <a:schemeClr val="accent1"/>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49" name="Rounded Rectangle 181"/>
            <p:cNvSpPr/>
            <p:nvPr/>
          </p:nvSpPr>
          <p:spPr bwMode="auto">
            <a:xfrm>
              <a:off x="4240952" y="3132313"/>
              <a:ext cx="201634" cy="196467"/>
            </a:xfrm>
            <a:prstGeom prst="roundRect">
              <a:avLst>
                <a:gd name="adj" fmla="val 10346"/>
              </a:avLst>
            </a:prstGeom>
            <a:solidFill>
              <a:schemeClr val="accent6"/>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50" name="Rounded Rectangle 182"/>
            <p:cNvSpPr/>
            <p:nvPr/>
          </p:nvSpPr>
          <p:spPr bwMode="auto">
            <a:xfrm>
              <a:off x="3519720" y="3361740"/>
              <a:ext cx="201634" cy="196467"/>
            </a:xfrm>
            <a:prstGeom prst="roundRect">
              <a:avLst>
                <a:gd name="adj" fmla="val 10346"/>
              </a:avLst>
            </a:prstGeom>
            <a:solidFill>
              <a:srgbClr val="FDBB30"/>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51" name="Rounded Rectangle 183"/>
            <p:cNvSpPr/>
            <p:nvPr/>
          </p:nvSpPr>
          <p:spPr bwMode="auto">
            <a:xfrm>
              <a:off x="3760131" y="3361740"/>
              <a:ext cx="201634" cy="196467"/>
            </a:xfrm>
            <a:prstGeom prst="roundRect">
              <a:avLst>
                <a:gd name="adj" fmla="val 10346"/>
              </a:avLst>
            </a:prstGeom>
            <a:solidFill>
              <a:schemeClr val="accent6"/>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52" name="Rounded Rectangle 184"/>
            <p:cNvSpPr/>
            <p:nvPr/>
          </p:nvSpPr>
          <p:spPr bwMode="auto">
            <a:xfrm>
              <a:off x="4000541" y="3361740"/>
              <a:ext cx="201634" cy="196467"/>
            </a:xfrm>
            <a:prstGeom prst="roundRect">
              <a:avLst>
                <a:gd name="adj" fmla="val 10346"/>
              </a:avLst>
            </a:prstGeom>
            <a:solidFill>
              <a:schemeClr val="accent3"/>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53" name="Rounded Rectangle 185"/>
            <p:cNvSpPr/>
            <p:nvPr/>
          </p:nvSpPr>
          <p:spPr bwMode="auto">
            <a:xfrm>
              <a:off x="4240952" y="3361740"/>
              <a:ext cx="201634" cy="196467"/>
            </a:xfrm>
            <a:prstGeom prst="roundRect">
              <a:avLst>
                <a:gd name="adj" fmla="val 10346"/>
              </a:avLst>
            </a:prstGeom>
            <a:solidFill>
              <a:srgbClr val="FDBB30"/>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54" name="Rounded Rectangle 186"/>
            <p:cNvSpPr/>
            <p:nvPr/>
          </p:nvSpPr>
          <p:spPr bwMode="auto">
            <a:xfrm>
              <a:off x="3519720" y="3594395"/>
              <a:ext cx="201634" cy="196467"/>
            </a:xfrm>
            <a:prstGeom prst="roundRect">
              <a:avLst>
                <a:gd name="adj" fmla="val 10346"/>
              </a:avLst>
            </a:prstGeom>
            <a:solidFill>
              <a:schemeClr val="accent1"/>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55" name="Rounded Rectangle 187"/>
            <p:cNvSpPr/>
            <p:nvPr/>
          </p:nvSpPr>
          <p:spPr bwMode="auto">
            <a:xfrm>
              <a:off x="3760131" y="3594395"/>
              <a:ext cx="201634" cy="196467"/>
            </a:xfrm>
            <a:prstGeom prst="roundRect">
              <a:avLst>
                <a:gd name="adj" fmla="val 10346"/>
              </a:avLst>
            </a:prstGeom>
            <a:solidFill>
              <a:schemeClr val="accent6"/>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56" name="Rounded Rectangle 188"/>
            <p:cNvSpPr/>
            <p:nvPr/>
          </p:nvSpPr>
          <p:spPr bwMode="auto">
            <a:xfrm>
              <a:off x="4000541" y="3594395"/>
              <a:ext cx="201634" cy="196467"/>
            </a:xfrm>
            <a:prstGeom prst="roundRect">
              <a:avLst>
                <a:gd name="adj" fmla="val 10346"/>
              </a:avLst>
            </a:prstGeom>
            <a:solidFill>
              <a:srgbClr val="FDBB30"/>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sp>
          <p:nvSpPr>
            <p:cNvPr id="157" name="Rounded Rectangle 189"/>
            <p:cNvSpPr/>
            <p:nvPr/>
          </p:nvSpPr>
          <p:spPr bwMode="auto">
            <a:xfrm>
              <a:off x="4240952" y="3594395"/>
              <a:ext cx="201634" cy="196467"/>
            </a:xfrm>
            <a:prstGeom prst="roundRect">
              <a:avLst>
                <a:gd name="adj" fmla="val 10346"/>
              </a:avLst>
            </a:prstGeom>
            <a:solidFill>
              <a:schemeClr val="accent3"/>
            </a:solidFill>
            <a:ln w="19050" cap="flat" cmpd="sng" algn="ctr">
              <a:noFill/>
              <a:prstDash val="solid"/>
              <a:round/>
              <a:headEnd type="none" w="med" len="med"/>
              <a:tailEnd type="none" w="med" len="med"/>
            </a:ln>
            <a:effectLst>
              <a:outerShdw blurRad="101600" dist="25400" dir="5400000" algn="tl" rotWithShape="0">
                <a:srgbClr val="000000">
                  <a:alpha val="40000"/>
                </a:srgbClr>
              </a:outerShdw>
            </a:effectLst>
          </p:spPr>
          <p:txBody>
            <a:bodyPr vert="horz" wrap="square" lIns="0" tIns="0" rIns="0" bIns="0" numCol="1" rtlCol="0" anchor="t" anchorCtr="0" compatLnSpc="1">
              <a:prstTxWarp prst="textNoShape">
                <a:avLst/>
              </a:prstTxWarp>
            </a:bodyPr>
            <a:lstStyle/>
            <a:p>
              <a:pPr algn="ctr">
                <a:lnSpc>
                  <a:spcPct val="90000"/>
                </a:lnSpc>
                <a:spcBef>
                  <a:spcPts val="0"/>
                </a:spcBef>
                <a:spcAft>
                  <a:spcPts val="800"/>
                </a:spcAft>
              </a:pPr>
              <a:endParaRPr lang="en-US" sz="300" b="1" dirty="0">
                <a:solidFill>
                  <a:srgbClr val="FFFFFF"/>
                </a:solidFill>
                <a:ea typeface="맑은 고딕" panose="020B0503020000020004" pitchFamily="50" charset="-127"/>
              </a:endParaRPr>
            </a:p>
          </p:txBody>
        </p:sp>
      </p:grpSp>
      <p:pic>
        <p:nvPicPr>
          <p:cNvPr id="158" name="Picture 68" descr="virtualization.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2348" y="4235495"/>
            <a:ext cx="565203" cy="537454"/>
          </a:xfrm>
          <a:prstGeom prst="rect">
            <a:avLst/>
          </a:prstGeom>
        </p:spPr>
      </p:pic>
      <p:graphicFrame>
        <p:nvGraphicFramePr>
          <p:cNvPr id="206" name="내용 개체 틀 5"/>
          <p:cNvGraphicFramePr>
            <a:graphicFrameLocks/>
          </p:cNvGraphicFramePr>
          <p:nvPr>
            <p:extLst/>
          </p:nvPr>
        </p:nvGraphicFramePr>
        <p:xfrm>
          <a:off x="5236524" y="4007600"/>
          <a:ext cx="4088033" cy="1965364"/>
        </p:xfrm>
        <a:graphic>
          <a:graphicData uri="http://schemas.openxmlformats.org/drawingml/2006/chart">
            <c:chart xmlns:c="http://schemas.openxmlformats.org/drawingml/2006/chart" xmlns:r="http://schemas.openxmlformats.org/officeDocument/2006/relationships" r:id="rId4"/>
          </a:graphicData>
        </a:graphic>
      </p:graphicFrame>
      <p:sp>
        <p:nvSpPr>
          <p:cNvPr id="207" name="TextBox 206"/>
          <p:cNvSpPr txBox="1"/>
          <p:nvPr/>
        </p:nvSpPr>
        <p:spPr bwMode="ltGray">
          <a:xfrm>
            <a:off x="7105600" y="4509181"/>
            <a:ext cx="857885" cy="416181"/>
          </a:xfrm>
          <a:prstGeom prst="rect">
            <a:avLst/>
          </a:prstGeom>
          <a:noFill/>
          <a:ln w="9525">
            <a:noFill/>
            <a:miter lim="800000"/>
            <a:headEnd/>
            <a:tailEnd/>
          </a:ln>
        </p:spPr>
        <p:txBody>
          <a:bodyPr wrap="none" lIns="91419" tIns="45710" rIns="91419" bIns="45710" rtlCol="0" anchor="t" anchorCtr="0">
            <a:spAutoFit/>
          </a:bodyPr>
          <a:lstStyle/>
          <a:p>
            <a:pPr algn="ctr" fontAlgn="base">
              <a:lnSpc>
                <a:spcPct val="90000"/>
              </a:lnSpc>
              <a:spcAft>
                <a:spcPts val="800"/>
              </a:spcAft>
            </a:pPr>
            <a:r>
              <a:rPr lang="ko-KR" altLang="en-US" sz="1050" b="1" dirty="0">
                <a:solidFill>
                  <a:srgbClr val="FF0000"/>
                </a:solidFill>
                <a:ea typeface="맑은 고딕" panose="020B0503020000020004" pitchFamily="50" charset="-127"/>
              </a:rPr>
              <a:t>중복제거율</a:t>
            </a:r>
            <a:br>
              <a:rPr lang="en-US" altLang="ko-KR" sz="1100" b="1" dirty="0">
                <a:solidFill>
                  <a:srgbClr val="FF0000"/>
                </a:solidFill>
                <a:ea typeface="맑은 고딕" panose="020B0503020000020004" pitchFamily="50" charset="-127"/>
              </a:rPr>
            </a:br>
            <a:r>
              <a:rPr lang="en-US" altLang="ko-KR" sz="1400" b="1" dirty="0">
                <a:solidFill>
                  <a:srgbClr val="FF0000"/>
                </a:solidFill>
                <a:ea typeface="맑은 고딕" panose="020B0503020000020004" pitchFamily="50" charset="-127"/>
              </a:rPr>
              <a:t>96.99%</a:t>
            </a:r>
            <a:endParaRPr lang="ko-KR" altLang="en-US" sz="1100" b="1" dirty="0" err="1">
              <a:solidFill>
                <a:srgbClr val="FF0000"/>
              </a:solidFill>
              <a:ea typeface="맑은 고딕" panose="020B0503020000020004" pitchFamily="50" charset="-127"/>
            </a:endParaRPr>
          </a:p>
        </p:txBody>
      </p:sp>
      <p:cxnSp>
        <p:nvCxnSpPr>
          <p:cNvPr id="208" name="Straight Connector 8"/>
          <p:cNvCxnSpPr/>
          <p:nvPr/>
        </p:nvCxnSpPr>
        <p:spPr bwMode="auto">
          <a:xfrm>
            <a:off x="9167194" y="4609595"/>
            <a:ext cx="160068" cy="0"/>
          </a:xfrm>
          <a:prstGeom prst="line">
            <a:avLst/>
          </a:prstGeom>
          <a:solidFill>
            <a:srgbClr val="B1181E"/>
          </a:solidFill>
          <a:ln w="19050" cap="flat" cmpd="sng" algn="ctr">
            <a:solidFill>
              <a:srgbClr val="FF6600"/>
            </a:solidFill>
            <a:prstDash val="sysDot"/>
            <a:round/>
            <a:headEnd type="none" w="lg" len="lg"/>
            <a:tailEnd type="none" w="lg" len="lg"/>
          </a:ln>
          <a:effectLst/>
        </p:spPr>
      </p:cxnSp>
      <p:cxnSp>
        <p:nvCxnSpPr>
          <p:cNvPr id="209" name="Straight Connector 9"/>
          <p:cNvCxnSpPr/>
          <p:nvPr/>
        </p:nvCxnSpPr>
        <p:spPr bwMode="auto">
          <a:xfrm>
            <a:off x="9167194" y="5525451"/>
            <a:ext cx="160068" cy="0"/>
          </a:xfrm>
          <a:prstGeom prst="line">
            <a:avLst/>
          </a:prstGeom>
          <a:solidFill>
            <a:srgbClr val="B1181E"/>
          </a:solidFill>
          <a:ln w="19050" cap="flat" cmpd="sng" algn="ctr">
            <a:solidFill>
              <a:srgbClr val="FF6600"/>
            </a:solidFill>
            <a:prstDash val="sysDot"/>
            <a:round/>
            <a:headEnd type="none" w="lg" len="lg"/>
            <a:tailEnd type="none" w="lg" len="lg"/>
          </a:ln>
          <a:effectLst/>
        </p:spPr>
      </p:cxnSp>
      <p:cxnSp>
        <p:nvCxnSpPr>
          <p:cNvPr id="210" name="Straight Connector 11"/>
          <p:cNvCxnSpPr/>
          <p:nvPr/>
        </p:nvCxnSpPr>
        <p:spPr bwMode="auto">
          <a:xfrm>
            <a:off x="9283283" y="4606834"/>
            <a:ext cx="0" cy="913802"/>
          </a:xfrm>
          <a:prstGeom prst="line">
            <a:avLst/>
          </a:prstGeom>
          <a:solidFill>
            <a:srgbClr val="B1181E"/>
          </a:solidFill>
          <a:ln w="12700" cap="flat" cmpd="sng" algn="ctr">
            <a:solidFill>
              <a:srgbClr val="FF6600"/>
            </a:solidFill>
            <a:prstDash val="solid"/>
            <a:round/>
            <a:headEnd type="triangle" w="med" len="med"/>
            <a:tailEnd type="triangle" w="med" len="med"/>
          </a:ln>
          <a:effectLst/>
        </p:spPr>
      </p:cxnSp>
      <p:sp>
        <p:nvSpPr>
          <p:cNvPr id="211" name="TextBox 210"/>
          <p:cNvSpPr txBox="1"/>
          <p:nvPr/>
        </p:nvSpPr>
        <p:spPr bwMode="ltGray">
          <a:xfrm>
            <a:off x="8576738" y="4789419"/>
            <a:ext cx="734454" cy="436212"/>
          </a:xfrm>
          <a:prstGeom prst="rect">
            <a:avLst/>
          </a:prstGeom>
          <a:noFill/>
          <a:ln w="9525">
            <a:noFill/>
            <a:miter lim="800000"/>
            <a:headEnd/>
            <a:tailEnd/>
          </a:ln>
        </p:spPr>
        <p:txBody>
          <a:bodyPr wrap="none" lIns="91419" tIns="45710" rIns="91419" bIns="45710" rtlCol="0" anchor="t" anchorCtr="0">
            <a:spAutoFit/>
          </a:bodyPr>
          <a:lstStyle/>
          <a:p>
            <a:pPr algn="ctr" fontAlgn="base">
              <a:lnSpc>
                <a:spcPct val="90000"/>
              </a:lnSpc>
              <a:spcAft>
                <a:spcPts val="800"/>
              </a:spcAft>
            </a:pPr>
            <a:r>
              <a:rPr lang="ko-KR" altLang="en-US" sz="800" b="1" dirty="0">
                <a:solidFill>
                  <a:srgbClr val="0000FF"/>
                </a:solidFill>
                <a:ea typeface="맑은 고딕" panose="020B0503020000020004" pitchFamily="50" charset="-127"/>
              </a:rPr>
              <a:t>스토리지</a:t>
            </a:r>
            <a:br>
              <a:rPr lang="en-US" altLang="ko-KR" sz="800" b="1" dirty="0">
                <a:solidFill>
                  <a:srgbClr val="0000FF"/>
                </a:solidFill>
                <a:ea typeface="맑은 고딕" panose="020B0503020000020004" pitchFamily="50" charset="-127"/>
              </a:rPr>
            </a:br>
            <a:r>
              <a:rPr lang="ko-KR" altLang="en-US" sz="800" b="1" dirty="0">
                <a:solidFill>
                  <a:srgbClr val="0000FF"/>
                </a:solidFill>
                <a:ea typeface="맑은 고딕" panose="020B0503020000020004" pitchFamily="50" charset="-127"/>
              </a:rPr>
              <a:t>비용 절감</a:t>
            </a:r>
            <a:br>
              <a:rPr lang="en-US" altLang="ko-KR" sz="800" b="1" dirty="0">
                <a:solidFill>
                  <a:srgbClr val="0000FF"/>
                </a:solidFill>
                <a:ea typeface="맑은 고딕" panose="020B0503020000020004" pitchFamily="50" charset="-127"/>
              </a:rPr>
            </a:br>
            <a:r>
              <a:rPr lang="en-US" altLang="ko-KR" sz="800" b="1" dirty="0">
                <a:solidFill>
                  <a:srgbClr val="0000FF"/>
                </a:solidFill>
                <a:ea typeface="맑은 고딕" panose="020B0503020000020004" pitchFamily="50" charset="-127"/>
              </a:rPr>
              <a:t>(</a:t>
            </a:r>
            <a:r>
              <a:rPr lang="en-US" altLang="ko-KR" sz="1000" b="1" dirty="0">
                <a:solidFill>
                  <a:srgbClr val="FF0000"/>
                </a:solidFill>
                <a:ea typeface="맑은 고딕" panose="020B0503020000020004" pitchFamily="50" charset="-127"/>
              </a:rPr>
              <a:t>211.8</a:t>
            </a:r>
            <a:r>
              <a:rPr lang="en-US" altLang="ko-KR" sz="800" b="1" dirty="0">
                <a:solidFill>
                  <a:srgbClr val="0000FF"/>
                </a:solidFill>
                <a:ea typeface="맑은 고딕" panose="020B0503020000020004" pitchFamily="50" charset="-127"/>
              </a:rPr>
              <a:t> TB)</a:t>
            </a:r>
            <a:endParaRPr lang="ko-KR" altLang="en-US" sz="800" b="1" dirty="0">
              <a:solidFill>
                <a:srgbClr val="0000FF"/>
              </a:solidFill>
              <a:ea typeface="맑은 고딕" panose="020B0503020000020004" pitchFamily="50" charset="-127"/>
            </a:endParaRPr>
          </a:p>
        </p:txBody>
      </p:sp>
    </p:spTree>
    <p:extLst>
      <p:ext uri="{BB962C8B-B14F-4D97-AF65-F5344CB8AC3E}">
        <p14:creationId xmlns:p14="http://schemas.microsoft.com/office/powerpoint/2010/main" val="2586341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25</a:t>
            </a:fld>
            <a:endParaRPr lang="en-US"/>
          </a:p>
        </p:txBody>
      </p:sp>
      <p:sp>
        <p:nvSpPr>
          <p:cNvPr id="4" name="내용 개체 틀 3"/>
          <p:cNvSpPr>
            <a:spLocks noGrp="1"/>
          </p:cNvSpPr>
          <p:nvPr>
            <p:ph sz="half" idx="13"/>
          </p:nvPr>
        </p:nvSpPr>
        <p:spPr/>
        <p:txBody>
          <a:bodyPr/>
          <a:lstStyle/>
          <a:p>
            <a:r>
              <a:rPr lang="en-US" altLang="ko-KR" sz="1200" dirty="0"/>
              <a:t>Symantec </a:t>
            </a:r>
            <a:r>
              <a:rPr lang="ko-KR" altLang="en-US" sz="1200"/>
              <a:t>중복제거는 특정 위치로 중복제거 위치가 한정되어 있지 않고</a:t>
            </a:r>
            <a:r>
              <a:rPr lang="en-US" altLang="ko-KR" sz="1200" dirty="0"/>
              <a:t>, </a:t>
            </a:r>
            <a:r>
              <a:rPr lang="ko-KR" altLang="en-US" sz="1200"/>
              <a:t>클라이언트</a:t>
            </a:r>
            <a:r>
              <a:rPr lang="en-US" altLang="ko-KR" sz="1200" dirty="0"/>
              <a:t>/</a:t>
            </a:r>
            <a:r>
              <a:rPr lang="ko-KR" altLang="en-US" sz="1200"/>
              <a:t>서버</a:t>
            </a:r>
            <a:r>
              <a:rPr lang="en-US" altLang="ko-KR" sz="1200" dirty="0"/>
              <a:t>/</a:t>
            </a:r>
            <a:r>
              <a:rPr lang="ko-KR" altLang="en-US" sz="1200"/>
              <a:t>저장 장치 등의 다양한 위치에서 중복제거를 수행하도록 설정할 수 있는 특장점을 가지고 있습니다</a:t>
            </a:r>
            <a:r>
              <a:rPr lang="en-US" altLang="ko-KR" sz="1200" dirty="0"/>
              <a:t>. </a:t>
            </a:r>
            <a:r>
              <a:rPr lang="ko-KR" altLang="en-US" sz="1200"/>
              <a:t>때문에 시스템 및 인프라 환경에 따라 중복제거 수행 위치를 다양하게 설정할 수 있어 시스템 성능 및 네트워크 대역폭 사용량을 최적화 할 수 있고</a:t>
            </a:r>
            <a:r>
              <a:rPr lang="en-US" altLang="ko-KR" sz="1200" dirty="0"/>
              <a:t>, </a:t>
            </a:r>
            <a:r>
              <a:rPr lang="ko-KR" altLang="en-US" sz="1200"/>
              <a:t>백업 윈도우를 대폭 절감시킬 수 있습니다</a:t>
            </a:r>
            <a:r>
              <a:rPr lang="en-US" altLang="ko-KR" sz="1200" dirty="0"/>
              <a:t>.</a:t>
            </a:r>
          </a:p>
        </p:txBody>
      </p:sp>
      <p:sp>
        <p:nvSpPr>
          <p:cNvPr id="5" name="텍스트 개체 틀 4"/>
          <p:cNvSpPr>
            <a:spLocks noGrp="1"/>
          </p:cNvSpPr>
          <p:nvPr>
            <p:ph type="body" idx="1"/>
          </p:nvPr>
        </p:nvSpPr>
        <p:spPr>
          <a:xfrm>
            <a:off x="523872" y="1804238"/>
            <a:ext cx="2376219" cy="193899"/>
          </a:xfrm>
        </p:spPr>
        <p:txBody>
          <a:bodyPr/>
          <a:lstStyle/>
          <a:p>
            <a:r>
              <a:rPr lang="ko-KR" altLang="en-US" dirty="0"/>
              <a:t>유연한 데이터 중복제거 기술</a:t>
            </a:r>
          </a:p>
        </p:txBody>
      </p:sp>
      <p:sp>
        <p:nvSpPr>
          <p:cNvPr id="7" name="텍스트 개체 틀 6"/>
          <p:cNvSpPr>
            <a:spLocks noGrp="1"/>
          </p:cNvSpPr>
          <p:nvPr>
            <p:ph type="body" idx="14"/>
          </p:nvPr>
        </p:nvSpPr>
        <p:spPr>
          <a:xfrm>
            <a:off x="8556910" y="778290"/>
            <a:ext cx="1018475" cy="138499"/>
          </a:xfrm>
        </p:spPr>
        <p:txBody>
          <a:bodyPr/>
          <a:lstStyle/>
          <a:p>
            <a:r>
              <a:rPr lang="en-US" altLang="ko-KR" dirty="0"/>
              <a:t>2. </a:t>
            </a:r>
            <a:r>
              <a:rPr lang="ko-KR" altLang="en-US"/>
              <a:t>제안제품 소개</a:t>
            </a:r>
          </a:p>
        </p:txBody>
      </p:sp>
      <p:sp>
        <p:nvSpPr>
          <p:cNvPr id="8" name="제목 7"/>
          <p:cNvSpPr>
            <a:spLocks noGrp="1"/>
          </p:cNvSpPr>
          <p:nvPr>
            <p:ph type="title"/>
          </p:nvPr>
        </p:nvSpPr>
        <p:spPr/>
        <p:txBody>
          <a:bodyPr/>
          <a:lstStyle/>
          <a:p>
            <a:r>
              <a:rPr lang="en-US" altLang="ko-KR" dirty="0"/>
              <a:t>2.4 </a:t>
            </a:r>
            <a:r>
              <a:rPr lang="ko-KR" altLang="en-US"/>
              <a:t>제품 주요기술 및 특장점</a:t>
            </a:r>
          </a:p>
        </p:txBody>
      </p:sp>
      <p:sp>
        <p:nvSpPr>
          <p:cNvPr id="9" name="Freeform 935"/>
          <p:cNvSpPr/>
          <p:nvPr/>
        </p:nvSpPr>
        <p:spPr bwMode="auto">
          <a:xfrm>
            <a:off x="6129050" y="2128681"/>
            <a:ext cx="749300" cy="1825296"/>
          </a:xfrm>
          <a:custGeom>
            <a:avLst/>
            <a:gdLst>
              <a:gd name="connsiteX0" fmla="*/ 749300 w 749300"/>
              <a:gd name="connsiteY0" fmla="*/ 0 h 1244600"/>
              <a:gd name="connsiteX1" fmla="*/ 749300 w 749300"/>
              <a:gd name="connsiteY1" fmla="*/ 1244600 h 1244600"/>
              <a:gd name="connsiteX2" fmla="*/ 0 w 749300"/>
              <a:gd name="connsiteY2" fmla="*/ 1063625 h 1244600"/>
              <a:gd name="connsiteX3" fmla="*/ 0 w 749300"/>
              <a:gd name="connsiteY3" fmla="*/ 174625 h 1244600"/>
              <a:gd name="connsiteX4" fmla="*/ 749300 w 749300"/>
              <a:gd name="connsiteY4" fmla="*/ 0 h 1244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00" h="1244600">
                <a:moveTo>
                  <a:pt x="749300" y="0"/>
                </a:moveTo>
                <a:lnTo>
                  <a:pt x="749300" y="1244600"/>
                </a:lnTo>
                <a:lnTo>
                  <a:pt x="0" y="1063625"/>
                </a:lnTo>
                <a:lnTo>
                  <a:pt x="0" y="174625"/>
                </a:lnTo>
                <a:lnTo>
                  <a:pt x="749300" y="0"/>
                </a:ln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p>
        </p:txBody>
      </p:sp>
      <p:grpSp>
        <p:nvGrpSpPr>
          <p:cNvPr id="509" name="그룹 508"/>
          <p:cNvGrpSpPr/>
          <p:nvPr/>
        </p:nvGrpSpPr>
        <p:grpSpPr>
          <a:xfrm>
            <a:off x="6871647" y="2118624"/>
            <a:ext cx="2465151" cy="1843953"/>
            <a:chOff x="6871647" y="2183361"/>
            <a:chExt cx="2465151" cy="1843953"/>
          </a:xfrm>
        </p:grpSpPr>
        <p:sp>
          <p:nvSpPr>
            <p:cNvPr id="11" name="AutoShape 455"/>
            <p:cNvSpPr>
              <a:spLocks noChangeArrowheads="1"/>
            </p:cNvSpPr>
            <p:nvPr/>
          </p:nvSpPr>
          <p:spPr bwMode="auto">
            <a:xfrm>
              <a:off x="6871647" y="2183361"/>
              <a:ext cx="2465151" cy="1843953"/>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시스템</a:t>
              </a:r>
              <a:r>
                <a:rPr kumimoji="1" lang="en-US" altLang="ko-KR" sz="1000" dirty="0">
                  <a:cs typeface="Arial" charset="0"/>
                </a:rPr>
                <a:t> </a:t>
              </a:r>
              <a:r>
                <a:rPr kumimoji="1" lang="ko-KR" altLang="en-US" sz="1000" dirty="0">
                  <a:cs typeface="Arial" charset="0"/>
                </a:rPr>
                <a:t>성능 및 네트워크 인프라에 따라 중복제거 수행위치를 자유롭게 설정 가능</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네트워크를 통해 전송되는 데이터를 최적화 할 수 있으므로</a:t>
              </a:r>
              <a:r>
                <a:rPr kumimoji="1" lang="en-US" altLang="ko-KR" sz="1000" dirty="0">
                  <a:cs typeface="Arial" charset="0"/>
                </a:rPr>
                <a:t>, WAN </a:t>
              </a:r>
              <a:r>
                <a:rPr kumimoji="1" lang="ko-KR" altLang="en-US" sz="1000" dirty="0">
                  <a:cs typeface="Arial" charset="0"/>
                </a:rPr>
                <a:t>구간 등에서 데이터를 직접 백업하는 환경 구성이 가능하고</a:t>
              </a:r>
              <a:r>
                <a:rPr kumimoji="1" lang="en-US" altLang="ko-KR" sz="1000" dirty="0">
                  <a:cs typeface="Arial" charset="0"/>
                </a:rPr>
                <a:t>, </a:t>
              </a:r>
              <a:r>
                <a:rPr kumimoji="1" lang="ko-KR" altLang="en-US" sz="1000" dirty="0">
                  <a:cs typeface="Arial" charset="0"/>
                </a:rPr>
                <a:t>백업 윈도우를 절감시킬 수 있음</a:t>
              </a:r>
              <a:r>
                <a:rPr kumimoji="1" lang="en-US" altLang="ko-KR" sz="1000" dirty="0">
                  <a:cs typeface="Arial" charset="0"/>
                </a:rPr>
                <a:t>.</a:t>
              </a: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하드웨어 종속성 없음</a:t>
              </a:r>
              <a:r>
                <a:rPr kumimoji="1" lang="en-US" altLang="ko-KR" sz="1000" dirty="0">
                  <a:cs typeface="Arial" charset="0"/>
                </a:rPr>
                <a:t>.</a:t>
              </a:r>
            </a:p>
          </p:txBody>
        </p:sp>
        <p:grpSp>
          <p:nvGrpSpPr>
            <p:cNvPr id="508" name="그룹 507"/>
            <p:cNvGrpSpPr/>
            <p:nvPr/>
          </p:nvGrpSpPr>
          <p:grpSpPr>
            <a:xfrm>
              <a:off x="6878350" y="2205818"/>
              <a:ext cx="2451744" cy="338331"/>
              <a:chOff x="6878350" y="2205818"/>
              <a:chExt cx="2451744" cy="338331"/>
            </a:xfrm>
          </p:grpSpPr>
          <p:sp>
            <p:nvSpPr>
              <p:cNvPr id="13" name="AutoShape 457"/>
              <p:cNvSpPr>
                <a:spLocks noChangeArrowheads="1"/>
              </p:cNvSpPr>
              <p:nvPr/>
            </p:nvSpPr>
            <p:spPr bwMode="auto">
              <a:xfrm>
                <a:off x="6888398" y="2205818"/>
                <a:ext cx="2434997" cy="297527"/>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en-US" altLang="ko-KR" sz="1100" b="1" dirty="0">
                    <a:cs typeface="Arial" charset="0"/>
                  </a:rPr>
                  <a:t>Symantec</a:t>
                </a:r>
                <a:r>
                  <a:rPr kumimoji="1" lang="ko-KR" altLang="en-US" sz="1100" b="1" dirty="0">
                    <a:cs typeface="Arial" charset="0"/>
                  </a:rPr>
                  <a:t> 중복제거 백업 방법</a:t>
                </a:r>
              </a:p>
            </p:txBody>
          </p:sp>
          <p:sp>
            <p:nvSpPr>
              <p:cNvPr id="14" name="AutoShape 458"/>
              <p:cNvSpPr>
                <a:spLocks noChangeArrowheads="1"/>
              </p:cNvSpPr>
              <p:nvPr/>
            </p:nvSpPr>
            <p:spPr bwMode="auto">
              <a:xfrm>
                <a:off x="6878350" y="2433639"/>
                <a:ext cx="2451744" cy="110510"/>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15" name="AutoShape 459"/>
              <p:cNvSpPr>
                <a:spLocks noChangeArrowheads="1"/>
              </p:cNvSpPr>
              <p:nvPr/>
            </p:nvSpPr>
            <p:spPr bwMode="auto">
              <a:xfrm>
                <a:off x="6891748" y="2443840"/>
                <a:ext cx="2428298" cy="54405"/>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16" name="Rounded Rectangle 132"/>
          <p:cNvSpPr/>
          <p:nvPr/>
        </p:nvSpPr>
        <p:spPr bwMode="auto">
          <a:xfrm>
            <a:off x="4719933" y="2119724"/>
            <a:ext cx="1925864" cy="1841523"/>
          </a:xfrm>
          <a:prstGeom prst="roundRect">
            <a:avLst>
              <a:gd name="adj" fmla="val 3594"/>
            </a:avLst>
          </a:prstGeom>
          <a:gradFill>
            <a:gsLst>
              <a:gs pos="48000">
                <a:srgbClr val="F5F5F5"/>
              </a:gs>
              <a:gs pos="0">
                <a:schemeClr val="bg1">
                  <a:lumMod val="95000"/>
                </a:schemeClr>
              </a:gs>
              <a:gs pos="100000">
                <a:srgbClr val="FFFFFF">
                  <a:alpha val="0"/>
                </a:srgbClr>
              </a:gs>
            </a:gsLst>
            <a:lin ang="5400000" scaled="0"/>
          </a:gradFill>
          <a:ln w="9525">
            <a:noFill/>
            <a:round/>
            <a:headEnd/>
            <a:tailEnd/>
          </a:ln>
          <a:effectLst>
            <a:outerShdw blurRad="50800" dist="38100" dir="2700000" algn="tl" rotWithShape="0">
              <a:prstClr val="black">
                <a:alpha val="40000"/>
              </a:prstClr>
            </a:outerShdw>
          </a:effectLst>
          <a:extLst/>
        </p:spPr>
        <p:txBody>
          <a:bodyPr rtlCol="0" anchor="ctr"/>
          <a:lstStyle/>
          <a:p>
            <a:pPr algn="ctr"/>
            <a:endParaRPr lang="ko-KR" altLang="en-US"/>
          </a:p>
        </p:txBody>
      </p:sp>
      <p:sp>
        <p:nvSpPr>
          <p:cNvPr id="17" name="Rounded Rectangle 130"/>
          <p:cNvSpPr/>
          <p:nvPr/>
        </p:nvSpPr>
        <p:spPr bwMode="auto">
          <a:xfrm>
            <a:off x="562731" y="2119724"/>
            <a:ext cx="1925864" cy="1841523"/>
          </a:xfrm>
          <a:prstGeom prst="roundRect">
            <a:avLst>
              <a:gd name="adj" fmla="val 3594"/>
            </a:avLst>
          </a:prstGeom>
          <a:gradFill>
            <a:gsLst>
              <a:gs pos="48000">
                <a:srgbClr val="F5F5F5"/>
              </a:gs>
              <a:gs pos="0">
                <a:schemeClr val="bg1">
                  <a:lumMod val="95000"/>
                </a:schemeClr>
              </a:gs>
              <a:gs pos="100000">
                <a:srgbClr val="FFFFFF">
                  <a:alpha val="0"/>
                </a:srgbClr>
              </a:gs>
            </a:gsLst>
            <a:lin ang="5400000" scaled="0"/>
          </a:gradFill>
          <a:ln w="9525">
            <a:noFill/>
            <a:round/>
            <a:headEnd/>
            <a:tailEnd/>
          </a:ln>
          <a:effectLst>
            <a:outerShdw blurRad="50800" dist="38100" dir="2700000" algn="tl" rotWithShape="0">
              <a:prstClr val="black">
                <a:alpha val="40000"/>
              </a:prstClr>
            </a:outerShdw>
          </a:effectLst>
          <a:extLst/>
        </p:spPr>
        <p:txBody>
          <a:bodyPr rtlCol="0" anchor="ctr"/>
          <a:lstStyle/>
          <a:p>
            <a:pPr algn="ctr"/>
            <a:endParaRPr lang="ko-KR" altLang="en-US"/>
          </a:p>
        </p:txBody>
      </p:sp>
      <p:sp>
        <p:nvSpPr>
          <p:cNvPr id="18" name="Rounded Rectangle 131"/>
          <p:cNvSpPr/>
          <p:nvPr/>
        </p:nvSpPr>
        <p:spPr bwMode="auto">
          <a:xfrm>
            <a:off x="2641332" y="2119724"/>
            <a:ext cx="1925864" cy="1841523"/>
          </a:xfrm>
          <a:prstGeom prst="roundRect">
            <a:avLst>
              <a:gd name="adj" fmla="val 3594"/>
            </a:avLst>
          </a:prstGeom>
          <a:gradFill>
            <a:gsLst>
              <a:gs pos="48000">
                <a:srgbClr val="F5F5F5"/>
              </a:gs>
              <a:gs pos="0">
                <a:schemeClr val="bg1">
                  <a:lumMod val="95000"/>
                </a:schemeClr>
              </a:gs>
              <a:gs pos="100000">
                <a:srgbClr val="FFFFFF">
                  <a:alpha val="0"/>
                </a:srgbClr>
              </a:gs>
            </a:gsLst>
            <a:lin ang="5400000" scaled="0"/>
          </a:gradFill>
          <a:ln w="9525">
            <a:noFill/>
            <a:round/>
            <a:headEnd/>
            <a:tailEnd/>
          </a:ln>
          <a:effectLst>
            <a:outerShdw blurRad="50800" dist="38100" dir="2700000" algn="tl" rotWithShape="0">
              <a:prstClr val="black">
                <a:alpha val="40000"/>
              </a:prstClr>
            </a:outerShdw>
          </a:effectLst>
          <a:extLst/>
        </p:spPr>
        <p:txBody>
          <a:bodyPr rtlCol="0" anchor="ctr"/>
          <a:lstStyle/>
          <a:p>
            <a:pPr algn="ctr"/>
            <a:endParaRPr lang="ko-KR" altLang="en-US"/>
          </a:p>
        </p:txBody>
      </p:sp>
      <p:sp>
        <p:nvSpPr>
          <p:cNvPr id="23" name="Freeform 516"/>
          <p:cNvSpPr/>
          <p:nvPr/>
        </p:nvSpPr>
        <p:spPr bwMode="auto">
          <a:xfrm>
            <a:off x="6129050" y="4339003"/>
            <a:ext cx="749300" cy="1825296"/>
          </a:xfrm>
          <a:custGeom>
            <a:avLst/>
            <a:gdLst>
              <a:gd name="connsiteX0" fmla="*/ 749300 w 749300"/>
              <a:gd name="connsiteY0" fmla="*/ 0 h 1244600"/>
              <a:gd name="connsiteX1" fmla="*/ 749300 w 749300"/>
              <a:gd name="connsiteY1" fmla="*/ 1244600 h 1244600"/>
              <a:gd name="connsiteX2" fmla="*/ 0 w 749300"/>
              <a:gd name="connsiteY2" fmla="*/ 1063625 h 1244600"/>
              <a:gd name="connsiteX3" fmla="*/ 0 w 749300"/>
              <a:gd name="connsiteY3" fmla="*/ 174625 h 1244600"/>
              <a:gd name="connsiteX4" fmla="*/ 749300 w 749300"/>
              <a:gd name="connsiteY4" fmla="*/ 0 h 1244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00" h="1244600">
                <a:moveTo>
                  <a:pt x="749300" y="0"/>
                </a:moveTo>
                <a:lnTo>
                  <a:pt x="749300" y="1244600"/>
                </a:lnTo>
                <a:lnTo>
                  <a:pt x="0" y="1063625"/>
                </a:lnTo>
                <a:lnTo>
                  <a:pt x="0" y="174625"/>
                </a:lnTo>
                <a:lnTo>
                  <a:pt x="749300" y="0"/>
                </a:ln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p>
        </p:txBody>
      </p:sp>
      <p:grpSp>
        <p:nvGrpSpPr>
          <p:cNvPr id="510" name="그룹 509"/>
          <p:cNvGrpSpPr/>
          <p:nvPr/>
        </p:nvGrpSpPr>
        <p:grpSpPr>
          <a:xfrm>
            <a:off x="6871647" y="4328946"/>
            <a:ext cx="2465151" cy="1843953"/>
            <a:chOff x="6871647" y="4482694"/>
            <a:chExt cx="2465151" cy="1843953"/>
          </a:xfrm>
        </p:grpSpPr>
        <p:sp>
          <p:nvSpPr>
            <p:cNvPr id="25" name="AutoShape 455"/>
            <p:cNvSpPr>
              <a:spLocks noChangeArrowheads="1"/>
            </p:cNvSpPr>
            <p:nvPr/>
          </p:nvSpPr>
          <p:spPr bwMode="auto">
            <a:xfrm>
              <a:off x="6871647" y="4482694"/>
              <a:ext cx="2465151" cy="1843953"/>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중복제거 저장장치에서 데이터 중복을 처리하기 때문에</a:t>
              </a:r>
              <a:r>
                <a:rPr kumimoji="1" lang="en-US" altLang="ko-KR" sz="1000" dirty="0">
                  <a:cs typeface="Arial" charset="0"/>
                </a:rPr>
                <a:t>, </a:t>
              </a:r>
              <a:r>
                <a:rPr kumimoji="1" lang="ko-KR" altLang="en-US" sz="1000" dirty="0">
                  <a:cs typeface="Arial" charset="0"/>
                </a:rPr>
                <a:t>백업되는 모든 데이터는 네트워크를 통해 저장 장치로 이동 되어야 함</a:t>
              </a:r>
              <a:r>
                <a:rPr kumimoji="1" lang="en-US" altLang="ko-KR" sz="1000" dirty="0">
                  <a:cs typeface="Arial" charset="0"/>
                </a:rPr>
                <a:t>.</a:t>
              </a: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네트워크 </a:t>
              </a:r>
              <a:r>
                <a:rPr kumimoji="1" lang="ko-KR" altLang="en-US" sz="1000" dirty="0" err="1">
                  <a:cs typeface="Arial" charset="0"/>
                </a:rPr>
                <a:t>트래픽이</a:t>
              </a:r>
              <a:r>
                <a:rPr kumimoji="1" lang="ko-KR" altLang="en-US" sz="1000" dirty="0">
                  <a:cs typeface="Arial" charset="0"/>
                </a:rPr>
                <a:t> 과다하게 발생될 수 있으며</a:t>
              </a:r>
              <a:r>
                <a:rPr kumimoji="1" lang="en-US" altLang="ko-KR" sz="1000" dirty="0">
                  <a:cs typeface="Arial" charset="0"/>
                </a:rPr>
                <a:t>, </a:t>
              </a:r>
              <a:r>
                <a:rPr kumimoji="1" lang="ko-KR" altLang="en-US" sz="1000" dirty="0">
                  <a:cs typeface="Arial" charset="0"/>
                </a:rPr>
                <a:t>대용량 백업 데이터 처리시 백업 윈도우 지연으로 이어질 수 있음</a:t>
              </a:r>
              <a:r>
                <a:rPr kumimoji="1" lang="en-US" altLang="ko-KR" sz="1000" dirty="0">
                  <a:cs typeface="Arial" charset="0"/>
                </a:rPr>
                <a:t>.</a:t>
              </a:r>
            </a:p>
            <a:p>
              <a:pPr marL="90000" indent="-90000" algn="l" defTabSz="642938">
                <a:lnSpc>
                  <a:spcPct val="85000"/>
                </a:lnSpc>
                <a:spcAft>
                  <a:spcPts val="400"/>
                </a:spcAft>
                <a:buFont typeface="Wingdings" panose="05000000000000000000" pitchFamily="2" charset="2"/>
                <a:buChar char="§"/>
              </a:pPr>
              <a:r>
                <a:rPr kumimoji="1" lang="en-US" altLang="ko-KR" sz="1000" dirty="0">
                  <a:cs typeface="Arial" charset="0"/>
                </a:rPr>
                <a:t>WAN </a:t>
              </a:r>
              <a:r>
                <a:rPr kumimoji="1" lang="ko-KR" altLang="en-US" sz="1000" dirty="0">
                  <a:cs typeface="Arial" charset="0"/>
                </a:rPr>
                <a:t>구간 등에서는 구현 불가</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하드웨어 종속적</a:t>
              </a:r>
              <a:endParaRPr kumimoji="1" lang="en-US" altLang="ko-KR" sz="1000" dirty="0">
                <a:cs typeface="Arial" charset="0"/>
              </a:endParaRPr>
            </a:p>
          </p:txBody>
        </p:sp>
        <p:grpSp>
          <p:nvGrpSpPr>
            <p:cNvPr id="507" name="그룹 506"/>
            <p:cNvGrpSpPr/>
            <p:nvPr/>
          </p:nvGrpSpPr>
          <p:grpSpPr>
            <a:xfrm>
              <a:off x="6878350" y="4505151"/>
              <a:ext cx="2451744" cy="338331"/>
              <a:chOff x="6878350" y="4505151"/>
              <a:chExt cx="2451744" cy="338331"/>
            </a:xfrm>
          </p:grpSpPr>
          <p:sp>
            <p:nvSpPr>
              <p:cNvPr id="27" name="AutoShape 457"/>
              <p:cNvSpPr>
                <a:spLocks noChangeArrowheads="1"/>
              </p:cNvSpPr>
              <p:nvPr/>
            </p:nvSpPr>
            <p:spPr bwMode="auto">
              <a:xfrm>
                <a:off x="6888398" y="4505151"/>
                <a:ext cx="2434997" cy="297527"/>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100" b="1" dirty="0">
                    <a:cs typeface="Arial" charset="0"/>
                  </a:rPr>
                  <a:t>일반적인 중복제거 백업 방법</a:t>
                </a:r>
              </a:p>
            </p:txBody>
          </p:sp>
          <p:sp>
            <p:nvSpPr>
              <p:cNvPr id="28" name="AutoShape 458"/>
              <p:cNvSpPr>
                <a:spLocks noChangeArrowheads="1"/>
              </p:cNvSpPr>
              <p:nvPr/>
            </p:nvSpPr>
            <p:spPr bwMode="auto">
              <a:xfrm>
                <a:off x="6878350" y="4732972"/>
                <a:ext cx="2451744" cy="110510"/>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29" name="AutoShape 459"/>
              <p:cNvSpPr>
                <a:spLocks noChangeArrowheads="1"/>
              </p:cNvSpPr>
              <p:nvPr/>
            </p:nvSpPr>
            <p:spPr bwMode="auto">
              <a:xfrm>
                <a:off x="6891748" y="4743173"/>
                <a:ext cx="2428298" cy="54405"/>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30" name="Rounded Rectangle 523"/>
          <p:cNvSpPr/>
          <p:nvPr/>
        </p:nvSpPr>
        <p:spPr bwMode="auto">
          <a:xfrm>
            <a:off x="562731" y="4331377"/>
            <a:ext cx="6083066" cy="1841523"/>
          </a:xfrm>
          <a:prstGeom prst="roundRect">
            <a:avLst>
              <a:gd name="adj" fmla="val 3594"/>
            </a:avLst>
          </a:prstGeom>
          <a:gradFill>
            <a:gsLst>
              <a:gs pos="48000">
                <a:srgbClr val="F5F5F5"/>
              </a:gs>
              <a:gs pos="0">
                <a:schemeClr val="bg1">
                  <a:lumMod val="95000"/>
                </a:schemeClr>
              </a:gs>
              <a:gs pos="100000">
                <a:srgbClr val="FFFFFF">
                  <a:alpha val="0"/>
                </a:srgbClr>
              </a:gs>
            </a:gsLst>
            <a:lin ang="5400000" scaled="0"/>
          </a:gradFill>
          <a:ln w="9525">
            <a:noFill/>
            <a:round/>
            <a:headEnd/>
            <a:tailEnd/>
          </a:ln>
          <a:effectLst>
            <a:outerShdw blurRad="50800" dist="38100" dir="2700000" algn="tl" rotWithShape="0">
              <a:prstClr val="black">
                <a:alpha val="40000"/>
              </a:prstClr>
            </a:outerShdw>
          </a:effectLst>
          <a:extLst/>
        </p:spPr>
        <p:txBody>
          <a:bodyPr rtlCol="0" anchor="ctr"/>
          <a:lstStyle/>
          <a:p>
            <a:pPr algn="ctr"/>
            <a:endParaRPr lang="ko-KR" altLang="en-US"/>
          </a:p>
        </p:txBody>
      </p:sp>
      <p:cxnSp>
        <p:nvCxnSpPr>
          <p:cNvPr id="31" name="Elbow Connector 524"/>
          <p:cNvCxnSpPr/>
          <p:nvPr/>
        </p:nvCxnSpPr>
        <p:spPr bwMode="auto">
          <a:xfrm flipV="1">
            <a:off x="1698431" y="5356491"/>
            <a:ext cx="1607498" cy="360620"/>
          </a:xfrm>
          <a:prstGeom prst="bentConnector3">
            <a:avLst>
              <a:gd name="adj1" fmla="val 50000"/>
            </a:avLst>
          </a:prstGeom>
          <a:solidFill>
            <a:schemeClr val="accent1"/>
          </a:solidFill>
          <a:ln w="25400" cap="flat" cmpd="sng" algn="ctr">
            <a:solidFill>
              <a:schemeClr val="tx1">
                <a:lumMod val="50000"/>
                <a:lumOff val="50000"/>
              </a:schemeClr>
            </a:solidFill>
            <a:prstDash val="solid"/>
            <a:round/>
            <a:headEnd type="none" w="med" len="med"/>
            <a:tailEnd type="triangle" w="med" len="lg"/>
          </a:ln>
          <a:effectLst/>
        </p:spPr>
      </p:cxnSp>
      <p:cxnSp>
        <p:nvCxnSpPr>
          <p:cNvPr id="32" name="Elbow Connector 525"/>
          <p:cNvCxnSpPr>
            <a:endCxn id="61" idx="2"/>
          </p:cNvCxnSpPr>
          <p:nvPr/>
        </p:nvCxnSpPr>
        <p:spPr bwMode="auto">
          <a:xfrm>
            <a:off x="1666564" y="4847652"/>
            <a:ext cx="1639365" cy="412344"/>
          </a:xfrm>
          <a:prstGeom prst="bentConnector3">
            <a:avLst>
              <a:gd name="adj1" fmla="val 50000"/>
            </a:avLst>
          </a:prstGeom>
          <a:solidFill>
            <a:schemeClr val="accent1"/>
          </a:solidFill>
          <a:ln w="25400" cap="flat" cmpd="sng" algn="ctr">
            <a:solidFill>
              <a:schemeClr val="tx1">
                <a:lumMod val="50000"/>
                <a:lumOff val="50000"/>
              </a:schemeClr>
            </a:solidFill>
            <a:prstDash val="solid"/>
            <a:round/>
            <a:headEnd type="none" w="med" len="med"/>
            <a:tailEnd type="triangle" w="med" len="lg"/>
          </a:ln>
          <a:effectLst/>
        </p:spPr>
      </p:cxnSp>
      <p:sp>
        <p:nvSpPr>
          <p:cNvPr id="33" name="TextBox 32"/>
          <p:cNvSpPr txBox="1"/>
          <p:nvPr/>
        </p:nvSpPr>
        <p:spPr bwMode="ltGray">
          <a:xfrm>
            <a:off x="627217" y="5073242"/>
            <a:ext cx="697451" cy="313912"/>
          </a:xfrm>
          <a:prstGeom prst="rect">
            <a:avLst/>
          </a:prstGeom>
          <a:noFill/>
          <a:ln w="9525">
            <a:noFill/>
            <a:miter lim="800000"/>
            <a:headEnd/>
            <a:tailEnd/>
          </a:ln>
        </p:spPr>
        <p:txBody>
          <a:bodyPr wrap="square" lIns="91419" tIns="45710" rIns="91419" bIns="45710" rtlCol="0" anchor="t" anchorCtr="0">
            <a:spAutoFit/>
          </a:bodyPr>
          <a:lstStyle/>
          <a:p>
            <a:pPr algn="ctr">
              <a:lnSpc>
                <a:spcPct val="90000"/>
              </a:lnSpc>
              <a:spcBef>
                <a:spcPts val="0"/>
              </a:spcBef>
              <a:spcAft>
                <a:spcPts val="800"/>
              </a:spcAft>
            </a:pPr>
            <a:r>
              <a:rPr lang="ko-KR" altLang="en-US" sz="800" dirty="0"/>
              <a:t>보호되는</a:t>
            </a:r>
            <a:br>
              <a:rPr lang="en-US" altLang="ko-KR" sz="800" dirty="0"/>
            </a:br>
            <a:r>
              <a:rPr lang="ko-KR" altLang="en-US" sz="800" dirty="0"/>
              <a:t>시스템</a:t>
            </a:r>
            <a:endParaRPr lang="en-US" sz="800" dirty="0"/>
          </a:p>
        </p:txBody>
      </p:sp>
      <p:sp>
        <p:nvSpPr>
          <p:cNvPr id="34" name="TextBox 33"/>
          <p:cNvSpPr txBox="1"/>
          <p:nvPr/>
        </p:nvSpPr>
        <p:spPr bwMode="ltGray">
          <a:xfrm>
            <a:off x="2510936" y="5025961"/>
            <a:ext cx="753275" cy="203112"/>
          </a:xfrm>
          <a:prstGeom prst="rect">
            <a:avLst/>
          </a:prstGeom>
          <a:noFill/>
          <a:ln w="9525">
            <a:noFill/>
            <a:miter lim="800000"/>
            <a:headEnd/>
            <a:tailEnd/>
          </a:ln>
        </p:spPr>
        <p:txBody>
          <a:bodyPr wrap="square" lIns="91419" tIns="45710" rIns="91419" bIns="45710" rtlCol="0" anchor="t" anchorCtr="0">
            <a:spAutoFit/>
          </a:bodyPr>
          <a:lstStyle/>
          <a:p>
            <a:pPr algn="ctr">
              <a:lnSpc>
                <a:spcPct val="90000"/>
              </a:lnSpc>
              <a:spcBef>
                <a:spcPts val="0"/>
              </a:spcBef>
              <a:spcAft>
                <a:spcPts val="800"/>
              </a:spcAft>
            </a:pPr>
            <a:r>
              <a:rPr lang="ko-KR" altLang="en-US" sz="800" dirty="0"/>
              <a:t>전체 데이터</a:t>
            </a:r>
            <a:endParaRPr lang="en-US" sz="800" dirty="0"/>
          </a:p>
        </p:txBody>
      </p:sp>
      <p:sp>
        <p:nvSpPr>
          <p:cNvPr id="35" name="TextBox 34"/>
          <p:cNvSpPr txBox="1"/>
          <p:nvPr/>
        </p:nvSpPr>
        <p:spPr bwMode="ltGray">
          <a:xfrm>
            <a:off x="3221082" y="5615639"/>
            <a:ext cx="794140" cy="203112"/>
          </a:xfrm>
          <a:prstGeom prst="rect">
            <a:avLst/>
          </a:prstGeom>
          <a:noFill/>
          <a:ln w="9525">
            <a:noFill/>
            <a:miter lim="800000"/>
            <a:headEnd/>
            <a:tailEnd/>
          </a:ln>
        </p:spPr>
        <p:txBody>
          <a:bodyPr wrap="square" lIns="91419" tIns="45710" rIns="91419" bIns="45710" rtlCol="0" anchor="t" anchorCtr="0">
            <a:spAutoFit/>
          </a:bodyPr>
          <a:lstStyle/>
          <a:p>
            <a:pPr algn="ctr">
              <a:lnSpc>
                <a:spcPct val="90000"/>
              </a:lnSpc>
              <a:spcBef>
                <a:spcPts val="0"/>
              </a:spcBef>
              <a:spcAft>
                <a:spcPts val="800"/>
              </a:spcAft>
            </a:pPr>
            <a:r>
              <a:rPr lang="ko-KR" altLang="en-US" sz="800" dirty="0"/>
              <a:t>백업 서버</a:t>
            </a:r>
            <a:endParaRPr lang="en-US" sz="800" dirty="0"/>
          </a:p>
        </p:txBody>
      </p:sp>
      <p:sp>
        <p:nvSpPr>
          <p:cNvPr id="36" name="TextBox 35"/>
          <p:cNvSpPr txBox="1"/>
          <p:nvPr/>
        </p:nvSpPr>
        <p:spPr bwMode="ltGray">
          <a:xfrm>
            <a:off x="5062809" y="5722098"/>
            <a:ext cx="1238335" cy="203112"/>
          </a:xfrm>
          <a:prstGeom prst="rect">
            <a:avLst/>
          </a:prstGeom>
          <a:noFill/>
          <a:ln w="9525">
            <a:noFill/>
            <a:miter lim="800000"/>
            <a:headEnd/>
            <a:tailEnd/>
          </a:ln>
        </p:spPr>
        <p:txBody>
          <a:bodyPr wrap="square" lIns="91419" tIns="45710" rIns="91419" bIns="45710" rtlCol="0" anchor="t" anchorCtr="0">
            <a:spAutoFit/>
          </a:bodyPr>
          <a:lstStyle/>
          <a:p>
            <a:pPr algn="ctr">
              <a:lnSpc>
                <a:spcPct val="90000"/>
              </a:lnSpc>
              <a:spcBef>
                <a:spcPts val="0"/>
              </a:spcBef>
              <a:spcAft>
                <a:spcPts val="800"/>
              </a:spcAft>
            </a:pPr>
            <a:r>
              <a:rPr lang="ko-KR" altLang="en-US" sz="800" dirty="0"/>
              <a:t>중복제거 저장장치</a:t>
            </a:r>
            <a:endParaRPr lang="en-US" sz="800" dirty="0"/>
          </a:p>
        </p:txBody>
      </p:sp>
      <p:sp>
        <p:nvSpPr>
          <p:cNvPr id="37" name="TextBox 36"/>
          <p:cNvSpPr txBox="1"/>
          <p:nvPr/>
        </p:nvSpPr>
        <p:spPr bwMode="ltGray">
          <a:xfrm>
            <a:off x="4019144" y="5025961"/>
            <a:ext cx="753275" cy="203112"/>
          </a:xfrm>
          <a:prstGeom prst="rect">
            <a:avLst/>
          </a:prstGeom>
          <a:noFill/>
          <a:ln w="9525">
            <a:noFill/>
            <a:miter lim="800000"/>
            <a:headEnd/>
            <a:tailEnd/>
          </a:ln>
        </p:spPr>
        <p:txBody>
          <a:bodyPr wrap="square" lIns="91419" tIns="45710" rIns="91419" bIns="45710" rtlCol="0" anchor="t" anchorCtr="0">
            <a:spAutoFit/>
          </a:bodyPr>
          <a:lstStyle/>
          <a:p>
            <a:pPr algn="ctr">
              <a:lnSpc>
                <a:spcPct val="90000"/>
              </a:lnSpc>
              <a:spcBef>
                <a:spcPts val="0"/>
              </a:spcBef>
              <a:spcAft>
                <a:spcPts val="800"/>
              </a:spcAft>
            </a:pPr>
            <a:r>
              <a:rPr lang="ko-KR" altLang="en-US" sz="800" dirty="0"/>
              <a:t>전체 데이터</a:t>
            </a:r>
            <a:endParaRPr lang="en-US" sz="800" dirty="0"/>
          </a:p>
        </p:txBody>
      </p:sp>
      <p:cxnSp>
        <p:nvCxnSpPr>
          <p:cNvPr id="38" name="Straight Arrow Connector 531"/>
          <p:cNvCxnSpPr/>
          <p:nvPr/>
        </p:nvCxnSpPr>
        <p:spPr bwMode="auto">
          <a:xfrm flipV="1">
            <a:off x="3887438" y="5281160"/>
            <a:ext cx="1112529" cy="6410"/>
          </a:xfrm>
          <a:prstGeom prst="straightConnector1">
            <a:avLst/>
          </a:prstGeom>
          <a:solidFill>
            <a:schemeClr val="accent1"/>
          </a:solidFill>
          <a:ln w="25400" cap="flat" cmpd="sng" algn="ctr">
            <a:solidFill>
              <a:schemeClr val="tx1">
                <a:lumMod val="50000"/>
                <a:lumOff val="50000"/>
              </a:schemeClr>
            </a:solidFill>
            <a:prstDash val="solid"/>
            <a:round/>
            <a:headEnd type="none" w="med" len="med"/>
            <a:tailEnd type="triangle" w="med" len="lg"/>
          </a:ln>
          <a:effectLst/>
        </p:spPr>
      </p:cxnSp>
      <p:sp>
        <p:nvSpPr>
          <p:cNvPr id="39" name="Oval 532"/>
          <p:cNvSpPr>
            <a:spLocks noChangeAspect="1"/>
          </p:cNvSpPr>
          <p:nvPr/>
        </p:nvSpPr>
        <p:spPr bwMode="auto">
          <a:xfrm>
            <a:off x="1116922" y="5430737"/>
            <a:ext cx="581509" cy="572746"/>
          </a:xfrm>
          <a:prstGeom prst="ellipse">
            <a:avLst/>
          </a:prstGeom>
          <a:solidFill>
            <a:srgbClr val="E98306"/>
          </a:solidFill>
          <a:ln w="63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solidFill>
                <a:schemeClr val="bg1"/>
              </a:solidFill>
              <a:effectLst/>
            </a:endParaRPr>
          </a:p>
        </p:txBody>
      </p:sp>
      <p:grpSp>
        <p:nvGrpSpPr>
          <p:cNvPr id="40" name="Group 238"/>
          <p:cNvGrpSpPr>
            <a:grpSpLocks noChangeAspect="1"/>
          </p:cNvGrpSpPr>
          <p:nvPr/>
        </p:nvGrpSpPr>
        <p:grpSpPr>
          <a:xfrm>
            <a:off x="1187998" y="5262591"/>
            <a:ext cx="439358" cy="656480"/>
            <a:chOff x="6125007" y="1676400"/>
            <a:chExt cx="2254250" cy="3448050"/>
          </a:xfrm>
        </p:grpSpPr>
        <p:pic>
          <p:nvPicPr>
            <p:cNvPr id="41" name="Picture 534" descr="rack.png"/>
            <p:cNvPicPr>
              <a:picLocks noChangeAspect="1"/>
            </p:cNvPicPr>
            <p:nvPr/>
          </p:nvPicPr>
          <p:blipFill>
            <a:blip r:embed="rId5" cstate="print"/>
            <a:stretch>
              <a:fillRect/>
            </a:stretch>
          </p:blipFill>
          <p:spPr>
            <a:xfrm>
              <a:off x="6125007" y="1676400"/>
              <a:ext cx="2254250" cy="3448050"/>
            </a:xfrm>
            <a:prstGeom prst="rect">
              <a:avLst/>
            </a:prstGeom>
          </p:spPr>
        </p:pic>
        <p:pic>
          <p:nvPicPr>
            <p:cNvPr id="42" name="Picture 535" descr="IMG_diskarray_face.png"/>
            <p:cNvPicPr>
              <a:picLocks noChangeAspect="1"/>
            </p:cNvPicPr>
            <p:nvPr/>
          </p:nvPicPr>
          <p:blipFill>
            <a:blip r:embed="rId6" cstate="print"/>
            <a:stretch>
              <a:fillRect/>
            </a:stretch>
          </p:blipFill>
          <p:spPr>
            <a:xfrm>
              <a:off x="6397235" y="3793277"/>
              <a:ext cx="647700" cy="777240"/>
            </a:xfrm>
            <a:prstGeom prst="rect">
              <a:avLst/>
            </a:prstGeom>
          </p:spPr>
        </p:pic>
        <p:pic>
          <p:nvPicPr>
            <p:cNvPr id="43" name="Picture 536" descr="IMG_diskarray_face.png"/>
            <p:cNvPicPr>
              <a:picLocks noChangeAspect="1"/>
            </p:cNvPicPr>
            <p:nvPr/>
          </p:nvPicPr>
          <p:blipFill>
            <a:blip r:embed="rId6" cstate="print"/>
            <a:stretch>
              <a:fillRect/>
            </a:stretch>
          </p:blipFill>
          <p:spPr>
            <a:xfrm>
              <a:off x="6397236" y="3374177"/>
              <a:ext cx="647700" cy="777238"/>
            </a:xfrm>
            <a:prstGeom prst="rect">
              <a:avLst/>
            </a:prstGeom>
          </p:spPr>
        </p:pic>
        <p:pic>
          <p:nvPicPr>
            <p:cNvPr id="44" name="Picture 537" descr="IMG_switchface.png"/>
            <p:cNvPicPr>
              <a:picLocks noChangeAspect="1"/>
            </p:cNvPicPr>
            <p:nvPr/>
          </p:nvPicPr>
          <p:blipFill>
            <a:blip r:embed="rId7" cstate="print"/>
            <a:stretch>
              <a:fillRect/>
            </a:stretch>
          </p:blipFill>
          <p:spPr>
            <a:xfrm>
              <a:off x="6391520" y="3237442"/>
              <a:ext cx="653415" cy="497840"/>
            </a:xfrm>
            <a:prstGeom prst="rect">
              <a:avLst/>
            </a:prstGeom>
          </p:spPr>
        </p:pic>
        <p:pic>
          <p:nvPicPr>
            <p:cNvPr id="45" name="Picture 538" descr="IMG_switchface.png"/>
            <p:cNvPicPr>
              <a:picLocks noChangeAspect="1"/>
            </p:cNvPicPr>
            <p:nvPr/>
          </p:nvPicPr>
          <p:blipFill>
            <a:blip r:embed="rId7" cstate="print"/>
            <a:stretch>
              <a:fillRect/>
            </a:stretch>
          </p:blipFill>
          <p:spPr>
            <a:xfrm>
              <a:off x="6391521" y="3098449"/>
              <a:ext cx="653415" cy="497840"/>
            </a:xfrm>
            <a:prstGeom prst="rect">
              <a:avLst/>
            </a:prstGeom>
          </p:spPr>
        </p:pic>
        <p:pic>
          <p:nvPicPr>
            <p:cNvPr id="46" name="Picture 539" descr="IMG_switchface.png"/>
            <p:cNvPicPr>
              <a:picLocks noChangeAspect="1"/>
            </p:cNvPicPr>
            <p:nvPr/>
          </p:nvPicPr>
          <p:blipFill>
            <a:blip r:embed="rId7" cstate="print"/>
            <a:stretch>
              <a:fillRect/>
            </a:stretch>
          </p:blipFill>
          <p:spPr>
            <a:xfrm>
              <a:off x="6391521" y="2820458"/>
              <a:ext cx="653415" cy="497840"/>
            </a:xfrm>
            <a:prstGeom prst="rect">
              <a:avLst/>
            </a:prstGeom>
          </p:spPr>
        </p:pic>
        <p:pic>
          <p:nvPicPr>
            <p:cNvPr id="47" name="Picture 540" descr="IMG_switchface.png"/>
            <p:cNvPicPr>
              <a:picLocks noChangeAspect="1"/>
            </p:cNvPicPr>
            <p:nvPr/>
          </p:nvPicPr>
          <p:blipFill>
            <a:blip r:embed="rId7" cstate="print"/>
            <a:stretch>
              <a:fillRect/>
            </a:stretch>
          </p:blipFill>
          <p:spPr>
            <a:xfrm>
              <a:off x="6391520" y="2959452"/>
              <a:ext cx="653415" cy="497840"/>
            </a:xfrm>
            <a:prstGeom prst="rect">
              <a:avLst/>
            </a:prstGeom>
          </p:spPr>
        </p:pic>
        <p:pic>
          <p:nvPicPr>
            <p:cNvPr id="48" name="Picture 541" descr="IMG_routerface.png"/>
            <p:cNvPicPr>
              <a:picLocks noChangeAspect="1"/>
            </p:cNvPicPr>
            <p:nvPr/>
          </p:nvPicPr>
          <p:blipFill>
            <a:blip r:embed="rId8" cstate="print"/>
            <a:stretch>
              <a:fillRect/>
            </a:stretch>
          </p:blipFill>
          <p:spPr>
            <a:xfrm>
              <a:off x="6391518" y="2601384"/>
              <a:ext cx="653415" cy="578739"/>
            </a:xfrm>
            <a:prstGeom prst="rect">
              <a:avLst/>
            </a:prstGeom>
          </p:spPr>
        </p:pic>
      </p:grpSp>
      <p:pic>
        <p:nvPicPr>
          <p:cNvPr id="49" name="Picture 542" descr="IMG_security_side.png"/>
          <p:cNvPicPr>
            <a:picLocks noChangeAspect="1"/>
          </p:cNvPicPr>
          <p:nvPr/>
        </p:nvPicPr>
        <p:blipFill>
          <a:blip r:embed="rId9" cstate="print"/>
          <a:stretch>
            <a:fillRect/>
          </a:stretch>
        </p:blipFill>
        <p:spPr>
          <a:xfrm flipH="1">
            <a:off x="1489192" y="5253268"/>
            <a:ext cx="195883" cy="347245"/>
          </a:xfrm>
          <a:prstGeom prst="rect">
            <a:avLst/>
          </a:prstGeom>
        </p:spPr>
      </p:pic>
      <p:sp>
        <p:nvSpPr>
          <p:cNvPr id="50" name="Oval 543"/>
          <p:cNvSpPr>
            <a:spLocks noChangeAspect="1"/>
          </p:cNvSpPr>
          <p:nvPr/>
        </p:nvSpPr>
        <p:spPr bwMode="auto">
          <a:xfrm>
            <a:off x="1116922" y="4561575"/>
            <a:ext cx="581509" cy="572746"/>
          </a:xfrm>
          <a:prstGeom prst="ellipse">
            <a:avLst/>
          </a:prstGeom>
          <a:solidFill>
            <a:srgbClr val="E98306"/>
          </a:solidFill>
          <a:ln w="63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solidFill>
                <a:schemeClr val="bg1"/>
              </a:solidFill>
              <a:effectLst/>
            </a:endParaRPr>
          </a:p>
        </p:txBody>
      </p:sp>
      <p:grpSp>
        <p:nvGrpSpPr>
          <p:cNvPr id="51" name="Group 238"/>
          <p:cNvGrpSpPr>
            <a:grpSpLocks noChangeAspect="1"/>
          </p:cNvGrpSpPr>
          <p:nvPr/>
        </p:nvGrpSpPr>
        <p:grpSpPr>
          <a:xfrm>
            <a:off x="1187998" y="4393428"/>
            <a:ext cx="439358" cy="656480"/>
            <a:chOff x="6125007" y="1676400"/>
            <a:chExt cx="2254250" cy="3448050"/>
          </a:xfrm>
        </p:grpSpPr>
        <p:pic>
          <p:nvPicPr>
            <p:cNvPr id="52" name="Picture 545" descr="rack.png"/>
            <p:cNvPicPr>
              <a:picLocks noChangeAspect="1"/>
            </p:cNvPicPr>
            <p:nvPr/>
          </p:nvPicPr>
          <p:blipFill>
            <a:blip r:embed="rId5" cstate="print"/>
            <a:stretch>
              <a:fillRect/>
            </a:stretch>
          </p:blipFill>
          <p:spPr>
            <a:xfrm>
              <a:off x="6125007" y="1676400"/>
              <a:ext cx="2254250" cy="3448050"/>
            </a:xfrm>
            <a:prstGeom prst="rect">
              <a:avLst/>
            </a:prstGeom>
          </p:spPr>
        </p:pic>
        <p:pic>
          <p:nvPicPr>
            <p:cNvPr id="53" name="Picture 546" descr="IMG_diskarray_face.png"/>
            <p:cNvPicPr>
              <a:picLocks noChangeAspect="1"/>
            </p:cNvPicPr>
            <p:nvPr/>
          </p:nvPicPr>
          <p:blipFill>
            <a:blip r:embed="rId6" cstate="print"/>
            <a:stretch>
              <a:fillRect/>
            </a:stretch>
          </p:blipFill>
          <p:spPr>
            <a:xfrm>
              <a:off x="6397235" y="3793277"/>
              <a:ext cx="647700" cy="777240"/>
            </a:xfrm>
            <a:prstGeom prst="rect">
              <a:avLst/>
            </a:prstGeom>
          </p:spPr>
        </p:pic>
        <p:pic>
          <p:nvPicPr>
            <p:cNvPr id="54" name="Picture 547" descr="IMG_diskarray_face.png"/>
            <p:cNvPicPr>
              <a:picLocks noChangeAspect="1"/>
            </p:cNvPicPr>
            <p:nvPr/>
          </p:nvPicPr>
          <p:blipFill>
            <a:blip r:embed="rId6" cstate="print"/>
            <a:stretch>
              <a:fillRect/>
            </a:stretch>
          </p:blipFill>
          <p:spPr>
            <a:xfrm>
              <a:off x="6397236" y="3374177"/>
              <a:ext cx="647700" cy="777238"/>
            </a:xfrm>
            <a:prstGeom prst="rect">
              <a:avLst/>
            </a:prstGeom>
          </p:spPr>
        </p:pic>
        <p:pic>
          <p:nvPicPr>
            <p:cNvPr id="55" name="Picture 548" descr="IMG_switchface.png"/>
            <p:cNvPicPr>
              <a:picLocks noChangeAspect="1"/>
            </p:cNvPicPr>
            <p:nvPr/>
          </p:nvPicPr>
          <p:blipFill>
            <a:blip r:embed="rId7" cstate="print"/>
            <a:stretch>
              <a:fillRect/>
            </a:stretch>
          </p:blipFill>
          <p:spPr>
            <a:xfrm>
              <a:off x="6391520" y="3237442"/>
              <a:ext cx="653415" cy="497840"/>
            </a:xfrm>
            <a:prstGeom prst="rect">
              <a:avLst/>
            </a:prstGeom>
          </p:spPr>
        </p:pic>
        <p:pic>
          <p:nvPicPr>
            <p:cNvPr id="56" name="Picture 549" descr="IMG_switchface.png"/>
            <p:cNvPicPr>
              <a:picLocks noChangeAspect="1"/>
            </p:cNvPicPr>
            <p:nvPr/>
          </p:nvPicPr>
          <p:blipFill>
            <a:blip r:embed="rId7" cstate="print"/>
            <a:stretch>
              <a:fillRect/>
            </a:stretch>
          </p:blipFill>
          <p:spPr>
            <a:xfrm>
              <a:off x="6391521" y="3098449"/>
              <a:ext cx="653415" cy="497840"/>
            </a:xfrm>
            <a:prstGeom prst="rect">
              <a:avLst/>
            </a:prstGeom>
          </p:spPr>
        </p:pic>
        <p:pic>
          <p:nvPicPr>
            <p:cNvPr id="57" name="Picture 550" descr="IMG_switchface.png"/>
            <p:cNvPicPr>
              <a:picLocks noChangeAspect="1"/>
            </p:cNvPicPr>
            <p:nvPr/>
          </p:nvPicPr>
          <p:blipFill>
            <a:blip r:embed="rId7" cstate="print"/>
            <a:stretch>
              <a:fillRect/>
            </a:stretch>
          </p:blipFill>
          <p:spPr>
            <a:xfrm>
              <a:off x="6391521" y="2820458"/>
              <a:ext cx="653415" cy="497840"/>
            </a:xfrm>
            <a:prstGeom prst="rect">
              <a:avLst/>
            </a:prstGeom>
          </p:spPr>
        </p:pic>
        <p:pic>
          <p:nvPicPr>
            <p:cNvPr id="58" name="Picture 551" descr="IMG_switchface.png"/>
            <p:cNvPicPr>
              <a:picLocks noChangeAspect="1"/>
            </p:cNvPicPr>
            <p:nvPr/>
          </p:nvPicPr>
          <p:blipFill>
            <a:blip r:embed="rId7" cstate="print"/>
            <a:stretch>
              <a:fillRect/>
            </a:stretch>
          </p:blipFill>
          <p:spPr>
            <a:xfrm>
              <a:off x="6391520" y="2959452"/>
              <a:ext cx="653415" cy="497840"/>
            </a:xfrm>
            <a:prstGeom prst="rect">
              <a:avLst/>
            </a:prstGeom>
          </p:spPr>
        </p:pic>
        <p:pic>
          <p:nvPicPr>
            <p:cNvPr id="59" name="Picture 552" descr="IMG_routerface.png"/>
            <p:cNvPicPr>
              <a:picLocks noChangeAspect="1"/>
            </p:cNvPicPr>
            <p:nvPr/>
          </p:nvPicPr>
          <p:blipFill>
            <a:blip r:embed="rId8" cstate="print"/>
            <a:stretch>
              <a:fillRect/>
            </a:stretch>
          </p:blipFill>
          <p:spPr>
            <a:xfrm>
              <a:off x="6391518" y="2601384"/>
              <a:ext cx="653415" cy="578739"/>
            </a:xfrm>
            <a:prstGeom prst="rect">
              <a:avLst/>
            </a:prstGeom>
          </p:spPr>
        </p:pic>
      </p:grpSp>
      <p:pic>
        <p:nvPicPr>
          <p:cNvPr id="60" name="Picture 553" descr="IMG_security_side.png"/>
          <p:cNvPicPr>
            <a:picLocks noChangeAspect="1"/>
          </p:cNvPicPr>
          <p:nvPr/>
        </p:nvPicPr>
        <p:blipFill>
          <a:blip r:embed="rId9" cstate="print"/>
          <a:stretch>
            <a:fillRect/>
          </a:stretch>
        </p:blipFill>
        <p:spPr>
          <a:xfrm flipH="1">
            <a:off x="1489192" y="4384105"/>
            <a:ext cx="195883" cy="347245"/>
          </a:xfrm>
          <a:prstGeom prst="rect">
            <a:avLst/>
          </a:prstGeom>
        </p:spPr>
      </p:pic>
      <p:sp>
        <p:nvSpPr>
          <p:cNvPr id="61" name="Oval 554"/>
          <p:cNvSpPr>
            <a:spLocks noChangeAspect="1"/>
          </p:cNvSpPr>
          <p:nvPr/>
        </p:nvSpPr>
        <p:spPr bwMode="auto">
          <a:xfrm>
            <a:off x="3305929" y="4973622"/>
            <a:ext cx="581509" cy="572746"/>
          </a:xfrm>
          <a:prstGeom prst="ellipse">
            <a:avLst/>
          </a:prstGeom>
          <a:solidFill>
            <a:srgbClr val="E98306"/>
          </a:solidFill>
          <a:ln w="63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solidFill>
                <a:schemeClr val="bg1"/>
              </a:solidFill>
              <a:effectLst/>
            </a:endParaRPr>
          </a:p>
        </p:txBody>
      </p:sp>
      <p:grpSp>
        <p:nvGrpSpPr>
          <p:cNvPr id="62" name="Group 238"/>
          <p:cNvGrpSpPr>
            <a:grpSpLocks noChangeAspect="1"/>
          </p:cNvGrpSpPr>
          <p:nvPr/>
        </p:nvGrpSpPr>
        <p:grpSpPr>
          <a:xfrm>
            <a:off x="3377005" y="4805476"/>
            <a:ext cx="439358" cy="656480"/>
            <a:chOff x="6125007" y="1676400"/>
            <a:chExt cx="2254250" cy="3448050"/>
          </a:xfrm>
        </p:grpSpPr>
        <p:pic>
          <p:nvPicPr>
            <p:cNvPr id="63" name="Picture 556" descr="rack.png"/>
            <p:cNvPicPr>
              <a:picLocks noChangeAspect="1"/>
            </p:cNvPicPr>
            <p:nvPr/>
          </p:nvPicPr>
          <p:blipFill>
            <a:blip r:embed="rId5" cstate="print"/>
            <a:stretch>
              <a:fillRect/>
            </a:stretch>
          </p:blipFill>
          <p:spPr>
            <a:xfrm>
              <a:off x="6125007" y="1676400"/>
              <a:ext cx="2254250" cy="3448050"/>
            </a:xfrm>
            <a:prstGeom prst="rect">
              <a:avLst/>
            </a:prstGeom>
          </p:spPr>
        </p:pic>
        <p:pic>
          <p:nvPicPr>
            <p:cNvPr id="64" name="Picture 557" descr="IMG_diskarray_face.png"/>
            <p:cNvPicPr>
              <a:picLocks noChangeAspect="1"/>
            </p:cNvPicPr>
            <p:nvPr/>
          </p:nvPicPr>
          <p:blipFill>
            <a:blip r:embed="rId6" cstate="print"/>
            <a:stretch>
              <a:fillRect/>
            </a:stretch>
          </p:blipFill>
          <p:spPr>
            <a:xfrm>
              <a:off x="6397235" y="3793277"/>
              <a:ext cx="647700" cy="777240"/>
            </a:xfrm>
            <a:prstGeom prst="rect">
              <a:avLst/>
            </a:prstGeom>
          </p:spPr>
        </p:pic>
        <p:pic>
          <p:nvPicPr>
            <p:cNvPr id="65" name="Picture 558" descr="IMG_diskarray_face.png"/>
            <p:cNvPicPr>
              <a:picLocks noChangeAspect="1"/>
            </p:cNvPicPr>
            <p:nvPr/>
          </p:nvPicPr>
          <p:blipFill>
            <a:blip r:embed="rId6" cstate="print"/>
            <a:stretch>
              <a:fillRect/>
            </a:stretch>
          </p:blipFill>
          <p:spPr>
            <a:xfrm>
              <a:off x="6397236" y="3374177"/>
              <a:ext cx="647700" cy="777238"/>
            </a:xfrm>
            <a:prstGeom prst="rect">
              <a:avLst/>
            </a:prstGeom>
          </p:spPr>
        </p:pic>
        <p:pic>
          <p:nvPicPr>
            <p:cNvPr id="66" name="Picture 559" descr="IMG_switchface.png"/>
            <p:cNvPicPr>
              <a:picLocks noChangeAspect="1"/>
            </p:cNvPicPr>
            <p:nvPr/>
          </p:nvPicPr>
          <p:blipFill>
            <a:blip r:embed="rId7" cstate="print"/>
            <a:stretch>
              <a:fillRect/>
            </a:stretch>
          </p:blipFill>
          <p:spPr>
            <a:xfrm>
              <a:off x="6391520" y="3237442"/>
              <a:ext cx="653415" cy="497840"/>
            </a:xfrm>
            <a:prstGeom prst="rect">
              <a:avLst/>
            </a:prstGeom>
          </p:spPr>
        </p:pic>
        <p:pic>
          <p:nvPicPr>
            <p:cNvPr id="67" name="Picture 560" descr="IMG_switchface.png"/>
            <p:cNvPicPr>
              <a:picLocks noChangeAspect="1"/>
            </p:cNvPicPr>
            <p:nvPr/>
          </p:nvPicPr>
          <p:blipFill>
            <a:blip r:embed="rId7" cstate="print"/>
            <a:stretch>
              <a:fillRect/>
            </a:stretch>
          </p:blipFill>
          <p:spPr>
            <a:xfrm>
              <a:off x="6391521" y="3098449"/>
              <a:ext cx="653415" cy="497840"/>
            </a:xfrm>
            <a:prstGeom prst="rect">
              <a:avLst/>
            </a:prstGeom>
          </p:spPr>
        </p:pic>
        <p:pic>
          <p:nvPicPr>
            <p:cNvPr id="68" name="Picture 561" descr="IMG_switchface.png"/>
            <p:cNvPicPr>
              <a:picLocks noChangeAspect="1"/>
            </p:cNvPicPr>
            <p:nvPr/>
          </p:nvPicPr>
          <p:blipFill>
            <a:blip r:embed="rId7" cstate="print"/>
            <a:stretch>
              <a:fillRect/>
            </a:stretch>
          </p:blipFill>
          <p:spPr>
            <a:xfrm>
              <a:off x="6391521" y="2820458"/>
              <a:ext cx="653415" cy="497840"/>
            </a:xfrm>
            <a:prstGeom prst="rect">
              <a:avLst/>
            </a:prstGeom>
          </p:spPr>
        </p:pic>
        <p:pic>
          <p:nvPicPr>
            <p:cNvPr id="69" name="Picture 562" descr="IMG_switchface.png"/>
            <p:cNvPicPr>
              <a:picLocks noChangeAspect="1"/>
            </p:cNvPicPr>
            <p:nvPr/>
          </p:nvPicPr>
          <p:blipFill>
            <a:blip r:embed="rId7" cstate="print"/>
            <a:stretch>
              <a:fillRect/>
            </a:stretch>
          </p:blipFill>
          <p:spPr>
            <a:xfrm>
              <a:off x="6391520" y="2959452"/>
              <a:ext cx="653415" cy="497840"/>
            </a:xfrm>
            <a:prstGeom prst="rect">
              <a:avLst/>
            </a:prstGeom>
          </p:spPr>
        </p:pic>
        <p:pic>
          <p:nvPicPr>
            <p:cNvPr id="70" name="Picture 563" descr="IMG_routerface.png"/>
            <p:cNvPicPr>
              <a:picLocks noChangeAspect="1"/>
            </p:cNvPicPr>
            <p:nvPr/>
          </p:nvPicPr>
          <p:blipFill>
            <a:blip r:embed="rId8" cstate="print"/>
            <a:stretch>
              <a:fillRect/>
            </a:stretch>
          </p:blipFill>
          <p:spPr>
            <a:xfrm>
              <a:off x="6391518" y="2601384"/>
              <a:ext cx="653415" cy="578739"/>
            </a:xfrm>
            <a:prstGeom prst="rect">
              <a:avLst/>
            </a:prstGeom>
          </p:spPr>
        </p:pic>
      </p:grpSp>
      <p:grpSp>
        <p:nvGrpSpPr>
          <p:cNvPr id="71" name="Group 564"/>
          <p:cNvGrpSpPr/>
          <p:nvPr/>
        </p:nvGrpSpPr>
        <p:grpSpPr>
          <a:xfrm>
            <a:off x="4959408" y="4846479"/>
            <a:ext cx="1519427" cy="807129"/>
            <a:chOff x="6400798" y="2140523"/>
            <a:chExt cx="1998135" cy="1061421"/>
          </a:xfrm>
          <a:effectLst>
            <a:outerShdw blurRad="76200" dist="38100" dir="5400000">
              <a:srgbClr val="000000">
                <a:alpha val="40000"/>
              </a:srgbClr>
            </a:outerShdw>
          </a:effectLst>
        </p:grpSpPr>
        <p:pic>
          <p:nvPicPr>
            <p:cNvPr id="72" name="Picture 566" descr="dataserver_lg.png"/>
            <p:cNvPicPr>
              <a:picLocks noChangeAspect="1"/>
            </p:cNvPicPr>
            <p:nvPr/>
          </p:nvPicPr>
          <p:blipFill>
            <a:blip r:embed="rId10" cstate="print">
              <a:lum bright="-12000"/>
            </a:blip>
            <a:stretch>
              <a:fillRect/>
            </a:stretch>
          </p:blipFill>
          <p:spPr>
            <a:xfrm>
              <a:off x="6400798" y="2877123"/>
              <a:ext cx="1998134" cy="324821"/>
            </a:xfrm>
            <a:prstGeom prst="rect">
              <a:avLst/>
            </a:prstGeom>
            <a:ln>
              <a:solidFill>
                <a:srgbClr val="4E4845"/>
              </a:solidFill>
            </a:ln>
          </p:spPr>
        </p:pic>
        <p:pic>
          <p:nvPicPr>
            <p:cNvPr id="73" name="Picture 577" descr="dataserver_lg.png"/>
            <p:cNvPicPr>
              <a:picLocks noChangeAspect="1"/>
            </p:cNvPicPr>
            <p:nvPr/>
          </p:nvPicPr>
          <p:blipFill>
            <a:blip r:embed="rId10" cstate="print">
              <a:lum bright="-12000"/>
            </a:blip>
            <a:stretch>
              <a:fillRect/>
            </a:stretch>
          </p:blipFill>
          <p:spPr>
            <a:xfrm>
              <a:off x="6400799" y="2508823"/>
              <a:ext cx="1998134" cy="324820"/>
            </a:xfrm>
            <a:prstGeom prst="rect">
              <a:avLst/>
            </a:prstGeom>
            <a:ln>
              <a:solidFill>
                <a:srgbClr val="4E4845"/>
              </a:solidFill>
            </a:ln>
          </p:spPr>
        </p:pic>
        <p:pic>
          <p:nvPicPr>
            <p:cNvPr id="74" name="Picture 578" descr="dataserver_lg.png"/>
            <p:cNvPicPr>
              <a:picLocks noChangeAspect="1"/>
            </p:cNvPicPr>
            <p:nvPr/>
          </p:nvPicPr>
          <p:blipFill>
            <a:blip r:embed="rId10" cstate="print">
              <a:lum bright="-12000"/>
            </a:blip>
            <a:stretch>
              <a:fillRect/>
            </a:stretch>
          </p:blipFill>
          <p:spPr>
            <a:xfrm>
              <a:off x="6400799" y="2140523"/>
              <a:ext cx="1998134" cy="324820"/>
            </a:xfrm>
            <a:prstGeom prst="rect">
              <a:avLst/>
            </a:prstGeom>
            <a:ln>
              <a:solidFill>
                <a:srgbClr val="4E4845"/>
              </a:solidFill>
            </a:ln>
          </p:spPr>
        </p:pic>
      </p:grpSp>
      <p:grpSp>
        <p:nvGrpSpPr>
          <p:cNvPr id="75" name="Group 657"/>
          <p:cNvGrpSpPr>
            <a:grpSpLocks noChangeAspect="1"/>
          </p:cNvGrpSpPr>
          <p:nvPr/>
        </p:nvGrpSpPr>
        <p:grpSpPr>
          <a:xfrm>
            <a:off x="6272380" y="4706031"/>
            <a:ext cx="276039" cy="278132"/>
            <a:chOff x="6613338" y="2421385"/>
            <a:chExt cx="253961" cy="273928"/>
          </a:xfrm>
          <a:effectLst>
            <a:outerShdw blurRad="50800" dist="38100" dir="2700000" algn="tl" rotWithShape="0">
              <a:prstClr val="black">
                <a:alpha val="40000"/>
              </a:prstClr>
            </a:outerShdw>
          </a:effectLst>
        </p:grpSpPr>
        <p:sp>
          <p:nvSpPr>
            <p:cNvPr id="76" name="Freeform 2490"/>
            <p:cNvSpPr>
              <a:spLocks/>
            </p:cNvSpPr>
            <p:nvPr/>
          </p:nvSpPr>
          <p:spPr bwMode="auto">
            <a:xfrm>
              <a:off x="6613338" y="2421385"/>
              <a:ext cx="253961" cy="273928"/>
            </a:xfrm>
            <a:custGeom>
              <a:avLst/>
              <a:gdLst>
                <a:gd name="T0" fmla="*/ 0 w 4492"/>
                <a:gd name="T1" fmla="*/ 0 h 4450"/>
                <a:gd name="T2" fmla="*/ 0 w 4492"/>
                <a:gd name="T3" fmla="*/ 0 h 4450"/>
                <a:gd name="T4" fmla="*/ 0 w 4492"/>
                <a:gd name="T5" fmla="*/ 0 h 4450"/>
                <a:gd name="T6" fmla="*/ 0 w 4492"/>
                <a:gd name="T7" fmla="*/ 0 h 4450"/>
                <a:gd name="T8" fmla="*/ 0 w 4492"/>
                <a:gd name="T9" fmla="*/ 0 h 4450"/>
                <a:gd name="T10" fmla="*/ 0 w 4492"/>
                <a:gd name="T11" fmla="*/ 0 h 4450"/>
                <a:gd name="T12" fmla="*/ 0 w 4492"/>
                <a:gd name="T13" fmla="*/ 0 h 4450"/>
                <a:gd name="T14" fmla="*/ 0 w 4492"/>
                <a:gd name="T15" fmla="*/ 0 h 4450"/>
                <a:gd name="T16" fmla="*/ 0 w 4492"/>
                <a:gd name="T17" fmla="*/ 0 h 4450"/>
                <a:gd name="T18" fmla="*/ 0 w 4492"/>
                <a:gd name="T19" fmla="*/ 0 h 4450"/>
                <a:gd name="T20" fmla="*/ 0 w 4492"/>
                <a:gd name="T21" fmla="*/ 0 h 4450"/>
                <a:gd name="T22" fmla="*/ 0 w 4492"/>
                <a:gd name="T23" fmla="*/ 0 h 4450"/>
                <a:gd name="T24" fmla="*/ 0 w 4492"/>
                <a:gd name="T25" fmla="*/ 0 h 4450"/>
                <a:gd name="T26" fmla="*/ 0 w 4492"/>
                <a:gd name="T27" fmla="*/ 0 h 4450"/>
                <a:gd name="T28" fmla="*/ 0 w 4492"/>
                <a:gd name="T29" fmla="*/ 0 h 4450"/>
                <a:gd name="T30" fmla="*/ 0 w 4492"/>
                <a:gd name="T31" fmla="*/ 0 h 4450"/>
                <a:gd name="T32" fmla="*/ 0 w 4492"/>
                <a:gd name="T33" fmla="*/ 0 h 4450"/>
                <a:gd name="T34" fmla="*/ 0 w 4492"/>
                <a:gd name="T35" fmla="*/ 0 h 4450"/>
                <a:gd name="T36" fmla="*/ 0 w 4492"/>
                <a:gd name="T37" fmla="*/ 0 h 4450"/>
                <a:gd name="T38" fmla="*/ 0 w 4492"/>
                <a:gd name="T39" fmla="*/ 0 h 4450"/>
                <a:gd name="T40" fmla="*/ 0 w 4492"/>
                <a:gd name="T41" fmla="*/ 0 h 4450"/>
                <a:gd name="T42" fmla="*/ 0 w 4492"/>
                <a:gd name="T43" fmla="*/ 0 h 4450"/>
                <a:gd name="T44" fmla="*/ 0 w 4492"/>
                <a:gd name="T45" fmla="*/ 0 h 4450"/>
                <a:gd name="T46" fmla="*/ 0 w 4492"/>
                <a:gd name="T47" fmla="*/ 0 h 4450"/>
                <a:gd name="T48" fmla="*/ 0 w 4492"/>
                <a:gd name="T49" fmla="*/ 0 h 4450"/>
                <a:gd name="T50" fmla="*/ 0 w 4492"/>
                <a:gd name="T51" fmla="*/ 0 h 4450"/>
                <a:gd name="T52" fmla="*/ 0 w 4492"/>
                <a:gd name="T53" fmla="*/ 0 h 4450"/>
                <a:gd name="T54" fmla="*/ 0 w 4492"/>
                <a:gd name="T55" fmla="*/ 0 h 4450"/>
                <a:gd name="T56" fmla="*/ 0 w 4492"/>
                <a:gd name="T57" fmla="*/ 0 h 4450"/>
                <a:gd name="T58" fmla="*/ 0 w 4492"/>
                <a:gd name="T59" fmla="*/ 0 h 4450"/>
                <a:gd name="T60" fmla="*/ 0 w 4492"/>
                <a:gd name="T61" fmla="*/ 0 h 4450"/>
                <a:gd name="T62" fmla="*/ 0 w 4492"/>
                <a:gd name="T63" fmla="*/ 0 h 4450"/>
                <a:gd name="T64" fmla="*/ 0 w 4492"/>
                <a:gd name="T65" fmla="*/ 0 h 4450"/>
                <a:gd name="T66" fmla="*/ 0 w 4492"/>
                <a:gd name="T67" fmla="*/ 0 h 44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492"/>
                <a:gd name="T103" fmla="*/ 0 h 4450"/>
                <a:gd name="T104" fmla="*/ 4492 w 4492"/>
                <a:gd name="T105" fmla="*/ 4450 h 44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492" h="4450">
                  <a:moveTo>
                    <a:pt x="384" y="0"/>
                  </a:moveTo>
                  <a:lnTo>
                    <a:pt x="4108" y="0"/>
                  </a:lnTo>
                  <a:lnTo>
                    <a:pt x="4148" y="2"/>
                  </a:lnTo>
                  <a:lnTo>
                    <a:pt x="4187" y="8"/>
                  </a:lnTo>
                  <a:lnTo>
                    <a:pt x="4224" y="17"/>
                  </a:lnTo>
                  <a:lnTo>
                    <a:pt x="4259" y="30"/>
                  </a:lnTo>
                  <a:lnTo>
                    <a:pt x="4293" y="45"/>
                  </a:lnTo>
                  <a:lnTo>
                    <a:pt x="4324" y="65"/>
                  </a:lnTo>
                  <a:lnTo>
                    <a:pt x="4354" y="86"/>
                  </a:lnTo>
                  <a:lnTo>
                    <a:pt x="4381" y="111"/>
                  </a:lnTo>
                  <a:lnTo>
                    <a:pt x="4406" y="138"/>
                  </a:lnTo>
                  <a:lnTo>
                    <a:pt x="4427" y="166"/>
                  </a:lnTo>
                  <a:lnTo>
                    <a:pt x="4446" y="197"/>
                  </a:lnTo>
                  <a:lnTo>
                    <a:pt x="4462" y="232"/>
                  </a:lnTo>
                  <a:lnTo>
                    <a:pt x="4475" y="266"/>
                  </a:lnTo>
                  <a:lnTo>
                    <a:pt x="4484" y="302"/>
                  </a:lnTo>
                  <a:lnTo>
                    <a:pt x="4490" y="340"/>
                  </a:lnTo>
                  <a:lnTo>
                    <a:pt x="4492" y="379"/>
                  </a:lnTo>
                  <a:lnTo>
                    <a:pt x="4492" y="4072"/>
                  </a:lnTo>
                  <a:lnTo>
                    <a:pt x="4490" y="4110"/>
                  </a:lnTo>
                  <a:lnTo>
                    <a:pt x="4484" y="4148"/>
                  </a:lnTo>
                  <a:lnTo>
                    <a:pt x="4475" y="4185"/>
                  </a:lnTo>
                  <a:lnTo>
                    <a:pt x="4462" y="4220"/>
                  </a:lnTo>
                  <a:lnTo>
                    <a:pt x="4446" y="4253"/>
                  </a:lnTo>
                  <a:lnTo>
                    <a:pt x="4427" y="4284"/>
                  </a:lnTo>
                  <a:lnTo>
                    <a:pt x="4406" y="4313"/>
                  </a:lnTo>
                  <a:lnTo>
                    <a:pt x="4381" y="4339"/>
                  </a:lnTo>
                  <a:lnTo>
                    <a:pt x="4354" y="4365"/>
                  </a:lnTo>
                  <a:lnTo>
                    <a:pt x="4324" y="4387"/>
                  </a:lnTo>
                  <a:lnTo>
                    <a:pt x="4293" y="4405"/>
                  </a:lnTo>
                  <a:lnTo>
                    <a:pt x="4259" y="4421"/>
                  </a:lnTo>
                  <a:lnTo>
                    <a:pt x="4224" y="4433"/>
                  </a:lnTo>
                  <a:lnTo>
                    <a:pt x="4187" y="4442"/>
                  </a:lnTo>
                  <a:lnTo>
                    <a:pt x="4148" y="4449"/>
                  </a:lnTo>
                  <a:lnTo>
                    <a:pt x="4108" y="4450"/>
                  </a:lnTo>
                  <a:lnTo>
                    <a:pt x="384" y="4450"/>
                  </a:lnTo>
                  <a:lnTo>
                    <a:pt x="343" y="4449"/>
                  </a:lnTo>
                  <a:lnTo>
                    <a:pt x="304" y="4442"/>
                  </a:lnTo>
                  <a:lnTo>
                    <a:pt x="268" y="4433"/>
                  </a:lnTo>
                  <a:lnTo>
                    <a:pt x="233" y="4421"/>
                  </a:lnTo>
                  <a:lnTo>
                    <a:pt x="199" y="4405"/>
                  </a:lnTo>
                  <a:lnTo>
                    <a:pt x="167" y="4387"/>
                  </a:lnTo>
                  <a:lnTo>
                    <a:pt x="138" y="4365"/>
                  </a:lnTo>
                  <a:lnTo>
                    <a:pt x="111" y="4339"/>
                  </a:lnTo>
                  <a:lnTo>
                    <a:pt x="86" y="4313"/>
                  </a:lnTo>
                  <a:lnTo>
                    <a:pt x="66" y="4284"/>
                  </a:lnTo>
                  <a:lnTo>
                    <a:pt x="46" y="4253"/>
                  </a:lnTo>
                  <a:lnTo>
                    <a:pt x="30" y="4220"/>
                  </a:lnTo>
                  <a:lnTo>
                    <a:pt x="17" y="4185"/>
                  </a:lnTo>
                  <a:lnTo>
                    <a:pt x="8" y="4148"/>
                  </a:lnTo>
                  <a:lnTo>
                    <a:pt x="2" y="4110"/>
                  </a:lnTo>
                  <a:lnTo>
                    <a:pt x="0" y="4072"/>
                  </a:lnTo>
                  <a:lnTo>
                    <a:pt x="0" y="379"/>
                  </a:lnTo>
                  <a:lnTo>
                    <a:pt x="2" y="340"/>
                  </a:lnTo>
                  <a:lnTo>
                    <a:pt x="8" y="302"/>
                  </a:lnTo>
                  <a:lnTo>
                    <a:pt x="17" y="266"/>
                  </a:lnTo>
                  <a:lnTo>
                    <a:pt x="30" y="232"/>
                  </a:lnTo>
                  <a:lnTo>
                    <a:pt x="46" y="197"/>
                  </a:lnTo>
                  <a:lnTo>
                    <a:pt x="66" y="166"/>
                  </a:lnTo>
                  <a:lnTo>
                    <a:pt x="86" y="138"/>
                  </a:lnTo>
                  <a:lnTo>
                    <a:pt x="111" y="111"/>
                  </a:lnTo>
                  <a:lnTo>
                    <a:pt x="138" y="86"/>
                  </a:lnTo>
                  <a:lnTo>
                    <a:pt x="167" y="65"/>
                  </a:lnTo>
                  <a:lnTo>
                    <a:pt x="199" y="45"/>
                  </a:lnTo>
                  <a:lnTo>
                    <a:pt x="233" y="30"/>
                  </a:lnTo>
                  <a:lnTo>
                    <a:pt x="268" y="17"/>
                  </a:lnTo>
                  <a:lnTo>
                    <a:pt x="304" y="8"/>
                  </a:lnTo>
                  <a:lnTo>
                    <a:pt x="343" y="2"/>
                  </a:lnTo>
                  <a:lnTo>
                    <a:pt x="384" y="0"/>
                  </a:lnTo>
                  <a:close/>
                </a:path>
              </a:pathLst>
            </a:custGeom>
            <a:solidFill>
              <a:srgbClr val="FFC000"/>
            </a:solidFill>
            <a:ln w="9525">
              <a:noFill/>
              <a:round/>
              <a:headEnd/>
              <a:tailEnd/>
            </a:ln>
          </p:spPr>
          <p:txBody>
            <a:bodyPr/>
            <a:lstStyle/>
            <a:p>
              <a:pPr algn="l" rtl="0" fontAlgn="base">
                <a:spcBef>
                  <a:spcPct val="0"/>
                </a:spcBef>
                <a:spcAft>
                  <a:spcPct val="0"/>
                </a:spcAft>
              </a:pPr>
              <a:endParaRPr lang="en-US" kern="1200" dirty="0">
                <a:solidFill>
                  <a:schemeClr val="bg1"/>
                </a:solidFill>
                <a:cs typeface="+mn-cs"/>
              </a:endParaRPr>
            </a:p>
          </p:txBody>
        </p:sp>
        <p:sp>
          <p:nvSpPr>
            <p:cNvPr id="77" name="Freeform 2491"/>
            <p:cNvSpPr>
              <a:spLocks/>
            </p:cNvSpPr>
            <p:nvPr/>
          </p:nvSpPr>
          <p:spPr bwMode="auto">
            <a:xfrm>
              <a:off x="6639802" y="2448105"/>
              <a:ext cx="202816" cy="221843"/>
            </a:xfrm>
            <a:custGeom>
              <a:avLst/>
              <a:gdLst>
                <a:gd name="T0" fmla="*/ 0 w 722"/>
                <a:gd name="T1" fmla="*/ 0 h 720"/>
                <a:gd name="T2" fmla="*/ 0 w 722"/>
                <a:gd name="T3" fmla="*/ 0 h 720"/>
                <a:gd name="T4" fmla="*/ 0 w 722"/>
                <a:gd name="T5" fmla="*/ 0 h 720"/>
                <a:gd name="T6" fmla="*/ 0 w 722"/>
                <a:gd name="T7" fmla="*/ 0 h 720"/>
                <a:gd name="T8" fmla="*/ 0 w 722"/>
                <a:gd name="T9" fmla="*/ 0 h 720"/>
                <a:gd name="T10" fmla="*/ 0 w 722"/>
                <a:gd name="T11" fmla="*/ 0 h 720"/>
                <a:gd name="T12" fmla="*/ 0 w 722"/>
                <a:gd name="T13" fmla="*/ 0 h 720"/>
                <a:gd name="T14" fmla="*/ 0 w 722"/>
                <a:gd name="T15" fmla="*/ 0 h 720"/>
                <a:gd name="T16" fmla="*/ 0 w 722"/>
                <a:gd name="T17" fmla="*/ 0 h 720"/>
                <a:gd name="T18" fmla="*/ 0 w 722"/>
                <a:gd name="T19" fmla="*/ 0 h 720"/>
                <a:gd name="T20" fmla="*/ 0 w 722"/>
                <a:gd name="T21" fmla="*/ 0 h 720"/>
                <a:gd name="T22" fmla="*/ 0 w 722"/>
                <a:gd name="T23" fmla="*/ 0 h 720"/>
                <a:gd name="T24" fmla="*/ 0 w 722"/>
                <a:gd name="T25" fmla="*/ 0 h 720"/>
                <a:gd name="T26" fmla="*/ 0 w 722"/>
                <a:gd name="T27" fmla="*/ 0 h 720"/>
                <a:gd name="T28" fmla="*/ 0 w 722"/>
                <a:gd name="T29" fmla="*/ 0 h 720"/>
                <a:gd name="T30" fmla="*/ 0 w 722"/>
                <a:gd name="T31" fmla="*/ 0 h 720"/>
                <a:gd name="T32" fmla="*/ 0 w 722"/>
                <a:gd name="T33" fmla="*/ 0 h 720"/>
                <a:gd name="T34" fmla="*/ 0 w 722"/>
                <a:gd name="T35" fmla="*/ 0 h 720"/>
                <a:gd name="T36" fmla="*/ 0 w 722"/>
                <a:gd name="T37" fmla="*/ 0 h 720"/>
                <a:gd name="T38" fmla="*/ 0 w 722"/>
                <a:gd name="T39" fmla="*/ 0 h 720"/>
                <a:gd name="T40" fmla="*/ 0 w 722"/>
                <a:gd name="T41" fmla="*/ 0 h 720"/>
                <a:gd name="T42" fmla="*/ 0 w 722"/>
                <a:gd name="T43" fmla="*/ 0 h 720"/>
                <a:gd name="T44" fmla="*/ 0 w 722"/>
                <a:gd name="T45" fmla="*/ 0 h 720"/>
                <a:gd name="T46" fmla="*/ 0 w 722"/>
                <a:gd name="T47" fmla="*/ 0 h 720"/>
                <a:gd name="T48" fmla="*/ 0 w 722"/>
                <a:gd name="T49" fmla="*/ 0 h 720"/>
                <a:gd name="T50" fmla="*/ 0 w 722"/>
                <a:gd name="T51" fmla="*/ 0 h 720"/>
                <a:gd name="T52" fmla="*/ 0 w 722"/>
                <a:gd name="T53" fmla="*/ 0 h 720"/>
                <a:gd name="T54" fmla="*/ 0 w 722"/>
                <a:gd name="T55" fmla="*/ 0 h 720"/>
                <a:gd name="T56" fmla="*/ 0 w 722"/>
                <a:gd name="T57" fmla="*/ 0 h 720"/>
                <a:gd name="T58" fmla="*/ 0 w 722"/>
                <a:gd name="T59" fmla="*/ 0 h 720"/>
                <a:gd name="T60" fmla="*/ 0 w 722"/>
                <a:gd name="T61" fmla="*/ 0 h 720"/>
                <a:gd name="T62" fmla="*/ 0 w 722"/>
                <a:gd name="T63" fmla="*/ 0 h 720"/>
                <a:gd name="T64" fmla="*/ 0 w 722"/>
                <a:gd name="T65" fmla="*/ 0 h 720"/>
                <a:gd name="T66" fmla="*/ 0 w 722"/>
                <a:gd name="T67" fmla="*/ 0 h 720"/>
                <a:gd name="T68" fmla="*/ 0 w 722"/>
                <a:gd name="T69" fmla="*/ 0 h 720"/>
                <a:gd name="T70" fmla="*/ 0 w 722"/>
                <a:gd name="T71" fmla="*/ 0 h 720"/>
                <a:gd name="T72" fmla="*/ 0 w 722"/>
                <a:gd name="T73" fmla="*/ 0 h 720"/>
                <a:gd name="T74" fmla="*/ 0 w 722"/>
                <a:gd name="T75" fmla="*/ 0 h 720"/>
                <a:gd name="T76" fmla="*/ 0 w 722"/>
                <a:gd name="T77" fmla="*/ 0 h 720"/>
                <a:gd name="T78" fmla="*/ 0 w 722"/>
                <a:gd name="T79" fmla="*/ 0 h 720"/>
                <a:gd name="T80" fmla="*/ 0 w 722"/>
                <a:gd name="T81" fmla="*/ 0 h 720"/>
                <a:gd name="T82" fmla="*/ 0 w 722"/>
                <a:gd name="T83" fmla="*/ 0 h 720"/>
                <a:gd name="T84" fmla="*/ 0 w 722"/>
                <a:gd name="T85" fmla="*/ 0 h 720"/>
                <a:gd name="T86" fmla="*/ 0 w 722"/>
                <a:gd name="T87" fmla="*/ 0 h 720"/>
                <a:gd name="T88" fmla="*/ 0 w 722"/>
                <a:gd name="T89" fmla="*/ 0 h 720"/>
                <a:gd name="T90" fmla="*/ 0 w 722"/>
                <a:gd name="T91" fmla="*/ 0 h 720"/>
                <a:gd name="T92" fmla="*/ 0 w 722"/>
                <a:gd name="T93" fmla="*/ 0 h 720"/>
                <a:gd name="T94" fmla="*/ 0 w 722"/>
                <a:gd name="T95" fmla="*/ 0 h 720"/>
                <a:gd name="T96" fmla="*/ 0 w 722"/>
                <a:gd name="T97" fmla="*/ 0 h 720"/>
                <a:gd name="T98" fmla="*/ 0 w 722"/>
                <a:gd name="T99" fmla="*/ 0 h 720"/>
                <a:gd name="T100" fmla="*/ 0 w 722"/>
                <a:gd name="T101" fmla="*/ 0 h 720"/>
                <a:gd name="T102" fmla="*/ 0 w 722"/>
                <a:gd name="T103" fmla="*/ 0 h 720"/>
                <a:gd name="T104" fmla="*/ 0 w 722"/>
                <a:gd name="T105" fmla="*/ 0 h 720"/>
                <a:gd name="T106" fmla="*/ 0 w 722"/>
                <a:gd name="T107" fmla="*/ 0 h 720"/>
                <a:gd name="T108" fmla="*/ 0 w 722"/>
                <a:gd name="T109" fmla="*/ 0 h 720"/>
                <a:gd name="T110" fmla="*/ 0 w 722"/>
                <a:gd name="T111" fmla="*/ 0 h 72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722"/>
                <a:gd name="T169" fmla="*/ 0 h 720"/>
                <a:gd name="T170" fmla="*/ 722 w 722"/>
                <a:gd name="T171" fmla="*/ 720 h 72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722" h="720">
                  <a:moveTo>
                    <a:pt x="722" y="430"/>
                  </a:moveTo>
                  <a:lnTo>
                    <a:pt x="722" y="356"/>
                  </a:lnTo>
                  <a:lnTo>
                    <a:pt x="534" y="356"/>
                  </a:lnTo>
                  <a:lnTo>
                    <a:pt x="534" y="357"/>
                  </a:lnTo>
                  <a:lnTo>
                    <a:pt x="534" y="358"/>
                  </a:lnTo>
                  <a:lnTo>
                    <a:pt x="534" y="360"/>
                  </a:lnTo>
                  <a:lnTo>
                    <a:pt x="530" y="394"/>
                  </a:lnTo>
                  <a:lnTo>
                    <a:pt x="520" y="428"/>
                  </a:lnTo>
                  <a:lnTo>
                    <a:pt x="504" y="456"/>
                  </a:lnTo>
                  <a:lnTo>
                    <a:pt x="483" y="483"/>
                  </a:lnTo>
                  <a:lnTo>
                    <a:pt x="458" y="504"/>
                  </a:lnTo>
                  <a:lnTo>
                    <a:pt x="428" y="520"/>
                  </a:lnTo>
                  <a:lnTo>
                    <a:pt x="395" y="530"/>
                  </a:lnTo>
                  <a:lnTo>
                    <a:pt x="361" y="534"/>
                  </a:lnTo>
                  <a:lnTo>
                    <a:pt x="325" y="530"/>
                  </a:lnTo>
                  <a:lnTo>
                    <a:pt x="293" y="520"/>
                  </a:lnTo>
                  <a:lnTo>
                    <a:pt x="263" y="504"/>
                  </a:lnTo>
                  <a:lnTo>
                    <a:pt x="237" y="483"/>
                  </a:lnTo>
                  <a:lnTo>
                    <a:pt x="217" y="456"/>
                  </a:lnTo>
                  <a:lnTo>
                    <a:pt x="201" y="428"/>
                  </a:lnTo>
                  <a:lnTo>
                    <a:pt x="190" y="394"/>
                  </a:lnTo>
                  <a:lnTo>
                    <a:pt x="187" y="360"/>
                  </a:lnTo>
                  <a:lnTo>
                    <a:pt x="190" y="325"/>
                  </a:lnTo>
                  <a:lnTo>
                    <a:pt x="201" y="293"/>
                  </a:lnTo>
                  <a:lnTo>
                    <a:pt x="217" y="263"/>
                  </a:lnTo>
                  <a:lnTo>
                    <a:pt x="237" y="237"/>
                  </a:lnTo>
                  <a:lnTo>
                    <a:pt x="263" y="217"/>
                  </a:lnTo>
                  <a:lnTo>
                    <a:pt x="293" y="201"/>
                  </a:lnTo>
                  <a:lnTo>
                    <a:pt x="325" y="190"/>
                  </a:lnTo>
                  <a:lnTo>
                    <a:pt x="361" y="187"/>
                  </a:lnTo>
                  <a:lnTo>
                    <a:pt x="394" y="190"/>
                  </a:lnTo>
                  <a:lnTo>
                    <a:pt x="425" y="199"/>
                  </a:lnTo>
                  <a:lnTo>
                    <a:pt x="454" y="214"/>
                  </a:lnTo>
                  <a:lnTo>
                    <a:pt x="480" y="235"/>
                  </a:lnTo>
                  <a:lnTo>
                    <a:pt x="500" y="259"/>
                  </a:lnTo>
                  <a:lnTo>
                    <a:pt x="518" y="288"/>
                  </a:lnTo>
                  <a:lnTo>
                    <a:pt x="528" y="320"/>
                  </a:lnTo>
                  <a:lnTo>
                    <a:pt x="534" y="356"/>
                  </a:lnTo>
                  <a:lnTo>
                    <a:pt x="722" y="356"/>
                  </a:lnTo>
                  <a:lnTo>
                    <a:pt x="722" y="289"/>
                  </a:lnTo>
                  <a:lnTo>
                    <a:pt x="642" y="289"/>
                  </a:lnTo>
                  <a:lnTo>
                    <a:pt x="636" y="269"/>
                  </a:lnTo>
                  <a:lnTo>
                    <a:pt x="628" y="248"/>
                  </a:lnTo>
                  <a:lnTo>
                    <a:pt x="620" y="229"/>
                  </a:lnTo>
                  <a:lnTo>
                    <a:pt x="610" y="211"/>
                  </a:lnTo>
                  <a:lnTo>
                    <a:pt x="663" y="158"/>
                  </a:lnTo>
                  <a:lnTo>
                    <a:pt x="564" y="58"/>
                  </a:lnTo>
                  <a:lnTo>
                    <a:pt x="510" y="112"/>
                  </a:lnTo>
                  <a:lnTo>
                    <a:pt x="500" y="106"/>
                  </a:lnTo>
                  <a:lnTo>
                    <a:pt x="491" y="101"/>
                  </a:lnTo>
                  <a:lnTo>
                    <a:pt x="482" y="97"/>
                  </a:lnTo>
                  <a:lnTo>
                    <a:pt x="471" y="92"/>
                  </a:lnTo>
                  <a:lnTo>
                    <a:pt x="462" y="89"/>
                  </a:lnTo>
                  <a:lnTo>
                    <a:pt x="452" y="85"/>
                  </a:lnTo>
                  <a:lnTo>
                    <a:pt x="442" y="82"/>
                  </a:lnTo>
                  <a:lnTo>
                    <a:pt x="431" y="78"/>
                  </a:lnTo>
                  <a:lnTo>
                    <a:pt x="431" y="0"/>
                  </a:lnTo>
                  <a:lnTo>
                    <a:pt x="289" y="0"/>
                  </a:lnTo>
                  <a:lnTo>
                    <a:pt x="289" y="78"/>
                  </a:lnTo>
                  <a:lnTo>
                    <a:pt x="279" y="82"/>
                  </a:lnTo>
                  <a:lnTo>
                    <a:pt x="269" y="85"/>
                  </a:lnTo>
                  <a:lnTo>
                    <a:pt x="258" y="89"/>
                  </a:lnTo>
                  <a:lnTo>
                    <a:pt x="249" y="92"/>
                  </a:lnTo>
                  <a:lnTo>
                    <a:pt x="239" y="97"/>
                  </a:lnTo>
                  <a:lnTo>
                    <a:pt x="229" y="101"/>
                  </a:lnTo>
                  <a:lnTo>
                    <a:pt x="220" y="106"/>
                  </a:lnTo>
                  <a:lnTo>
                    <a:pt x="211" y="112"/>
                  </a:lnTo>
                  <a:lnTo>
                    <a:pt x="161" y="60"/>
                  </a:lnTo>
                  <a:lnTo>
                    <a:pt x="61" y="160"/>
                  </a:lnTo>
                  <a:lnTo>
                    <a:pt x="112" y="211"/>
                  </a:lnTo>
                  <a:lnTo>
                    <a:pt x="101" y="229"/>
                  </a:lnTo>
                  <a:lnTo>
                    <a:pt x="93" y="248"/>
                  </a:lnTo>
                  <a:lnTo>
                    <a:pt x="85" y="269"/>
                  </a:lnTo>
                  <a:lnTo>
                    <a:pt x="80" y="289"/>
                  </a:lnTo>
                  <a:lnTo>
                    <a:pt x="0" y="289"/>
                  </a:lnTo>
                  <a:lnTo>
                    <a:pt x="0" y="430"/>
                  </a:lnTo>
                  <a:lnTo>
                    <a:pt x="80" y="430"/>
                  </a:lnTo>
                  <a:lnTo>
                    <a:pt x="85" y="451"/>
                  </a:lnTo>
                  <a:lnTo>
                    <a:pt x="93" y="470"/>
                  </a:lnTo>
                  <a:lnTo>
                    <a:pt x="101" y="490"/>
                  </a:lnTo>
                  <a:lnTo>
                    <a:pt x="112" y="508"/>
                  </a:lnTo>
                  <a:lnTo>
                    <a:pt x="59" y="562"/>
                  </a:lnTo>
                  <a:lnTo>
                    <a:pt x="158" y="663"/>
                  </a:lnTo>
                  <a:lnTo>
                    <a:pt x="211" y="609"/>
                  </a:lnTo>
                  <a:lnTo>
                    <a:pt x="220" y="614"/>
                  </a:lnTo>
                  <a:lnTo>
                    <a:pt x="229" y="619"/>
                  </a:lnTo>
                  <a:lnTo>
                    <a:pt x="239" y="624"/>
                  </a:lnTo>
                  <a:lnTo>
                    <a:pt x="249" y="628"/>
                  </a:lnTo>
                  <a:lnTo>
                    <a:pt x="258" y="632"/>
                  </a:lnTo>
                  <a:lnTo>
                    <a:pt x="269" y="635"/>
                  </a:lnTo>
                  <a:lnTo>
                    <a:pt x="279" y="639"/>
                  </a:lnTo>
                  <a:lnTo>
                    <a:pt x="289" y="641"/>
                  </a:lnTo>
                  <a:lnTo>
                    <a:pt x="289" y="720"/>
                  </a:lnTo>
                  <a:lnTo>
                    <a:pt x="431" y="720"/>
                  </a:lnTo>
                  <a:lnTo>
                    <a:pt x="431" y="641"/>
                  </a:lnTo>
                  <a:lnTo>
                    <a:pt x="442" y="639"/>
                  </a:lnTo>
                  <a:lnTo>
                    <a:pt x="452" y="635"/>
                  </a:lnTo>
                  <a:lnTo>
                    <a:pt x="462" y="632"/>
                  </a:lnTo>
                  <a:lnTo>
                    <a:pt x="471" y="628"/>
                  </a:lnTo>
                  <a:lnTo>
                    <a:pt x="482" y="624"/>
                  </a:lnTo>
                  <a:lnTo>
                    <a:pt x="491" y="619"/>
                  </a:lnTo>
                  <a:lnTo>
                    <a:pt x="500" y="614"/>
                  </a:lnTo>
                  <a:lnTo>
                    <a:pt x="510" y="609"/>
                  </a:lnTo>
                  <a:lnTo>
                    <a:pt x="566" y="665"/>
                  </a:lnTo>
                  <a:lnTo>
                    <a:pt x="665" y="565"/>
                  </a:lnTo>
                  <a:lnTo>
                    <a:pt x="610" y="508"/>
                  </a:lnTo>
                  <a:lnTo>
                    <a:pt x="620" y="490"/>
                  </a:lnTo>
                  <a:lnTo>
                    <a:pt x="628" y="470"/>
                  </a:lnTo>
                  <a:lnTo>
                    <a:pt x="636" y="451"/>
                  </a:lnTo>
                  <a:lnTo>
                    <a:pt x="642" y="430"/>
                  </a:lnTo>
                  <a:lnTo>
                    <a:pt x="722" y="430"/>
                  </a:lnTo>
                  <a:close/>
                </a:path>
              </a:pathLst>
            </a:custGeom>
            <a:solidFill>
              <a:srgbClr val="FFFFFF"/>
            </a:solidFill>
            <a:ln w="9525">
              <a:solidFill>
                <a:srgbClr val="E27100"/>
              </a:solidFill>
              <a:round/>
              <a:headEnd/>
              <a:tailEnd/>
            </a:ln>
          </p:spPr>
          <p:txBody>
            <a:bodyPr/>
            <a:lstStyle/>
            <a:p>
              <a:pPr algn="l" rtl="0" fontAlgn="base">
                <a:spcBef>
                  <a:spcPct val="0"/>
                </a:spcBef>
                <a:spcAft>
                  <a:spcPct val="0"/>
                </a:spcAft>
              </a:pPr>
              <a:endParaRPr lang="en-US" kern="1200" dirty="0">
                <a:solidFill>
                  <a:schemeClr val="bg1"/>
                </a:solidFill>
                <a:cs typeface="+mn-cs"/>
              </a:endParaRPr>
            </a:p>
          </p:txBody>
        </p:sp>
      </p:grpSp>
      <p:grpSp>
        <p:nvGrpSpPr>
          <p:cNvPr id="78" name="Group 657"/>
          <p:cNvGrpSpPr/>
          <p:nvPr/>
        </p:nvGrpSpPr>
        <p:grpSpPr>
          <a:xfrm>
            <a:off x="7524745" y="1830665"/>
            <a:ext cx="171818" cy="173122"/>
            <a:chOff x="6613338" y="2421385"/>
            <a:chExt cx="253961" cy="273928"/>
          </a:xfrm>
        </p:grpSpPr>
        <p:sp>
          <p:nvSpPr>
            <p:cNvPr id="79" name="Freeform 2490"/>
            <p:cNvSpPr>
              <a:spLocks/>
            </p:cNvSpPr>
            <p:nvPr/>
          </p:nvSpPr>
          <p:spPr bwMode="auto">
            <a:xfrm>
              <a:off x="6613338" y="2421385"/>
              <a:ext cx="253961" cy="273928"/>
            </a:xfrm>
            <a:custGeom>
              <a:avLst/>
              <a:gdLst>
                <a:gd name="T0" fmla="*/ 0 w 4492"/>
                <a:gd name="T1" fmla="*/ 0 h 4450"/>
                <a:gd name="T2" fmla="*/ 0 w 4492"/>
                <a:gd name="T3" fmla="*/ 0 h 4450"/>
                <a:gd name="T4" fmla="*/ 0 w 4492"/>
                <a:gd name="T5" fmla="*/ 0 h 4450"/>
                <a:gd name="T6" fmla="*/ 0 w 4492"/>
                <a:gd name="T7" fmla="*/ 0 h 4450"/>
                <a:gd name="T8" fmla="*/ 0 w 4492"/>
                <a:gd name="T9" fmla="*/ 0 h 4450"/>
                <a:gd name="T10" fmla="*/ 0 w 4492"/>
                <a:gd name="T11" fmla="*/ 0 h 4450"/>
                <a:gd name="T12" fmla="*/ 0 w 4492"/>
                <a:gd name="T13" fmla="*/ 0 h 4450"/>
                <a:gd name="T14" fmla="*/ 0 w 4492"/>
                <a:gd name="T15" fmla="*/ 0 h 4450"/>
                <a:gd name="T16" fmla="*/ 0 w 4492"/>
                <a:gd name="T17" fmla="*/ 0 h 4450"/>
                <a:gd name="T18" fmla="*/ 0 w 4492"/>
                <a:gd name="T19" fmla="*/ 0 h 4450"/>
                <a:gd name="T20" fmla="*/ 0 w 4492"/>
                <a:gd name="T21" fmla="*/ 0 h 4450"/>
                <a:gd name="T22" fmla="*/ 0 w 4492"/>
                <a:gd name="T23" fmla="*/ 0 h 4450"/>
                <a:gd name="T24" fmla="*/ 0 w 4492"/>
                <a:gd name="T25" fmla="*/ 0 h 4450"/>
                <a:gd name="T26" fmla="*/ 0 w 4492"/>
                <a:gd name="T27" fmla="*/ 0 h 4450"/>
                <a:gd name="T28" fmla="*/ 0 w 4492"/>
                <a:gd name="T29" fmla="*/ 0 h 4450"/>
                <a:gd name="T30" fmla="*/ 0 w 4492"/>
                <a:gd name="T31" fmla="*/ 0 h 4450"/>
                <a:gd name="T32" fmla="*/ 0 w 4492"/>
                <a:gd name="T33" fmla="*/ 0 h 4450"/>
                <a:gd name="T34" fmla="*/ 0 w 4492"/>
                <a:gd name="T35" fmla="*/ 0 h 4450"/>
                <a:gd name="T36" fmla="*/ 0 w 4492"/>
                <a:gd name="T37" fmla="*/ 0 h 4450"/>
                <a:gd name="T38" fmla="*/ 0 w 4492"/>
                <a:gd name="T39" fmla="*/ 0 h 4450"/>
                <a:gd name="T40" fmla="*/ 0 w 4492"/>
                <a:gd name="T41" fmla="*/ 0 h 4450"/>
                <a:gd name="T42" fmla="*/ 0 w 4492"/>
                <a:gd name="T43" fmla="*/ 0 h 4450"/>
                <a:gd name="T44" fmla="*/ 0 w 4492"/>
                <a:gd name="T45" fmla="*/ 0 h 4450"/>
                <a:gd name="T46" fmla="*/ 0 w 4492"/>
                <a:gd name="T47" fmla="*/ 0 h 4450"/>
                <a:gd name="T48" fmla="*/ 0 w 4492"/>
                <a:gd name="T49" fmla="*/ 0 h 4450"/>
                <a:gd name="T50" fmla="*/ 0 w 4492"/>
                <a:gd name="T51" fmla="*/ 0 h 4450"/>
                <a:gd name="T52" fmla="*/ 0 w 4492"/>
                <a:gd name="T53" fmla="*/ 0 h 4450"/>
                <a:gd name="T54" fmla="*/ 0 w 4492"/>
                <a:gd name="T55" fmla="*/ 0 h 4450"/>
                <a:gd name="T56" fmla="*/ 0 w 4492"/>
                <a:gd name="T57" fmla="*/ 0 h 4450"/>
                <a:gd name="T58" fmla="*/ 0 w 4492"/>
                <a:gd name="T59" fmla="*/ 0 h 4450"/>
                <a:gd name="T60" fmla="*/ 0 w 4492"/>
                <a:gd name="T61" fmla="*/ 0 h 4450"/>
                <a:gd name="T62" fmla="*/ 0 w 4492"/>
                <a:gd name="T63" fmla="*/ 0 h 4450"/>
                <a:gd name="T64" fmla="*/ 0 w 4492"/>
                <a:gd name="T65" fmla="*/ 0 h 4450"/>
                <a:gd name="T66" fmla="*/ 0 w 4492"/>
                <a:gd name="T67" fmla="*/ 0 h 44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492"/>
                <a:gd name="T103" fmla="*/ 0 h 4450"/>
                <a:gd name="T104" fmla="*/ 4492 w 4492"/>
                <a:gd name="T105" fmla="*/ 4450 h 44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492" h="4450">
                  <a:moveTo>
                    <a:pt x="384" y="0"/>
                  </a:moveTo>
                  <a:lnTo>
                    <a:pt x="4108" y="0"/>
                  </a:lnTo>
                  <a:lnTo>
                    <a:pt x="4148" y="2"/>
                  </a:lnTo>
                  <a:lnTo>
                    <a:pt x="4187" y="8"/>
                  </a:lnTo>
                  <a:lnTo>
                    <a:pt x="4224" y="17"/>
                  </a:lnTo>
                  <a:lnTo>
                    <a:pt x="4259" y="30"/>
                  </a:lnTo>
                  <a:lnTo>
                    <a:pt x="4293" y="45"/>
                  </a:lnTo>
                  <a:lnTo>
                    <a:pt x="4324" y="65"/>
                  </a:lnTo>
                  <a:lnTo>
                    <a:pt x="4354" y="86"/>
                  </a:lnTo>
                  <a:lnTo>
                    <a:pt x="4381" y="111"/>
                  </a:lnTo>
                  <a:lnTo>
                    <a:pt x="4406" y="138"/>
                  </a:lnTo>
                  <a:lnTo>
                    <a:pt x="4427" y="166"/>
                  </a:lnTo>
                  <a:lnTo>
                    <a:pt x="4446" y="197"/>
                  </a:lnTo>
                  <a:lnTo>
                    <a:pt x="4462" y="232"/>
                  </a:lnTo>
                  <a:lnTo>
                    <a:pt x="4475" y="266"/>
                  </a:lnTo>
                  <a:lnTo>
                    <a:pt x="4484" y="302"/>
                  </a:lnTo>
                  <a:lnTo>
                    <a:pt x="4490" y="340"/>
                  </a:lnTo>
                  <a:lnTo>
                    <a:pt x="4492" y="379"/>
                  </a:lnTo>
                  <a:lnTo>
                    <a:pt x="4492" y="4072"/>
                  </a:lnTo>
                  <a:lnTo>
                    <a:pt x="4490" y="4110"/>
                  </a:lnTo>
                  <a:lnTo>
                    <a:pt x="4484" y="4148"/>
                  </a:lnTo>
                  <a:lnTo>
                    <a:pt x="4475" y="4185"/>
                  </a:lnTo>
                  <a:lnTo>
                    <a:pt x="4462" y="4220"/>
                  </a:lnTo>
                  <a:lnTo>
                    <a:pt x="4446" y="4253"/>
                  </a:lnTo>
                  <a:lnTo>
                    <a:pt x="4427" y="4284"/>
                  </a:lnTo>
                  <a:lnTo>
                    <a:pt x="4406" y="4313"/>
                  </a:lnTo>
                  <a:lnTo>
                    <a:pt x="4381" y="4339"/>
                  </a:lnTo>
                  <a:lnTo>
                    <a:pt x="4354" y="4365"/>
                  </a:lnTo>
                  <a:lnTo>
                    <a:pt x="4324" y="4387"/>
                  </a:lnTo>
                  <a:lnTo>
                    <a:pt x="4293" y="4405"/>
                  </a:lnTo>
                  <a:lnTo>
                    <a:pt x="4259" y="4421"/>
                  </a:lnTo>
                  <a:lnTo>
                    <a:pt x="4224" y="4433"/>
                  </a:lnTo>
                  <a:lnTo>
                    <a:pt x="4187" y="4442"/>
                  </a:lnTo>
                  <a:lnTo>
                    <a:pt x="4148" y="4449"/>
                  </a:lnTo>
                  <a:lnTo>
                    <a:pt x="4108" y="4450"/>
                  </a:lnTo>
                  <a:lnTo>
                    <a:pt x="384" y="4450"/>
                  </a:lnTo>
                  <a:lnTo>
                    <a:pt x="343" y="4449"/>
                  </a:lnTo>
                  <a:lnTo>
                    <a:pt x="304" y="4442"/>
                  </a:lnTo>
                  <a:lnTo>
                    <a:pt x="268" y="4433"/>
                  </a:lnTo>
                  <a:lnTo>
                    <a:pt x="233" y="4421"/>
                  </a:lnTo>
                  <a:lnTo>
                    <a:pt x="199" y="4405"/>
                  </a:lnTo>
                  <a:lnTo>
                    <a:pt x="167" y="4387"/>
                  </a:lnTo>
                  <a:lnTo>
                    <a:pt x="138" y="4365"/>
                  </a:lnTo>
                  <a:lnTo>
                    <a:pt x="111" y="4339"/>
                  </a:lnTo>
                  <a:lnTo>
                    <a:pt x="86" y="4313"/>
                  </a:lnTo>
                  <a:lnTo>
                    <a:pt x="66" y="4284"/>
                  </a:lnTo>
                  <a:lnTo>
                    <a:pt x="46" y="4253"/>
                  </a:lnTo>
                  <a:lnTo>
                    <a:pt x="30" y="4220"/>
                  </a:lnTo>
                  <a:lnTo>
                    <a:pt x="17" y="4185"/>
                  </a:lnTo>
                  <a:lnTo>
                    <a:pt x="8" y="4148"/>
                  </a:lnTo>
                  <a:lnTo>
                    <a:pt x="2" y="4110"/>
                  </a:lnTo>
                  <a:lnTo>
                    <a:pt x="0" y="4072"/>
                  </a:lnTo>
                  <a:lnTo>
                    <a:pt x="0" y="379"/>
                  </a:lnTo>
                  <a:lnTo>
                    <a:pt x="2" y="340"/>
                  </a:lnTo>
                  <a:lnTo>
                    <a:pt x="8" y="302"/>
                  </a:lnTo>
                  <a:lnTo>
                    <a:pt x="17" y="266"/>
                  </a:lnTo>
                  <a:lnTo>
                    <a:pt x="30" y="232"/>
                  </a:lnTo>
                  <a:lnTo>
                    <a:pt x="46" y="197"/>
                  </a:lnTo>
                  <a:lnTo>
                    <a:pt x="66" y="166"/>
                  </a:lnTo>
                  <a:lnTo>
                    <a:pt x="86" y="138"/>
                  </a:lnTo>
                  <a:lnTo>
                    <a:pt x="111" y="111"/>
                  </a:lnTo>
                  <a:lnTo>
                    <a:pt x="138" y="86"/>
                  </a:lnTo>
                  <a:lnTo>
                    <a:pt x="167" y="65"/>
                  </a:lnTo>
                  <a:lnTo>
                    <a:pt x="199" y="45"/>
                  </a:lnTo>
                  <a:lnTo>
                    <a:pt x="233" y="30"/>
                  </a:lnTo>
                  <a:lnTo>
                    <a:pt x="268" y="17"/>
                  </a:lnTo>
                  <a:lnTo>
                    <a:pt x="304" y="8"/>
                  </a:lnTo>
                  <a:lnTo>
                    <a:pt x="343" y="2"/>
                  </a:lnTo>
                  <a:lnTo>
                    <a:pt x="384" y="0"/>
                  </a:lnTo>
                  <a:close/>
                </a:path>
              </a:pathLst>
            </a:custGeom>
            <a:solidFill>
              <a:srgbClr val="FFC000"/>
            </a:solidFill>
            <a:ln w="9525">
              <a:noFill/>
              <a:round/>
              <a:headEnd/>
              <a:tailEnd/>
            </a:ln>
          </p:spPr>
          <p:txBody>
            <a:bodyPr/>
            <a:lstStyle/>
            <a:p>
              <a:pPr algn="l" rtl="0" fontAlgn="base">
                <a:spcBef>
                  <a:spcPct val="0"/>
                </a:spcBef>
                <a:spcAft>
                  <a:spcPct val="0"/>
                </a:spcAft>
              </a:pPr>
              <a:endParaRPr lang="en-US" kern="1200" dirty="0">
                <a:latin typeface="Arial"/>
                <a:ea typeface="+mn-ea"/>
                <a:cs typeface="+mn-cs"/>
              </a:endParaRPr>
            </a:p>
          </p:txBody>
        </p:sp>
        <p:sp>
          <p:nvSpPr>
            <p:cNvPr id="80" name="Freeform 2491"/>
            <p:cNvSpPr>
              <a:spLocks/>
            </p:cNvSpPr>
            <p:nvPr/>
          </p:nvSpPr>
          <p:spPr bwMode="auto">
            <a:xfrm>
              <a:off x="6639802" y="2448105"/>
              <a:ext cx="202816" cy="221843"/>
            </a:xfrm>
            <a:custGeom>
              <a:avLst/>
              <a:gdLst>
                <a:gd name="T0" fmla="*/ 0 w 722"/>
                <a:gd name="T1" fmla="*/ 0 h 720"/>
                <a:gd name="T2" fmla="*/ 0 w 722"/>
                <a:gd name="T3" fmla="*/ 0 h 720"/>
                <a:gd name="T4" fmla="*/ 0 w 722"/>
                <a:gd name="T5" fmla="*/ 0 h 720"/>
                <a:gd name="T6" fmla="*/ 0 w 722"/>
                <a:gd name="T7" fmla="*/ 0 h 720"/>
                <a:gd name="T8" fmla="*/ 0 w 722"/>
                <a:gd name="T9" fmla="*/ 0 h 720"/>
                <a:gd name="T10" fmla="*/ 0 w 722"/>
                <a:gd name="T11" fmla="*/ 0 h 720"/>
                <a:gd name="T12" fmla="*/ 0 w 722"/>
                <a:gd name="T13" fmla="*/ 0 h 720"/>
                <a:gd name="T14" fmla="*/ 0 w 722"/>
                <a:gd name="T15" fmla="*/ 0 h 720"/>
                <a:gd name="T16" fmla="*/ 0 w 722"/>
                <a:gd name="T17" fmla="*/ 0 h 720"/>
                <a:gd name="T18" fmla="*/ 0 w 722"/>
                <a:gd name="T19" fmla="*/ 0 h 720"/>
                <a:gd name="T20" fmla="*/ 0 w 722"/>
                <a:gd name="T21" fmla="*/ 0 h 720"/>
                <a:gd name="T22" fmla="*/ 0 w 722"/>
                <a:gd name="T23" fmla="*/ 0 h 720"/>
                <a:gd name="T24" fmla="*/ 0 w 722"/>
                <a:gd name="T25" fmla="*/ 0 h 720"/>
                <a:gd name="T26" fmla="*/ 0 w 722"/>
                <a:gd name="T27" fmla="*/ 0 h 720"/>
                <a:gd name="T28" fmla="*/ 0 w 722"/>
                <a:gd name="T29" fmla="*/ 0 h 720"/>
                <a:gd name="T30" fmla="*/ 0 w 722"/>
                <a:gd name="T31" fmla="*/ 0 h 720"/>
                <a:gd name="T32" fmla="*/ 0 w 722"/>
                <a:gd name="T33" fmla="*/ 0 h 720"/>
                <a:gd name="T34" fmla="*/ 0 w 722"/>
                <a:gd name="T35" fmla="*/ 0 h 720"/>
                <a:gd name="T36" fmla="*/ 0 w 722"/>
                <a:gd name="T37" fmla="*/ 0 h 720"/>
                <a:gd name="T38" fmla="*/ 0 w 722"/>
                <a:gd name="T39" fmla="*/ 0 h 720"/>
                <a:gd name="T40" fmla="*/ 0 w 722"/>
                <a:gd name="T41" fmla="*/ 0 h 720"/>
                <a:gd name="T42" fmla="*/ 0 w 722"/>
                <a:gd name="T43" fmla="*/ 0 h 720"/>
                <a:gd name="T44" fmla="*/ 0 w 722"/>
                <a:gd name="T45" fmla="*/ 0 h 720"/>
                <a:gd name="T46" fmla="*/ 0 w 722"/>
                <a:gd name="T47" fmla="*/ 0 h 720"/>
                <a:gd name="T48" fmla="*/ 0 w 722"/>
                <a:gd name="T49" fmla="*/ 0 h 720"/>
                <a:gd name="T50" fmla="*/ 0 w 722"/>
                <a:gd name="T51" fmla="*/ 0 h 720"/>
                <a:gd name="T52" fmla="*/ 0 w 722"/>
                <a:gd name="T53" fmla="*/ 0 h 720"/>
                <a:gd name="T54" fmla="*/ 0 w 722"/>
                <a:gd name="T55" fmla="*/ 0 h 720"/>
                <a:gd name="T56" fmla="*/ 0 w 722"/>
                <a:gd name="T57" fmla="*/ 0 h 720"/>
                <a:gd name="T58" fmla="*/ 0 w 722"/>
                <a:gd name="T59" fmla="*/ 0 h 720"/>
                <a:gd name="T60" fmla="*/ 0 w 722"/>
                <a:gd name="T61" fmla="*/ 0 h 720"/>
                <a:gd name="T62" fmla="*/ 0 w 722"/>
                <a:gd name="T63" fmla="*/ 0 h 720"/>
                <a:gd name="T64" fmla="*/ 0 w 722"/>
                <a:gd name="T65" fmla="*/ 0 h 720"/>
                <a:gd name="T66" fmla="*/ 0 w 722"/>
                <a:gd name="T67" fmla="*/ 0 h 720"/>
                <a:gd name="T68" fmla="*/ 0 w 722"/>
                <a:gd name="T69" fmla="*/ 0 h 720"/>
                <a:gd name="T70" fmla="*/ 0 w 722"/>
                <a:gd name="T71" fmla="*/ 0 h 720"/>
                <a:gd name="T72" fmla="*/ 0 w 722"/>
                <a:gd name="T73" fmla="*/ 0 h 720"/>
                <a:gd name="T74" fmla="*/ 0 w 722"/>
                <a:gd name="T75" fmla="*/ 0 h 720"/>
                <a:gd name="T76" fmla="*/ 0 w 722"/>
                <a:gd name="T77" fmla="*/ 0 h 720"/>
                <a:gd name="T78" fmla="*/ 0 w 722"/>
                <a:gd name="T79" fmla="*/ 0 h 720"/>
                <a:gd name="T80" fmla="*/ 0 w 722"/>
                <a:gd name="T81" fmla="*/ 0 h 720"/>
                <a:gd name="T82" fmla="*/ 0 w 722"/>
                <a:gd name="T83" fmla="*/ 0 h 720"/>
                <a:gd name="T84" fmla="*/ 0 w 722"/>
                <a:gd name="T85" fmla="*/ 0 h 720"/>
                <a:gd name="T86" fmla="*/ 0 w 722"/>
                <a:gd name="T87" fmla="*/ 0 h 720"/>
                <a:gd name="T88" fmla="*/ 0 w 722"/>
                <a:gd name="T89" fmla="*/ 0 h 720"/>
                <a:gd name="T90" fmla="*/ 0 w 722"/>
                <a:gd name="T91" fmla="*/ 0 h 720"/>
                <a:gd name="T92" fmla="*/ 0 w 722"/>
                <a:gd name="T93" fmla="*/ 0 h 720"/>
                <a:gd name="T94" fmla="*/ 0 w 722"/>
                <a:gd name="T95" fmla="*/ 0 h 720"/>
                <a:gd name="T96" fmla="*/ 0 w 722"/>
                <a:gd name="T97" fmla="*/ 0 h 720"/>
                <a:gd name="T98" fmla="*/ 0 w 722"/>
                <a:gd name="T99" fmla="*/ 0 h 720"/>
                <a:gd name="T100" fmla="*/ 0 w 722"/>
                <a:gd name="T101" fmla="*/ 0 h 720"/>
                <a:gd name="T102" fmla="*/ 0 w 722"/>
                <a:gd name="T103" fmla="*/ 0 h 720"/>
                <a:gd name="T104" fmla="*/ 0 w 722"/>
                <a:gd name="T105" fmla="*/ 0 h 720"/>
                <a:gd name="T106" fmla="*/ 0 w 722"/>
                <a:gd name="T107" fmla="*/ 0 h 720"/>
                <a:gd name="T108" fmla="*/ 0 w 722"/>
                <a:gd name="T109" fmla="*/ 0 h 720"/>
                <a:gd name="T110" fmla="*/ 0 w 722"/>
                <a:gd name="T111" fmla="*/ 0 h 72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722"/>
                <a:gd name="T169" fmla="*/ 0 h 720"/>
                <a:gd name="T170" fmla="*/ 722 w 722"/>
                <a:gd name="T171" fmla="*/ 720 h 72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722" h="720">
                  <a:moveTo>
                    <a:pt x="722" y="430"/>
                  </a:moveTo>
                  <a:lnTo>
                    <a:pt x="722" y="356"/>
                  </a:lnTo>
                  <a:lnTo>
                    <a:pt x="534" y="356"/>
                  </a:lnTo>
                  <a:lnTo>
                    <a:pt x="534" y="357"/>
                  </a:lnTo>
                  <a:lnTo>
                    <a:pt x="534" y="358"/>
                  </a:lnTo>
                  <a:lnTo>
                    <a:pt x="534" y="360"/>
                  </a:lnTo>
                  <a:lnTo>
                    <a:pt x="530" y="394"/>
                  </a:lnTo>
                  <a:lnTo>
                    <a:pt x="520" y="428"/>
                  </a:lnTo>
                  <a:lnTo>
                    <a:pt x="504" y="456"/>
                  </a:lnTo>
                  <a:lnTo>
                    <a:pt x="483" y="483"/>
                  </a:lnTo>
                  <a:lnTo>
                    <a:pt x="458" y="504"/>
                  </a:lnTo>
                  <a:lnTo>
                    <a:pt x="428" y="520"/>
                  </a:lnTo>
                  <a:lnTo>
                    <a:pt x="395" y="530"/>
                  </a:lnTo>
                  <a:lnTo>
                    <a:pt x="361" y="534"/>
                  </a:lnTo>
                  <a:lnTo>
                    <a:pt x="325" y="530"/>
                  </a:lnTo>
                  <a:lnTo>
                    <a:pt x="293" y="520"/>
                  </a:lnTo>
                  <a:lnTo>
                    <a:pt x="263" y="504"/>
                  </a:lnTo>
                  <a:lnTo>
                    <a:pt x="237" y="483"/>
                  </a:lnTo>
                  <a:lnTo>
                    <a:pt x="217" y="456"/>
                  </a:lnTo>
                  <a:lnTo>
                    <a:pt x="201" y="428"/>
                  </a:lnTo>
                  <a:lnTo>
                    <a:pt x="190" y="394"/>
                  </a:lnTo>
                  <a:lnTo>
                    <a:pt x="187" y="360"/>
                  </a:lnTo>
                  <a:lnTo>
                    <a:pt x="190" y="325"/>
                  </a:lnTo>
                  <a:lnTo>
                    <a:pt x="201" y="293"/>
                  </a:lnTo>
                  <a:lnTo>
                    <a:pt x="217" y="263"/>
                  </a:lnTo>
                  <a:lnTo>
                    <a:pt x="237" y="237"/>
                  </a:lnTo>
                  <a:lnTo>
                    <a:pt x="263" y="217"/>
                  </a:lnTo>
                  <a:lnTo>
                    <a:pt x="293" y="201"/>
                  </a:lnTo>
                  <a:lnTo>
                    <a:pt x="325" y="190"/>
                  </a:lnTo>
                  <a:lnTo>
                    <a:pt x="361" y="187"/>
                  </a:lnTo>
                  <a:lnTo>
                    <a:pt x="394" y="190"/>
                  </a:lnTo>
                  <a:lnTo>
                    <a:pt x="425" y="199"/>
                  </a:lnTo>
                  <a:lnTo>
                    <a:pt x="454" y="214"/>
                  </a:lnTo>
                  <a:lnTo>
                    <a:pt x="480" y="235"/>
                  </a:lnTo>
                  <a:lnTo>
                    <a:pt x="500" y="259"/>
                  </a:lnTo>
                  <a:lnTo>
                    <a:pt x="518" y="288"/>
                  </a:lnTo>
                  <a:lnTo>
                    <a:pt x="528" y="320"/>
                  </a:lnTo>
                  <a:lnTo>
                    <a:pt x="534" y="356"/>
                  </a:lnTo>
                  <a:lnTo>
                    <a:pt x="722" y="356"/>
                  </a:lnTo>
                  <a:lnTo>
                    <a:pt x="722" y="289"/>
                  </a:lnTo>
                  <a:lnTo>
                    <a:pt x="642" y="289"/>
                  </a:lnTo>
                  <a:lnTo>
                    <a:pt x="636" y="269"/>
                  </a:lnTo>
                  <a:lnTo>
                    <a:pt x="628" y="248"/>
                  </a:lnTo>
                  <a:lnTo>
                    <a:pt x="620" y="229"/>
                  </a:lnTo>
                  <a:lnTo>
                    <a:pt x="610" y="211"/>
                  </a:lnTo>
                  <a:lnTo>
                    <a:pt x="663" y="158"/>
                  </a:lnTo>
                  <a:lnTo>
                    <a:pt x="564" y="58"/>
                  </a:lnTo>
                  <a:lnTo>
                    <a:pt x="510" y="112"/>
                  </a:lnTo>
                  <a:lnTo>
                    <a:pt x="500" y="106"/>
                  </a:lnTo>
                  <a:lnTo>
                    <a:pt x="491" y="101"/>
                  </a:lnTo>
                  <a:lnTo>
                    <a:pt x="482" y="97"/>
                  </a:lnTo>
                  <a:lnTo>
                    <a:pt x="471" y="92"/>
                  </a:lnTo>
                  <a:lnTo>
                    <a:pt x="462" y="89"/>
                  </a:lnTo>
                  <a:lnTo>
                    <a:pt x="452" y="85"/>
                  </a:lnTo>
                  <a:lnTo>
                    <a:pt x="442" y="82"/>
                  </a:lnTo>
                  <a:lnTo>
                    <a:pt x="431" y="78"/>
                  </a:lnTo>
                  <a:lnTo>
                    <a:pt x="431" y="0"/>
                  </a:lnTo>
                  <a:lnTo>
                    <a:pt x="289" y="0"/>
                  </a:lnTo>
                  <a:lnTo>
                    <a:pt x="289" y="78"/>
                  </a:lnTo>
                  <a:lnTo>
                    <a:pt x="279" y="82"/>
                  </a:lnTo>
                  <a:lnTo>
                    <a:pt x="269" y="85"/>
                  </a:lnTo>
                  <a:lnTo>
                    <a:pt x="258" y="89"/>
                  </a:lnTo>
                  <a:lnTo>
                    <a:pt x="249" y="92"/>
                  </a:lnTo>
                  <a:lnTo>
                    <a:pt x="239" y="97"/>
                  </a:lnTo>
                  <a:lnTo>
                    <a:pt x="229" y="101"/>
                  </a:lnTo>
                  <a:lnTo>
                    <a:pt x="220" y="106"/>
                  </a:lnTo>
                  <a:lnTo>
                    <a:pt x="211" y="112"/>
                  </a:lnTo>
                  <a:lnTo>
                    <a:pt x="161" y="60"/>
                  </a:lnTo>
                  <a:lnTo>
                    <a:pt x="61" y="160"/>
                  </a:lnTo>
                  <a:lnTo>
                    <a:pt x="112" y="211"/>
                  </a:lnTo>
                  <a:lnTo>
                    <a:pt x="101" y="229"/>
                  </a:lnTo>
                  <a:lnTo>
                    <a:pt x="93" y="248"/>
                  </a:lnTo>
                  <a:lnTo>
                    <a:pt x="85" y="269"/>
                  </a:lnTo>
                  <a:lnTo>
                    <a:pt x="80" y="289"/>
                  </a:lnTo>
                  <a:lnTo>
                    <a:pt x="0" y="289"/>
                  </a:lnTo>
                  <a:lnTo>
                    <a:pt x="0" y="430"/>
                  </a:lnTo>
                  <a:lnTo>
                    <a:pt x="80" y="430"/>
                  </a:lnTo>
                  <a:lnTo>
                    <a:pt x="85" y="451"/>
                  </a:lnTo>
                  <a:lnTo>
                    <a:pt x="93" y="470"/>
                  </a:lnTo>
                  <a:lnTo>
                    <a:pt x="101" y="490"/>
                  </a:lnTo>
                  <a:lnTo>
                    <a:pt x="112" y="508"/>
                  </a:lnTo>
                  <a:lnTo>
                    <a:pt x="59" y="562"/>
                  </a:lnTo>
                  <a:lnTo>
                    <a:pt x="158" y="663"/>
                  </a:lnTo>
                  <a:lnTo>
                    <a:pt x="211" y="609"/>
                  </a:lnTo>
                  <a:lnTo>
                    <a:pt x="220" y="614"/>
                  </a:lnTo>
                  <a:lnTo>
                    <a:pt x="229" y="619"/>
                  </a:lnTo>
                  <a:lnTo>
                    <a:pt x="239" y="624"/>
                  </a:lnTo>
                  <a:lnTo>
                    <a:pt x="249" y="628"/>
                  </a:lnTo>
                  <a:lnTo>
                    <a:pt x="258" y="632"/>
                  </a:lnTo>
                  <a:lnTo>
                    <a:pt x="269" y="635"/>
                  </a:lnTo>
                  <a:lnTo>
                    <a:pt x="279" y="639"/>
                  </a:lnTo>
                  <a:lnTo>
                    <a:pt x="289" y="641"/>
                  </a:lnTo>
                  <a:lnTo>
                    <a:pt x="289" y="720"/>
                  </a:lnTo>
                  <a:lnTo>
                    <a:pt x="431" y="720"/>
                  </a:lnTo>
                  <a:lnTo>
                    <a:pt x="431" y="641"/>
                  </a:lnTo>
                  <a:lnTo>
                    <a:pt x="442" y="639"/>
                  </a:lnTo>
                  <a:lnTo>
                    <a:pt x="452" y="635"/>
                  </a:lnTo>
                  <a:lnTo>
                    <a:pt x="462" y="632"/>
                  </a:lnTo>
                  <a:lnTo>
                    <a:pt x="471" y="628"/>
                  </a:lnTo>
                  <a:lnTo>
                    <a:pt x="482" y="624"/>
                  </a:lnTo>
                  <a:lnTo>
                    <a:pt x="491" y="619"/>
                  </a:lnTo>
                  <a:lnTo>
                    <a:pt x="500" y="614"/>
                  </a:lnTo>
                  <a:lnTo>
                    <a:pt x="510" y="609"/>
                  </a:lnTo>
                  <a:lnTo>
                    <a:pt x="566" y="665"/>
                  </a:lnTo>
                  <a:lnTo>
                    <a:pt x="665" y="565"/>
                  </a:lnTo>
                  <a:lnTo>
                    <a:pt x="610" y="508"/>
                  </a:lnTo>
                  <a:lnTo>
                    <a:pt x="620" y="490"/>
                  </a:lnTo>
                  <a:lnTo>
                    <a:pt x="628" y="470"/>
                  </a:lnTo>
                  <a:lnTo>
                    <a:pt x="636" y="451"/>
                  </a:lnTo>
                  <a:lnTo>
                    <a:pt x="642" y="430"/>
                  </a:lnTo>
                  <a:lnTo>
                    <a:pt x="722" y="430"/>
                  </a:lnTo>
                  <a:close/>
                </a:path>
              </a:pathLst>
            </a:custGeom>
            <a:solidFill>
              <a:srgbClr val="FFFFFF"/>
            </a:solidFill>
            <a:ln w="9525">
              <a:solidFill>
                <a:srgbClr val="E27100"/>
              </a:solidFill>
              <a:round/>
              <a:headEnd/>
              <a:tailEnd/>
            </a:ln>
          </p:spPr>
          <p:txBody>
            <a:bodyPr/>
            <a:lstStyle/>
            <a:p>
              <a:pPr algn="l" rtl="0" fontAlgn="base">
                <a:spcBef>
                  <a:spcPct val="0"/>
                </a:spcBef>
                <a:spcAft>
                  <a:spcPct val="0"/>
                </a:spcAft>
              </a:pPr>
              <a:endParaRPr lang="en-US" kern="1200" dirty="0">
                <a:latin typeface="Arial"/>
                <a:ea typeface="+mn-ea"/>
                <a:cs typeface="+mn-cs"/>
              </a:endParaRPr>
            </a:p>
          </p:txBody>
        </p:sp>
      </p:grpSp>
      <p:sp>
        <p:nvSpPr>
          <p:cNvPr id="81" name="Text Box 260"/>
          <p:cNvSpPr txBox="1">
            <a:spLocks noChangeArrowheads="1"/>
          </p:cNvSpPr>
          <p:nvPr/>
        </p:nvSpPr>
        <p:spPr bwMode="auto">
          <a:xfrm>
            <a:off x="7714467" y="1860849"/>
            <a:ext cx="1678307" cy="123111"/>
          </a:xfrm>
          <a:prstGeom prst="rect">
            <a:avLst/>
          </a:prstGeom>
          <a:noFill/>
          <a:ln w="12700" algn="ctr">
            <a:noFill/>
            <a:miter lim="800000"/>
            <a:headEnd/>
            <a:tailEnd/>
          </a:ln>
          <a:effectLst/>
        </p:spPr>
        <p:txBody>
          <a:bodyPr wrap="square" lIns="0" tIns="0" rIns="0" bIns="0">
            <a:spAutoFit/>
          </a:bodyPr>
          <a:lstStyle/>
          <a:p>
            <a:pPr rtl="0" eaLnBrk="0" fontAlgn="base" hangingPunct="0">
              <a:spcBef>
                <a:spcPct val="0"/>
              </a:spcBef>
              <a:spcAft>
                <a:spcPct val="0"/>
              </a:spcAft>
              <a:defRPr/>
            </a:pPr>
            <a:r>
              <a:rPr lang="ko-KR" altLang="en-US" sz="800" kern="1200" dirty="0">
                <a:cs typeface="+mn-cs"/>
              </a:rPr>
              <a:t>중복제거 프로세스가 동작하는 위치</a:t>
            </a:r>
            <a:endParaRPr lang="en-US" sz="800" kern="1200" dirty="0">
              <a:cs typeface="+mn-cs"/>
            </a:endParaRPr>
          </a:p>
        </p:txBody>
      </p:sp>
      <p:sp>
        <p:nvSpPr>
          <p:cNvPr id="82" name="Right Arrow 582"/>
          <p:cNvSpPr/>
          <p:nvPr/>
        </p:nvSpPr>
        <p:spPr bwMode="auto">
          <a:xfrm>
            <a:off x="950158" y="2546406"/>
            <a:ext cx="908398" cy="649010"/>
          </a:xfrm>
          <a:prstGeom prst="rightArrow">
            <a:avLst>
              <a:gd name="adj1" fmla="val 50000"/>
              <a:gd name="adj2" fmla="val 33899"/>
            </a:avLst>
          </a:prstGeom>
          <a:gradFill flip="none" rotWithShape="1">
            <a:gsLst>
              <a:gs pos="1000">
                <a:schemeClr val="bg1">
                  <a:alpha val="0"/>
                </a:schemeClr>
              </a:gs>
              <a:gs pos="100000">
                <a:schemeClr val="accent2"/>
              </a:gs>
            </a:gsLst>
            <a:lin ang="0" scaled="1"/>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solidFill>
                <a:schemeClr val="bg1"/>
              </a:solidFill>
              <a:effectLst/>
            </a:endParaRPr>
          </a:p>
        </p:txBody>
      </p:sp>
      <p:sp>
        <p:nvSpPr>
          <p:cNvPr id="83" name="Right Arrow 587"/>
          <p:cNvSpPr/>
          <p:nvPr/>
        </p:nvSpPr>
        <p:spPr bwMode="auto">
          <a:xfrm>
            <a:off x="3039264" y="2546406"/>
            <a:ext cx="908398" cy="649010"/>
          </a:xfrm>
          <a:prstGeom prst="rightArrow">
            <a:avLst>
              <a:gd name="adj1" fmla="val 50000"/>
              <a:gd name="adj2" fmla="val 33899"/>
            </a:avLst>
          </a:prstGeom>
          <a:gradFill flip="none" rotWithShape="1">
            <a:gsLst>
              <a:gs pos="1000">
                <a:schemeClr val="bg1">
                  <a:alpha val="0"/>
                </a:schemeClr>
              </a:gs>
              <a:gs pos="100000">
                <a:schemeClr val="accent2"/>
              </a:gs>
            </a:gsLst>
            <a:lin ang="0" scaled="1"/>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solidFill>
                <a:schemeClr val="bg1"/>
              </a:solidFill>
              <a:effectLst/>
            </a:endParaRPr>
          </a:p>
        </p:txBody>
      </p:sp>
      <p:sp>
        <p:nvSpPr>
          <p:cNvPr id="84" name="Right Arrow 588"/>
          <p:cNvSpPr/>
          <p:nvPr/>
        </p:nvSpPr>
        <p:spPr bwMode="auto">
          <a:xfrm>
            <a:off x="5115884" y="2657207"/>
            <a:ext cx="908398" cy="259010"/>
          </a:xfrm>
          <a:prstGeom prst="rightArrow">
            <a:avLst>
              <a:gd name="adj1" fmla="val 50000"/>
              <a:gd name="adj2" fmla="val 33899"/>
            </a:avLst>
          </a:prstGeom>
          <a:gradFill flip="none" rotWithShape="1">
            <a:gsLst>
              <a:gs pos="1000">
                <a:schemeClr val="bg1">
                  <a:alpha val="0"/>
                </a:schemeClr>
              </a:gs>
              <a:gs pos="100000">
                <a:schemeClr val="accent2"/>
              </a:gs>
            </a:gsLst>
            <a:lin ang="0" scaled="1"/>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solidFill>
                <a:schemeClr val="bg1"/>
              </a:solidFill>
              <a:effectLst/>
            </a:endParaRPr>
          </a:p>
        </p:txBody>
      </p:sp>
      <p:sp>
        <p:nvSpPr>
          <p:cNvPr id="85" name="Right Arrow 589"/>
          <p:cNvSpPr/>
          <p:nvPr/>
        </p:nvSpPr>
        <p:spPr bwMode="auto">
          <a:xfrm rot="2407981">
            <a:off x="5217334" y="3035182"/>
            <a:ext cx="908398" cy="259010"/>
          </a:xfrm>
          <a:prstGeom prst="rightArrow">
            <a:avLst>
              <a:gd name="adj1" fmla="val 50000"/>
              <a:gd name="adj2" fmla="val 33899"/>
            </a:avLst>
          </a:prstGeom>
          <a:gradFill flip="none" rotWithShape="1">
            <a:gsLst>
              <a:gs pos="1000">
                <a:schemeClr val="bg1">
                  <a:alpha val="0"/>
                </a:schemeClr>
              </a:gs>
              <a:gs pos="100000">
                <a:schemeClr val="accent2"/>
              </a:gs>
            </a:gsLst>
            <a:lin ang="0" scaled="1"/>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solidFill>
                <a:schemeClr val="bg1"/>
              </a:solidFill>
              <a:effectLst/>
            </a:endParaRPr>
          </a:p>
        </p:txBody>
      </p:sp>
      <p:sp>
        <p:nvSpPr>
          <p:cNvPr id="86" name="Text Box 260"/>
          <p:cNvSpPr txBox="1">
            <a:spLocks noChangeArrowheads="1"/>
          </p:cNvSpPr>
          <p:nvPr/>
        </p:nvSpPr>
        <p:spPr bwMode="auto">
          <a:xfrm>
            <a:off x="682419" y="3437573"/>
            <a:ext cx="764941" cy="369332"/>
          </a:xfrm>
          <a:prstGeom prst="rect">
            <a:avLst/>
          </a:prstGeom>
          <a:noFill/>
          <a:ln w="12700" algn="ctr">
            <a:noFill/>
            <a:miter lim="800000"/>
            <a:headEnd/>
            <a:tailEnd/>
          </a:ln>
          <a:effectLst/>
        </p:spPr>
        <p:txBody>
          <a:bodyPr wrap="square" lIns="0" tIns="0" rIns="0" bIns="0">
            <a:spAutoFit/>
          </a:bodyPr>
          <a:lstStyle/>
          <a:p>
            <a:pPr algn="ctr" rtl="0" eaLnBrk="0" fontAlgn="base" hangingPunct="0">
              <a:spcBef>
                <a:spcPct val="0"/>
              </a:spcBef>
              <a:spcAft>
                <a:spcPct val="0"/>
              </a:spcAft>
              <a:defRPr/>
            </a:pPr>
            <a:r>
              <a:rPr lang="ko-KR" altLang="en-US" sz="800" kern="1200" dirty="0">
                <a:cs typeface="+mn-cs"/>
              </a:rPr>
              <a:t>파일 및 애플리케이션 서버</a:t>
            </a:r>
            <a:endParaRPr lang="en-US" sz="800" kern="1200" dirty="0">
              <a:cs typeface="+mn-cs"/>
            </a:endParaRPr>
          </a:p>
        </p:txBody>
      </p:sp>
      <p:grpSp>
        <p:nvGrpSpPr>
          <p:cNvPr id="87" name="Group 657"/>
          <p:cNvGrpSpPr/>
          <p:nvPr/>
        </p:nvGrpSpPr>
        <p:grpSpPr>
          <a:xfrm>
            <a:off x="1541652" y="2765354"/>
            <a:ext cx="202288" cy="208864"/>
            <a:chOff x="6613338" y="2421385"/>
            <a:chExt cx="253961" cy="273928"/>
          </a:xfrm>
          <a:effectLst>
            <a:outerShdw blurRad="50800" dist="38100" dir="2700000" algn="tl" rotWithShape="0">
              <a:prstClr val="black">
                <a:alpha val="40000"/>
              </a:prstClr>
            </a:outerShdw>
          </a:effectLst>
        </p:grpSpPr>
        <p:sp>
          <p:nvSpPr>
            <p:cNvPr id="88" name="Freeform 2490"/>
            <p:cNvSpPr>
              <a:spLocks/>
            </p:cNvSpPr>
            <p:nvPr/>
          </p:nvSpPr>
          <p:spPr bwMode="auto">
            <a:xfrm>
              <a:off x="6613338" y="2421385"/>
              <a:ext cx="253961" cy="273928"/>
            </a:xfrm>
            <a:custGeom>
              <a:avLst/>
              <a:gdLst>
                <a:gd name="T0" fmla="*/ 0 w 4492"/>
                <a:gd name="T1" fmla="*/ 0 h 4450"/>
                <a:gd name="T2" fmla="*/ 0 w 4492"/>
                <a:gd name="T3" fmla="*/ 0 h 4450"/>
                <a:gd name="T4" fmla="*/ 0 w 4492"/>
                <a:gd name="T5" fmla="*/ 0 h 4450"/>
                <a:gd name="T6" fmla="*/ 0 w 4492"/>
                <a:gd name="T7" fmla="*/ 0 h 4450"/>
                <a:gd name="T8" fmla="*/ 0 w 4492"/>
                <a:gd name="T9" fmla="*/ 0 h 4450"/>
                <a:gd name="T10" fmla="*/ 0 w 4492"/>
                <a:gd name="T11" fmla="*/ 0 h 4450"/>
                <a:gd name="T12" fmla="*/ 0 w 4492"/>
                <a:gd name="T13" fmla="*/ 0 h 4450"/>
                <a:gd name="T14" fmla="*/ 0 w 4492"/>
                <a:gd name="T15" fmla="*/ 0 h 4450"/>
                <a:gd name="T16" fmla="*/ 0 w 4492"/>
                <a:gd name="T17" fmla="*/ 0 h 4450"/>
                <a:gd name="T18" fmla="*/ 0 w 4492"/>
                <a:gd name="T19" fmla="*/ 0 h 4450"/>
                <a:gd name="T20" fmla="*/ 0 w 4492"/>
                <a:gd name="T21" fmla="*/ 0 h 4450"/>
                <a:gd name="T22" fmla="*/ 0 w 4492"/>
                <a:gd name="T23" fmla="*/ 0 h 4450"/>
                <a:gd name="T24" fmla="*/ 0 w 4492"/>
                <a:gd name="T25" fmla="*/ 0 h 4450"/>
                <a:gd name="T26" fmla="*/ 0 w 4492"/>
                <a:gd name="T27" fmla="*/ 0 h 4450"/>
                <a:gd name="T28" fmla="*/ 0 w 4492"/>
                <a:gd name="T29" fmla="*/ 0 h 4450"/>
                <a:gd name="T30" fmla="*/ 0 w 4492"/>
                <a:gd name="T31" fmla="*/ 0 h 4450"/>
                <a:gd name="T32" fmla="*/ 0 w 4492"/>
                <a:gd name="T33" fmla="*/ 0 h 4450"/>
                <a:gd name="T34" fmla="*/ 0 w 4492"/>
                <a:gd name="T35" fmla="*/ 0 h 4450"/>
                <a:gd name="T36" fmla="*/ 0 w 4492"/>
                <a:gd name="T37" fmla="*/ 0 h 4450"/>
                <a:gd name="T38" fmla="*/ 0 w 4492"/>
                <a:gd name="T39" fmla="*/ 0 h 4450"/>
                <a:gd name="T40" fmla="*/ 0 w 4492"/>
                <a:gd name="T41" fmla="*/ 0 h 4450"/>
                <a:gd name="T42" fmla="*/ 0 w 4492"/>
                <a:gd name="T43" fmla="*/ 0 h 4450"/>
                <a:gd name="T44" fmla="*/ 0 w 4492"/>
                <a:gd name="T45" fmla="*/ 0 h 4450"/>
                <a:gd name="T46" fmla="*/ 0 w 4492"/>
                <a:gd name="T47" fmla="*/ 0 h 4450"/>
                <a:gd name="T48" fmla="*/ 0 w 4492"/>
                <a:gd name="T49" fmla="*/ 0 h 4450"/>
                <a:gd name="T50" fmla="*/ 0 w 4492"/>
                <a:gd name="T51" fmla="*/ 0 h 4450"/>
                <a:gd name="T52" fmla="*/ 0 w 4492"/>
                <a:gd name="T53" fmla="*/ 0 h 4450"/>
                <a:gd name="T54" fmla="*/ 0 w 4492"/>
                <a:gd name="T55" fmla="*/ 0 h 4450"/>
                <a:gd name="T56" fmla="*/ 0 w 4492"/>
                <a:gd name="T57" fmla="*/ 0 h 4450"/>
                <a:gd name="T58" fmla="*/ 0 w 4492"/>
                <a:gd name="T59" fmla="*/ 0 h 4450"/>
                <a:gd name="T60" fmla="*/ 0 w 4492"/>
                <a:gd name="T61" fmla="*/ 0 h 4450"/>
                <a:gd name="T62" fmla="*/ 0 w 4492"/>
                <a:gd name="T63" fmla="*/ 0 h 4450"/>
                <a:gd name="T64" fmla="*/ 0 w 4492"/>
                <a:gd name="T65" fmla="*/ 0 h 4450"/>
                <a:gd name="T66" fmla="*/ 0 w 4492"/>
                <a:gd name="T67" fmla="*/ 0 h 44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492"/>
                <a:gd name="T103" fmla="*/ 0 h 4450"/>
                <a:gd name="T104" fmla="*/ 4492 w 4492"/>
                <a:gd name="T105" fmla="*/ 4450 h 44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492" h="4450">
                  <a:moveTo>
                    <a:pt x="384" y="0"/>
                  </a:moveTo>
                  <a:lnTo>
                    <a:pt x="4108" y="0"/>
                  </a:lnTo>
                  <a:lnTo>
                    <a:pt x="4148" y="2"/>
                  </a:lnTo>
                  <a:lnTo>
                    <a:pt x="4187" y="8"/>
                  </a:lnTo>
                  <a:lnTo>
                    <a:pt x="4224" y="17"/>
                  </a:lnTo>
                  <a:lnTo>
                    <a:pt x="4259" y="30"/>
                  </a:lnTo>
                  <a:lnTo>
                    <a:pt x="4293" y="45"/>
                  </a:lnTo>
                  <a:lnTo>
                    <a:pt x="4324" y="65"/>
                  </a:lnTo>
                  <a:lnTo>
                    <a:pt x="4354" y="86"/>
                  </a:lnTo>
                  <a:lnTo>
                    <a:pt x="4381" y="111"/>
                  </a:lnTo>
                  <a:lnTo>
                    <a:pt x="4406" y="138"/>
                  </a:lnTo>
                  <a:lnTo>
                    <a:pt x="4427" y="166"/>
                  </a:lnTo>
                  <a:lnTo>
                    <a:pt x="4446" y="197"/>
                  </a:lnTo>
                  <a:lnTo>
                    <a:pt x="4462" y="232"/>
                  </a:lnTo>
                  <a:lnTo>
                    <a:pt x="4475" y="266"/>
                  </a:lnTo>
                  <a:lnTo>
                    <a:pt x="4484" y="302"/>
                  </a:lnTo>
                  <a:lnTo>
                    <a:pt x="4490" y="340"/>
                  </a:lnTo>
                  <a:lnTo>
                    <a:pt x="4492" y="379"/>
                  </a:lnTo>
                  <a:lnTo>
                    <a:pt x="4492" y="4072"/>
                  </a:lnTo>
                  <a:lnTo>
                    <a:pt x="4490" y="4110"/>
                  </a:lnTo>
                  <a:lnTo>
                    <a:pt x="4484" y="4148"/>
                  </a:lnTo>
                  <a:lnTo>
                    <a:pt x="4475" y="4185"/>
                  </a:lnTo>
                  <a:lnTo>
                    <a:pt x="4462" y="4220"/>
                  </a:lnTo>
                  <a:lnTo>
                    <a:pt x="4446" y="4253"/>
                  </a:lnTo>
                  <a:lnTo>
                    <a:pt x="4427" y="4284"/>
                  </a:lnTo>
                  <a:lnTo>
                    <a:pt x="4406" y="4313"/>
                  </a:lnTo>
                  <a:lnTo>
                    <a:pt x="4381" y="4339"/>
                  </a:lnTo>
                  <a:lnTo>
                    <a:pt x="4354" y="4365"/>
                  </a:lnTo>
                  <a:lnTo>
                    <a:pt x="4324" y="4387"/>
                  </a:lnTo>
                  <a:lnTo>
                    <a:pt x="4293" y="4405"/>
                  </a:lnTo>
                  <a:lnTo>
                    <a:pt x="4259" y="4421"/>
                  </a:lnTo>
                  <a:lnTo>
                    <a:pt x="4224" y="4433"/>
                  </a:lnTo>
                  <a:lnTo>
                    <a:pt x="4187" y="4442"/>
                  </a:lnTo>
                  <a:lnTo>
                    <a:pt x="4148" y="4449"/>
                  </a:lnTo>
                  <a:lnTo>
                    <a:pt x="4108" y="4450"/>
                  </a:lnTo>
                  <a:lnTo>
                    <a:pt x="384" y="4450"/>
                  </a:lnTo>
                  <a:lnTo>
                    <a:pt x="343" y="4449"/>
                  </a:lnTo>
                  <a:lnTo>
                    <a:pt x="304" y="4442"/>
                  </a:lnTo>
                  <a:lnTo>
                    <a:pt x="268" y="4433"/>
                  </a:lnTo>
                  <a:lnTo>
                    <a:pt x="233" y="4421"/>
                  </a:lnTo>
                  <a:lnTo>
                    <a:pt x="199" y="4405"/>
                  </a:lnTo>
                  <a:lnTo>
                    <a:pt x="167" y="4387"/>
                  </a:lnTo>
                  <a:lnTo>
                    <a:pt x="138" y="4365"/>
                  </a:lnTo>
                  <a:lnTo>
                    <a:pt x="111" y="4339"/>
                  </a:lnTo>
                  <a:lnTo>
                    <a:pt x="86" y="4313"/>
                  </a:lnTo>
                  <a:lnTo>
                    <a:pt x="66" y="4284"/>
                  </a:lnTo>
                  <a:lnTo>
                    <a:pt x="46" y="4253"/>
                  </a:lnTo>
                  <a:lnTo>
                    <a:pt x="30" y="4220"/>
                  </a:lnTo>
                  <a:lnTo>
                    <a:pt x="17" y="4185"/>
                  </a:lnTo>
                  <a:lnTo>
                    <a:pt x="8" y="4148"/>
                  </a:lnTo>
                  <a:lnTo>
                    <a:pt x="2" y="4110"/>
                  </a:lnTo>
                  <a:lnTo>
                    <a:pt x="0" y="4072"/>
                  </a:lnTo>
                  <a:lnTo>
                    <a:pt x="0" y="379"/>
                  </a:lnTo>
                  <a:lnTo>
                    <a:pt x="2" y="340"/>
                  </a:lnTo>
                  <a:lnTo>
                    <a:pt x="8" y="302"/>
                  </a:lnTo>
                  <a:lnTo>
                    <a:pt x="17" y="266"/>
                  </a:lnTo>
                  <a:lnTo>
                    <a:pt x="30" y="232"/>
                  </a:lnTo>
                  <a:lnTo>
                    <a:pt x="46" y="197"/>
                  </a:lnTo>
                  <a:lnTo>
                    <a:pt x="66" y="166"/>
                  </a:lnTo>
                  <a:lnTo>
                    <a:pt x="86" y="138"/>
                  </a:lnTo>
                  <a:lnTo>
                    <a:pt x="111" y="111"/>
                  </a:lnTo>
                  <a:lnTo>
                    <a:pt x="138" y="86"/>
                  </a:lnTo>
                  <a:lnTo>
                    <a:pt x="167" y="65"/>
                  </a:lnTo>
                  <a:lnTo>
                    <a:pt x="199" y="45"/>
                  </a:lnTo>
                  <a:lnTo>
                    <a:pt x="233" y="30"/>
                  </a:lnTo>
                  <a:lnTo>
                    <a:pt x="268" y="17"/>
                  </a:lnTo>
                  <a:lnTo>
                    <a:pt x="304" y="8"/>
                  </a:lnTo>
                  <a:lnTo>
                    <a:pt x="343" y="2"/>
                  </a:lnTo>
                  <a:lnTo>
                    <a:pt x="384" y="0"/>
                  </a:lnTo>
                  <a:close/>
                </a:path>
              </a:pathLst>
            </a:custGeom>
            <a:solidFill>
              <a:srgbClr val="FFC000"/>
            </a:solidFill>
            <a:ln w="9525">
              <a:noFill/>
              <a:round/>
              <a:headEnd/>
              <a:tailEnd/>
            </a:ln>
          </p:spPr>
          <p:txBody>
            <a:bodyPr/>
            <a:lstStyle/>
            <a:p>
              <a:pPr algn="l" rtl="0" fontAlgn="base">
                <a:spcBef>
                  <a:spcPct val="0"/>
                </a:spcBef>
                <a:spcAft>
                  <a:spcPct val="0"/>
                </a:spcAft>
              </a:pPr>
              <a:endParaRPr lang="en-US" kern="1200" dirty="0">
                <a:cs typeface="+mn-cs"/>
              </a:endParaRPr>
            </a:p>
          </p:txBody>
        </p:sp>
        <p:sp>
          <p:nvSpPr>
            <p:cNvPr id="89" name="Freeform 2491"/>
            <p:cNvSpPr>
              <a:spLocks/>
            </p:cNvSpPr>
            <p:nvPr/>
          </p:nvSpPr>
          <p:spPr bwMode="auto">
            <a:xfrm>
              <a:off x="6628470" y="2440018"/>
              <a:ext cx="202816" cy="221843"/>
            </a:xfrm>
            <a:custGeom>
              <a:avLst/>
              <a:gdLst>
                <a:gd name="T0" fmla="*/ 0 w 722"/>
                <a:gd name="T1" fmla="*/ 0 h 720"/>
                <a:gd name="T2" fmla="*/ 0 w 722"/>
                <a:gd name="T3" fmla="*/ 0 h 720"/>
                <a:gd name="T4" fmla="*/ 0 w 722"/>
                <a:gd name="T5" fmla="*/ 0 h 720"/>
                <a:gd name="T6" fmla="*/ 0 w 722"/>
                <a:gd name="T7" fmla="*/ 0 h 720"/>
                <a:gd name="T8" fmla="*/ 0 w 722"/>
                <a:gd name="T9" fmla="*/ 0 h 720"/>
                <a:gd name="T10" fmla="*/ 0 w 722"/>
                <a:gd name="T11" fmla="*/ 0 h 720"/>
                <a:gd name="T12" fmla="*/ 0 w 722"/>
                <a:gd name="T13" fmla="*/ 0 h 720"/>
                <a:gd name="T14" fmla="*/ 0 w 722"/>
                <a:gd name="T15" fmla="*/ 0 h 720"/>
                <a:gd name="T16" fmla="*/ 0 w 722"/>
                <a:gd name="T17" fmla="*/ 0 h 720"/>
                <a:gd name="T18" fmla="*/ 0 w 722"/>
                <a:gd name="T19" fmla="*/ 0 h 720"/>
                <a:gd name="T20" fmla="*/ 0 w 722"/>
                <a:gd name="T21" fmla="*/ 0 h 720"/>
                <a:gd name="T22" fmla="*/ 0 w 722"/>
                <a:gd name="T23" fmla="*/ 0 h 720"/>
                <a:gd name="T24" fmla="*/ 0 w 722"/>
                <a:gd name="T25" fmla="*/ 0 h 720"/>
                <a:gd name="T26" fmla="*/ 0 w 722"/>
                <a:gd name="T27" fmla="*/ 0 h 720"/>
                <a:gd name="T28" fmla="*/ 0 w 722"/>
                <a:gd name="T29" fmla="*/ 0 h 720"/>
                <a:gd name="T30" fmla="*/ 0 w 722"/>
                <a:gd name="T31" fmla="*/ 0 h 720"/>
                <a:gd name="T32" fmla="*/ 0 w 722"/>
                <a:gd name="T33" fmla="*/ 0 h 720"/>
                <a:gd name="T34" fmla="*/ 0 w 722"/>
                <a:gd name="T35" fmla="*/ 0 h 720"/>
                <a:gd name="T36" fmla="*/ 0 w 722"/>
                <a:gd name="T37" fmla="*/ 0 h 720"/>
                <a:gd name="T38" fmla="*/ 0 w 722"/>
                <a:gd name="T39" fmla="*/ 0 h 720"/>
                <a:gd name="T40" fmla="*/ 0 w 722"/>
                <a:gd name="T41" fmla="*/ 0 h 720"/>
                <a:gd name="T42" fmla="*/ 0 w 722"/>
                <a:gd name="T43" fmla="*/ 0 h 720"/>
                <a:gd name="T44" fmla="*/ 0 w 722"/>
                <a:gd name="T45" fmla="*/ 0 h 720"/>
                <a:gd name="T46" fmla="*/ 0 w 722"/>
                <a:gd name="T47" fmla="*/ 0 h 720"/>
                <a:gd name="T48" fmla="*/ 0 w 722"/>
                <a:gd name="T49" fmla="*/ 0 h 720"/>
                <a:gd name="T50" fmla="*/ 0 w 722"/>
                <a:gd name="T51" fmla="*/ 0 h 720"/>
                <a:gd name="T52" fmla="*/ 0 w 722"/>
                <a:gd name="T53" fmla="*/ 0 h 720"/>
                <a:gd name="T54" fmla="*/ 0 w 722"/>
                <a:gd name="T55" fmla="*/ 0 h 720"/>
                <a:gd name="T56" fmla="*/ 0 w 722"/>
                <a:gd name="T57" fmla="*/ 0 h 720"/>
                <a:gd name="T58" fmla="*/ 0 w 722"/>
                <a:gd name="T59" fmla="*/ 0 h 720"/>
                <a:gd name="T60" fmla="*/ 0 w 722"/>
                <a:gd name="T61" fmla="*/ 0 h 720"/>
                <a:gd name="T62" fmla="*/ 0 w 722"/>
                <a:gd name="T63" fmla="*/ 0 h 720"/>
                <a:gd name="T64" fmla="*/ 0 w 722"/>
                <a:gd name="T65" fmla="*/ 0 h 720"/>
                <a:gd name="T66" fmla="*/ 0 w 722"/>
                <a:gd name="T67" fmla="*/ 0 h 720"/>
                <a:gd name="T68" fmla="*/ 0 w 722"/>
                <a:gd name="T69" fmla="*/ 0 h 720"/>
                <a:gd name="T70" fmla="*/ 0 w 722"/>
                <a:gd name="T71" fmla="*/ 0 h 720"/>
                <a:gd name="T72" fmla="*/ 0 w 722"/>
                <a:gd name="T73" fmla="*/ 0 h 720"/>
                <a:gd name="T74" fmla="*/ 0 w 722"/>
                <a:gd name="T75" fmla="*/ 0 h 720"/>
                <a:gd name="T76" fmla="*/ 0 w 722"/>
                <a:gd name="T77" fmla="*/ 0 h 720"/>
                <a:gd name="T78" fmla="*/ 0 w 722"/>
                <a:gd name="T79" fmla="*/ 0 h 720"/>
                <a:gd name="T80" fmla="*/ 0 w 722"/>
                <a:gd name="T81" fmla="*/ 0 h 720"/>
                <a:gd name="T82" fmla="*/ 0 w 722"/>
                <a:gd name="T83" fmla="*/ 0 h 720"/>
                <a:gd name="T84" fmla="*/ 0 w 722"/>
                <a:gd name="T85" fmla="*/ 0 h 720"/>
                <a:gd name="T86" fmla="*/ 0 w 722"/>
                <a:gd name="T87" fmla="*/ 0 h 720"/>
                <a:gd name="T88" fmla="*/ 0 w 722"/>
                <a:gd name="T89" fmla="*/ 0 h 720"/>
                <a:gd name="T90" fmla="*/ 0 w 722"/>
                <a:gd name="T91" fmla="*/ 0 h 720"/>
                <a:gd name="T92" fmla="*/ 0 w 722"/>
                <a:gd name="T93" fmla="*/ 0 h 720"/>
                <a:gd name="T94" fmla="*/ 0 w 722"/>
                <a:gd name="T95" fmla="*/ 0 h 720"/>
                <a:gd name="T96" fmla="*/ 0 w 722"/>
                <a:gd name="T97" fmla="*/ 0 h 720"/>
                <a:gd name="T98" fmla="*/ 0 w 722"/>
                <a:gd name="T99" fmla="*/ 0 h 720"/>
                <a:gd name="T100" fmla="*/ 0 w 722"/>
                <a:gd name="T101" fmla="*/ 0 h 720"/>
                <a:gd name="T102" fmla="*/ 0 w 722"/>
                <a:gd name="T103" fmla="*/ 0 h 720"/>
                <a:gd name="T104" fmla="*/ 0 w 722"/>
                <a:gd name="T105" fmla="*/ 0 h 720"/>
                <a:gd name="T106" fmla="*/ 0 w 722"/>
                <a:gd name="T107" fmla="*/ 0 h 720"/>
                <a:gd name="T108" fmla="*/ 0 w 722"/>
                <a:gd name="T109" fmla="*/ 0 h 720"/>
                <a:gd name="T110" fmla="*/ 0 w 722"/>
                <a:gd name="T111" fmla="*/ 0 h 72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722"/>
                <a:gd name="T169" fmla="*/ 0 h 720"/>
                <a:gd name="T170" fmla="*/ 722 w 722"/>
                <a:gd name="T171" fmla="*/ 720 h 72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722" h="720">
                  <a:moveTo>
                    <a:pt x="722" y="430"/>
                  </a:moveTo>
                  <a:lnTo>
                    <a:pt x="722" y="356"/>
                  </a:lnTo>
                  <a:lnTo>
                    <a:pt x="534" y="356"/>
                  </a:lnTo>
                  <a:lnTo>
                    <a:pt x="534" y="357"/>
                  </a:lnTo>
                  <a:lnTo>
                    <a:pt x="534" y="358"/>
                  </a:lnTo>
                  <a:lnTo>
                    <a:pt x="534" y="360"/>
                  </a:lnTo>
                  <a:lnTo>
                    <a:pt x="530" y="394"/>
                  </a:lnTo>
                  <a:lnTo>
                    <a:pt x="520" y="428"/>
                  </a:lnTo>
                  <a:lnTo>
                    <a:pt x="504" y="456"/>
                  </a:lnTo>
                  <a:lnTo>
                    <a:pt x="483" y="483"/>
                  </a:lnTo>
                  <a:lnTo>
                    <a:pt x="458" y="504"/>
                  </a:lnTo>
                  <a:lnTo>
                    <a:pt x="428" y="520"/>
                  </a:lnTo>
                  <a:lnTo>
                    <a:pt x="395" y="530"/>
                  </a:lnTo>
                  <a:lnTo>
                    <a:pt x="361" y="534"/>
                  </a:lnTo>
                  <a:lnTo>
                    <a:pt x="325" y="530"/>
                  </a:lnTo>
                  <a:lnTo>
                    <a:pt x="293" y="520"/>
                  </a:lnTo>
                  <a:lnTo>
                    <a:pt x="263" y="504"/>
                  </a:lnTo>
                  <a:lnTo>
                    <a:pt x="237" y="483"/>
                  </a:lnTo>
                  <a:lnTo>
                    <a:pt x="217" y="456"/>
                  </a:lnTo>
                  <a:lnTo>
                    <a:pt x="201" y="428"/>
                  </a:lnTo>
                  <a:lnTo>
                    <a:pt x="190" y="394"/>
                  </a:lnTo>
                  <a:lnTo>
                    <a:pt x="187" y="360"/>
                  </a:lnTo>
                  <a:lnTo>
                    <a:pt x="190" y="325"/>
                  </a:lnTo>
                  <a:lnTo>
                    <a:pt x="201" y="293"/>
                  </a:lnTo>
                  <a:lnTo>
                    <a:pt x="217" y="263"/>
                  </a:lnTo>
                  <a:lnTo>
                    <a:pt x="237" y="237"/>
                  </a:lnTo>
                  <a:lnTo>
                    <a:pt x="263" y="217"/>
                  </a:lnTo>
                  <a:lnTo>
                    <a:pt x="293" y="201"/>
                  </a:lnTo>
                  <a:lnTo>
                    <a:pt x="325" y="190"/>
                  </a:lnTo>
                  <a:lnTo>
                    <a:pt x="361" y="187"/>
                  </a:lnTo>
                  <a:lnTo>
                    <a:pt x="394" y="190"/>
                  </a:lnTo>
                  <a:lnTo>
                    <a:pt x="425" y="199"/>
                  </a:lnTo>
                  <a:lnTo>
                    <a:pt x="454" y="214"/>
                  </a:lnTo>
                  <a:lnTo>
                    <a:pt x="480" y="235"/>
                  </a:lnTo>
                  <a:lnTo>
                    <a:pt x="500" y="259"/>
                  </a:lnTo>
                  <a:lnTo>
                    <a:pt x="518" y="288"/>
                  </a:lnTo>
                  <a:lnTo>
                    <a:pt x="528" y="320"/>
                  </a:lnTo>
                  <a:lnTo>
                    <a:pt x="534" y="356"/>
                  </a:lnTo>
                  <a:lnTo>
                    <a:pt x="722" y="356"/>
                  </a:lnTo>
                  <a:lnTo>
                    <a:pt x="722" y="289"/>
                  </a:lnTo>
                  <a:lnTo>
                    <a:pt x="642" y="289"/>
                  </a:lnTo>
                  <a:lnTo>
                    <a:pt x="636" y="269"/>
                  </a:lnTo>
                  <a:lnTo>
                    <a:pt x="628" y="248"/>
                  </a:lnTo>
                  <a:lnTo>
                    <a:pt x="620" y="229"/>
                  </a:lnTo>
                  <a:lnTo>
                    <a:pt x="610" y="211"/>
                  </a:lnTo>
                  <a:lnTo>
                    <a:pt x="663" y="158"/>
                  </a:lnTo>
                  <a:lnTo>
                    <a:pt x="564" y="58"/>
                  </a:lnTo>
                  <a:lnTo>
                    <a:pt x="510" y="112"/>
                  </a:lnTo>
                  <a:lnTo>
                    <a:pt x="500" y="106"/>
                  </a:lnTo>
                  <a:lnTo>
                    <a:pt x="491" y="101"/>
                  </a:lnTo>
                  <a:lnTo>
                    <a:pt x="482" y="97"/>
                  </a:lnTo>
                  <a:lnTo>
                    <a:pt x="471" y="92"/>
                  </a:lnTo>
                  <a:lnTo>
                    <a:pt x="462" y="89"/>
                  </a:lnTo>
                  <a:lnTo>
                    <a:pt x="452" y="85"/>
                  </a:lnTo>
                  <a:lnTo>
                    <a:pt x="442" y="82"/>
                  </a:lnTo>
                  <a:lnTo>
                    <a:pt x="431" y="78"/>
                  </a:lnTo>
                  <a:lnTo>
                    <a:pt x="431" y="0"/>
                  </a:lnTo>
                  <a:lnTo>
                    <a:pt x="289" y="0"/>
                  </a:lnTo>
                  <a:lnTo>
                    <a:pt x="289" y="78"/>
                  </a:lnTo>
                  <a:lnTo>
                    <a:pt x="279" y="82"/>
                  </a:lnTo>
                  <a:lnTo>
                    <a:pt x="269" y="85"/>
                  </a:lnTo>
                  <a:lnTo>
                    <a:pt x="258" y="89"/>
                  </a:lnTo>
                  <a:lnTo>
                    <a:pt x="249" y="92"/>
                  </a:lnTo>
                  <a:lnTo>
                    <a:pt x="239" y="97"/>
                  </a:lnTo>
                  <a:lnTo>
                    <a:pt x="229" y="101"/>
                  </a:lnTo>
                  <a:lnTo>
                    <a:pt x="220" y="106"/>
                  </a:lnTo>
                  <a:lnTo>
                    <a:pt x="211" y="112"/>
                  </a:lnTo>
                  <a:lnTo>
                    <a:pt x="161" y="60"/>
                  </a:lnTo>
                  <a:lnTo>
                    <a:pt x="61" y="160"/>
                  </a:lnTo>
                  <a:lnTo>
                    <a:pt x="112" y="211"/>
                  </a:lnTo>
                  <a:lnTo>
                    <a:pt x="101" y="229"/>
                  </a:lnTo>
                  <a:lnTo>
                    <a:pt x="93" y="248"/>
                  </a:lnTo>
                  <a:lnTo>
                    <a:pt x="85" y="269"/>
                  </a:lnTo>
                  <a:lnTo>
                    <a:pt x="80" y="289"/>
                  </a:lnTo>
                  <a:lnTo>
                    <a:pt x="0" y="289"/>
                  </a:lnTo>
                  <a:lnTo>
                    <a:pt x="0" y="430"/>
                  </a:lnTo>
                  <a:lnTo>
                    <a:pt x="80" y="430"/>
                  </a:lnTo>
                  <a:lnTo>
                    <a:pt x="85" y="451"/>
                  </a:lnTo>
                  <a:lnTo>
                    <a:pt x="93" y="470"/>
                  </a:lnTo>
                  <a:lnTo>
                    <a:pt x="101" y="490"/>
                  </a:lnTo>
                  <a:lnTo>
                    <a:pt x="112" y="508"/>
                  </a:lnTo>
                  <a:lnTo>
                    <a:pt x="59" y="562"/>
                  </a:lnTo>
                  <a:lnTo>
                    <a:pt x="158" y="663"/>
                  </a:lnTo>
                  <a:lnTo>
                    <a:pt x="211" y="609"/>
                  </a:lnTo>
                  <a:lnTo>
                    <a:pt x="220" y="614"/>
                  </a:lnTo>
                  <a:lnTo>
                    <a:pt x="229" y="619"/>
                  </a:lnTo>
                  <a:lnTo>
                    <a:pt x="239" y="624"/>
                  </a:lnTo>
                  <a:lnTo>
                    <a:pt x="249" y="628"/>
                  </a:lnTo>
                  <a:lnTo>
                    <a:pt x="258" y="632"/>
                  </a:lnTo>
                  <a:lnTo>
                    <a:pt x="269" y="635"/>
                  </a:lnTo>
                  <a:lnTo>
                    <a:pt x="279" y="639"/>
                  </a:lnTo>
                  <a:lnTo>
                    <a:pt x="289" y="641"/>
                  </a:lnTo>
                  <a:lnTo>
                    <a:pt x="289" y="720"/>
                  </a:lnTo>
                  <a:lnTo>
                    <a:pt x="431" y="720"/>
                  </a:lnTo>
                  <a:lnTo>
                    <a:pt x="431" y="641"/>
                  </a:lnTo>
                  <a:lnTo>
                    <a:pt x="442" y="639"/>
                  </a:lnTo>
                  <a:lnTo>
                    <a:pt x="452" y="635"/>
                  </a:lnTo>
                  <a:lnTo>
                    <a:pt x="462" y="632"/>
                  </a:lnTo>
                  <a:lnTo>
                    <a:pt x="471" y="628"/>
                  </a:lnTo>
                  <a:lnTo>
                    <a:pt x="482" y="624"/>
                  </a:lnTo>
                  <a:lnTo>
                    <a:pt x="491" y="619"/>
                  </a:lnTo>
                  <a:lnTo>
                    <a:pt x="500" y="614"/>
                  </a:lnTo>
                  <a:lnTo>
                    <a:pt x="510" y="609"/>
                  </a:lnTo>
                  <a:lnTo>
                    <a:pt x="566" y="665"/>
                  </a:lnTo>
                  <a:lnTo>
                    <a:pt x="665" y="565"/>
                  </a:lnTo>
                  <a:lnTo>
                    <a:pt x="610" y="508"/>
                  </a:lnTo>
                  <a:lnTo>
                    <a:pt x="620" y="490"/>
                  </a:lnTo>
                  <a:lnTo>
                    <a:pt x="628" y="470"/>
                  </a:lnTo>
                  <a:lnTo>
                    <a:pt x="636" y="451"/>
                  </a:lnTo>
                  <a:lnTo>
                    <a:pt x="642" y="430"/>
                  </a:lnTo>
                  <a:lnTo>
                    <a:pt x="722" y="430"/>
                  </a:lnTo>
                  <a:close/>
                </a:path>
              </a:pathLst>
            </a:custGeom>
            <a:solidFill>
              <a:srgbClr val="FFFFFF"/>
            </a:solidFill>
            <a:ln w="9525">
              <a:solidFill>
                <a:srgbClr val="E27100"/>
              </a:solidFill>
              <a:round/>
              <a:headEnd/>
              <a:tailEnd/>
            </a:ln>
          </p:spPr>
          <p:txBody>
            <a:bodyPr/>
            <a:lstStyle/>
            <a:p>
              <a:pPr algn="l" rtl="0" fontAlgn="base">
                <a:spcBef>
                  <a:spcPct val="0"/>
                </a:spcBef>
                <a:spcAft>
                  <a:spcPct val="0"/>
                </a:spcAft>
              </a:pPr>
              <a:endParaRPr lang="en-US" kern="1200" dirty="0">
                <a:cs typeface="+mn-cs"/>
              </a:endParaRPr>
            </a:p>
          </p:txBody>
        </p:sp>
      </p:grpSp>
      <p:grpSp>
        <p:nvGrpSpPr>
          <p:cNvPr id="90" name="Group 9"/>
          <p:cNvGrpSpPr/>
          <p:nvPr/>
        </p:nvGrpSpPr>
        <p:grpSpPr>
          <a:xfrm>
            <a:off x="646670" y="2318121"/>
            <a:ext cx="850703" cy="1062378"/>
            <a:chOff x="598772" y="4583007"/>
            <a:chExt cx="850703" cy="1062378"/>
          </a:xfrm>
        </p:grpSpPr>
        <p:grpSp>
          <p:nvGrpSpPr>
            <p:cNvPr id="91" name="Group 104"/>
            <p:cNvGrpSpPr/>
            <p:nvPr/>
          </p:nvGrpSpPr>
          <p:grpSpPr>
            <a:xfrm>
              <a:off x="896634" y="4927046"/>
              <a:ext cx="258077" cy="374301"/>
              <a:chOff x="2929361" y="3254187"/>
              <a:chExt cx="344024" cy="498954"/>
            </a:xfrm>
          </p:grpSpPr>
          <p:grpSp>
            <p:nvGrpSpPr>
              <p:cNvPr id="188" name="Group 214"/>
              <p:cNvGrpSpPr>
                <a:grpSpLocks noChangeAspect="1"/>
              </p:cNvGrpSpPr>
              <p:nvPr/>
            </p:nvGrpSpPr>
            <p:grpSpPr bwMode="auto">
              <a:xfrm>
                <a:off x="2929361" y="3254187"/>
                <a:ext cx="344024" cy="498954"/>
                <a:chOff x="4493" y="1677"/>
                <a:chExt cx="574" cy="822"/>
              </a:xfrm>
            </p:grpSpPr>
            <p:sp>
              <p:nvSpPr>
                <p:cNvPr id="192"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93"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194"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95"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96"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97"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98"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99"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00"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01"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02"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189" name="Group 299"/>
              <p:cNvGrpSpPr/>
              <p:nvPr/>
            </p:nvGrpSpPr>
            <p:grpSpPr>
              <a:xfrm>
                <a:off x="3089801" y="3471227"/>
                <a:ext cx="160276" cy="162323"/>
                <a:chOff x="904895" y="2935849"/>
                <a:chExt cx="335974" cy="335974"/>
              </a:xfrm>
            </p:grpSpPr>
            <p:sp>
              <p:nvSpPr>
                <p:cNvPr id="190" name="Rounded Rectangle 220"/>
                <p:cNvSpPr/>
                <p:nvPr/>
              </p:nvSpPr>
              <p:spPr bwMode="auto">
                <a:xfrm>
                  <a:off x="904895" y="2935849"/>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191" name="Picture 2"/>
                <p:cNvPicPr>
                  <a:picLocks noChangeAspect="1" noChangeArrowheads="1"/>
                </p:cNvPicPr>
                <p:nvPr/>
              </p:nvPicPr>
              <p:blipFill>
                <a:blip r:embed="rId11" cstate="print"/>
                <a:srcRect l="19243" t="16059" r="19109" b="31201"/>
                <a:stretch>
                  <a:fillRect/>
                </a:stretch>
              </p:blipFill>
              <p:spPr bwMode="auto">
                <a:xfrm>
                  <a:off x="945075" y="2960462"/>
                  <a:ext cx="265713" cy="289870"/>
                </a:xfrm>
                <a:prstGeom prst="rect">
                  <a:avLst/>
                </a:prstGeom>
                <a:noFill/>
                <a:ln w="9525">
                  <a:noFill/>
                  <a:miter lim="800000"/>
                  <a:headEnd/>
                  <a:tailEnd/>
                </a:ln>
                <a:effectLst>
                  <a:prstShdw prst="shdw17" dist="17961" dir="2700000">
                    <a:schemeClr val="accent1">
                      <a:gamma/>
                      <a:shade val="60000"/>
                      <a:invGamma/>
                    </a:schemeClr>
                  </a:prstShdw>
                </a:effectLst>
              </p:spPr>
            </p:pic>
          </p:grpSp>
        </p:grpSp>
        <p:grpSp>
          <p:nvGrpSpPr>
            <p:cNvPr id="92" name="Group 103"/>
            <p:cNvGrpSpPr/>
            <p:nvPr/>
          </p:nvGrpSpPr>
          <p:grpSpPr>
            <a:xfrm>
              <a:off x="1191398" y="4927046"/>
              <a:ext cx="258077" cy="374301"/>
              <a:chOff x="3322291" y="3254187"/>
              <a:chExt cx="344024" cy="498954"/>
            </a:xfrm>
          </p:grpSpPr>
          <p:grpSp>
            <p:nvGrpSpPr>
              <p:cNvPr id="173" name="Group 214"/>
              <p:cNvGrpSpPr>
                <a:grpSpLocks noChangeAspect="1"/>
              </p:cNvGrpSpPr>
              <p:nvPr/>
            </p:nvGrpSpPr>
            <p:grpSpPr bwMode="auto">
              <a:xfrm>
                <a:off x="3322291" y="3254187"/>
                <a:ext cx="344024" cy="498954"/>
                <a:chOff x="4493" y="1677"/>
                <a:chExt cx="574" cy="822"/>
              </a:xfrm>
            </p:grpSpPr>
            <p:sp>
              <p:nvSpPr>
                <p:cNvPr id="177"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78"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179"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80"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81"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82"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83"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84"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85"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86"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87"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174" name="Group 312"/>
              <p:cNvGrpSpPr/>
              <p:nvPr/>
            </p:nvGrpSpPr>
            <p:grpSpPr>
              <a:xfrm>
                <a:off x="3482406" y="3471227"/>
                <a:ext cx="160276" cy="162323"/>
                <a:chOff x="1514526" y="2938724"/>
                <a:chExt cx="335974" cy="335974"/>
              </a:xfrm>
            </p:grpSpPr>
            <p:sp>
              <p:nvSpPr>
                <p:cNvPr id="175" name="Rounded Rectangle 205"/>
                <p:cNvSpPr/>
                <p:nvPr/>
              </p:nvSpPr>
              <p:spPr bwMode="auto">
                <a:xfrm>
                  <a:off x="1514526" y="2938724"/>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176" name="Picture 3"/>
                <p:cNvPicPr>
                  <a:picLocks noChangeAspect="1" noChangeArrowheads="1"/>
                </p:cNvPicPr>
                <p:nvPr/>
              </p:nvPicPr>
              <p:blipFill>
                <a:blip r:embed="rId12" cstate="print"/>
                <a:srcRect t="11469" r="19881" b="11184"/>
                <a:stretch>
                  <a:fillRect/>
                </a:stretch>
              </p:blipFill>
              <p:spPr bwMode="auto">
                <a:xfrm>
                  <a:off x="1529857" y="2967007"/>
                  <a:ext cx="317768" cy="264459"/>
                </a:xfrm>
                <a:prstGeom prst="rect">
                  <a:avLst/>
                </a:prstGeom>
                <a:noFill/>
                <a:ln w="9525">
                  <a:noFill/>
                  <a:miter lim="800000"/>
                  <a:headEnd/>
                  <a:tailEnd/>
                </a:ln>
                <a:effectLst/>
              </p:spPr>
            </p:pic>
          </p:grpSp>
        </p:grpSp>
        <p:grpSp>
          <p:nvGrpSpPr>
            <p:cNvPr id="93" name="Group 102"/>
            <p:cNvGrpSpPr/>
            <p:nvPr/>
          </p:nvGrpSpPr>
          <p:grpSpPr>
            <a:xfrm>
              <a:off x="1006904" y="5271084"/>
              <a:ext cx="258077" cy="374301"/>
              <a:chOff x="3715221" y="3254187"/>
              <a:chExt cx="344024" cy="498954"/>
            </a:xfrm>
          </p:grpSpPr>
          <p:grpSp>
            <p:nvGrpSpPr>
              <p:cNvPr id="158" name="Group 214"/>
              <p:cNvGrpSpPr>
                <a:grpSpLocks noChangeAspect="1"/>
              </p:cNvGrpSpPr>
              <p:nvPr/>
            </p:nvGrpSpPr>
            <p:grpSpPr bwMode="auto">
              <a:xfrm>
                <a:off x="3715221" y="3254187"/>
                <a:ext cx="344024" cy="498954"/>
                <a:chOff x="4493" y="1677"/>
                <a:chExt cx="574" cy="822"/>
              </a:xfrm>
            </p:grpSpPr>
            <p:sp>
              <p:nvSpPr>
                <p:cNvPr id="162"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63"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164"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65"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66"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67"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68"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69"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70"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71"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72"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159" name="Group 313"/>
              <p:cNvGrpSpPr/>
              <p:nvPr/>
            </p:nvGrpSpPr>
            <p:grpSpPr>
              <a:xfrm>
                <a:off x="3875483" y="3471227"/>
                <a:ext cx="160276" cy="162323"/>
                <a:chOff x="2413303" y="3106711"/>
                <a:chExt cx="335974" cy="335974"/>
              </a:xfrm>
            </p:grpSpPr>
            <p:sp>
              <p:nvSpPr>
                <p:cNvPr id="160" name="Rounded Rectangle 190"/>
                <p:cNvSpPr/>
                <p:nvPr/>
              </p:nvSpPr>
              <p:spPr bwMode="auto">
                <a:xfrm>
                  <a:off x="2413303" y="3106711"/>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161" name="Picture 6"/>
                <p:cNvPicPr>
                  <a:picLocks noChangeAspect="1" noChangeArrowheads="1"/>
                </p:cNvPicPr>
                <p:nvPr/>
              </p:nvPicPr>
              <p:blipFill>
                <a:blip r:embed="rId13" cstate="print">
                  <a:clrChange>
                    <a:clrFrom>
                      <a:srgbClr val="FFFFFD"/>
                    </a:clrFrom>
                    <a:clrTo>
                      <a:srgbClr val="FFFFFD">
                        <a:alpha val="0"/>
                      </a:srgbClr>
                    </a:clrTo>
                  </a:clrChange>
                </a:blip>
                <a:srcRect/>
                <a:stretch>
                  <a:fillRect/>
                </a:stretch>
              </p:blipFill>
              <p:spPr bwMode="auto">
                <a:xfrm>
                  <a:off x="2448802" y="3128141"/>
                  <a:ext cx="258954" cy="286945"/>
                </a:xfrm>
                <a:prstGeom prst="rect">
                  <a:avLst/>
                </a:prstGeom>
                <a:noFill/>
                <a:ln w="9525">
                  <a:noFill/>
                  <a:miter lim="800000"/>
                  <a:headEnd/>
                  <a:tailEnd/>
                </a:ln>
              </p:spPr>
            </p:pic>
          </p:grpSp>
        </p:grpSp>
        <p:grpSp>
          <p:nvGrpSpPr>
            <p:cNvPr id="94" name="Group 101"/>
            <p:cNvGrpSpPr/>
            <p:nvPr/>
          </p:nvGrpSpPr>
          <p:grpSpPr>
            <a:xfrm>
              <a:off x="1081693" y="4583007"/>
              <a:ext cx="258077" cy="374301"/>
              <a:chOff x="4108150" y="3254187"/>
              <a:chExt cx="344024" cy="498954"/>
            </a:xfrm>
          </p:grpSpPr>
          <p:grpSp>
            <p:nvGrpSpPr>
              <p:cNvPr id="143" name="Group 214"/>
              <p:cNvGrpSpPr>
                <a:grpSpLocks noChangeAspect="1"/>
              </p:cNvGrpSpPr>
              <p:nvPr/>
            </p:nvGrpSpPr>
            <p:grpSpPr bwMode="auto">
              <a:xfrm>
                <a:off x="4108150" y="3254187"/>
                <a:ext cx="344024" cy="498954"/>
                <a:chOff x="4493" y="1677"/>
                <a:chExt cx="574" cy="822"/>
              </a:xfrm>
            </p:grpSpPr>
            <p:sp>
              <p:nvSpPr>
                <p:cNvPr id="147"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48"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149"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50"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51"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52"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53"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54"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55"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56"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57"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144" name="Group 314"/>
              <p:cNvGrpSpPr/>
              <p:nvPr/>
            </p:nvGrpSpPr>
            <p:grpSpPr>
              <a:xfrm>
                <a:off x="4269523" y="3471228"/>
                <a:ext cx="160276" cy="162323"/>
                <a:chOff x="3217813" y="3133891"/>
                <a:chExt cx="335974" cy="335974"/>
              </a:xfrm>
            </p:grpSpPr>
            <p:sp>
              <p:nvSpPr>
                <p:cNvPr id="145" name="Rounded Rectangle 175"/>
                <p:cNvSpPr/>
                <p:nvPr/>
              </p:nvSpPr>
              <p:spPr bwMode="auto">
                <a:xfrm>
                  <a:off x="3217813" y="3133891"/>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146" name="Picture 5"/>
                <p:cNvPicPr>
                  <a:picLocks noChangeAspect="1" noChangeArrowheads="1"/>
                </p:cNvPicPr>
                <p:nvPr/>
              </p:nvPicPr>
              <p:blipFill>
                <a:blip r:embed="rId14" cstate="print"/>
                <a:srcRect/>
                <a:stretch>
                  <a:fillRect/>
                </a:stretch>
              </p:blipFill>
              <p:spPr bwMode="auto">
                <a:xfrm>
                  <a:off x="3245488" y="3148266"/>
                  <a:ext cx="283815" cy="314491"/>
                </a:xfrm>
                <a:prstGeom prst="rect">
                  <a:avLst/>
                </a:prstGeom>
                <a:noFill/>
                <a:ln w="9525">
                  <a:noFill/>
                  <a:miter lim="800000"/>
                  <a:headEnd/>
                  <a:tailEnd/>
                </a:ln>
              </p:spPr>
            </p:pic>
          </p:grpSp>
        </p:grpSp>
        <p:grpSp>
          <p:nvGrpSpPr>
            <p:cNvPr id="95" name="Group 100"/>
            <p:cNvGrpSpPr/>
            <p:nvPr/>
          </p:nvGrpSpPr>
          <p:grpSpPr>
            <a:xfrm>
              <a:off x="786929" y="4586194"/>
              <a:ext cx="258077" cy="374301"/>
              <a:chOff x="4501079" y="3254187"/>
              <a:chExt cx="344024" cy="498954"/>
            </a:xfrm>
          </p:grpSpPr>
          <p:grpSp>
            <p:nvGrpSpPr>
              <p:cNvPr id="128" name="Group 214"/>
              <p:cNvGrpSpPr>
                <a:grpSpLocks noChangeAspect="1"/>
              </p:cNvGrpSpPr>
              <p:nvPr/>
            </p:nvGrpSpPr>
            <p:grpSpPr bwMode="auto">
              <a:xfrm>
                <a:off x="4501079" y="3254187"/>
                <a:ext cx="344024" cy="498954"/>
                <a:chOff x="4493" y="1677"/>
                <a:chExt cx="574" cy="822"/>
              </a:xfrm>
            </p:grpSpPr>
            <p:sp>
              <p:nvSpPr>
                <p:cNvPr id="132"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33"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134"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35"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36"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37"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38"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39"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40"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41"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42"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129" name="Group 315"/>
              <p:cNvGrpSpPr/>
              <p:nvPr/>
            </p:nvGrpSpPr>
            <p:grpSpPr>
              <a:xfrm>
                <a:off x="4662845" y="3471226"/>
                <a:ext cx="162209" cy="162323"/>
                <a:chOff x="4277363" y="3244322"/>
                <a:chExt cx="340026" cy="335974"/>
              </a:xfrm>
            </p:grpSpPr>
            <p:sp>
              <p:nvSpPr>
                <p:cNvPr id="130" name="Rounded Rectangle 23"/>
                <p:cNvSpPr/>
                <p:nvPr/>
              </p:nvSpPr>
              <p:spPr bwMode="auto">
                <a:xfrm>
                  <a:off x="4277363" y="3244322"/>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131" name="Picture 4"/>
                <p:cNvPicPr>
                  <a:picLocks noChangeAspect="1" noChangeArrowheads="1"/>
                </p:cNvPicPr>
                <p:nvPr/>
              </p:nvPicPr>
              <p:blipFill>
                <a:blip r:embed="rId15" cstate="print"/>
                <a:srcRect r="61610" b="5478"/>
                <a:stretch>
                  <a:fillRect/>
                </a:stretch>
              </p:blipFill>
              <p:spPr bwMode="auto">
                <a:xfrm>
                  <a:off x="4283113" y="3303711"/>
                  <a:ext cx="334276" cy="228287"/>
                </a:xfrm>
                <a:prstGeom prst="rect">
                  <a:avLst/>
                </a:prstGeom>
                <a:noFill/>
                <a:ln w="9525">
                  <a:noFill/>
                  <a:miter lim="800000"/>
                  <a:headEnd/>
                  <a:tailEnd/>
                </a:ln>
                <a:effectLst/>
              </p:spPr>
            </p:pic>
          </p:grpSp>
        </p:grpSp>
        <p:grpSp>
          <p:nvGrpSpPr>
            <p:cNvPr id="96" name="Group 99"/>
            <p:cNvGrpSpPr/>
            <p:nvPr/>
          </p:nvGrpSpPr>
          <p:grpSpPr>
            <a:xfrm>
              <a:off x="708477" y="5271084"/>
              <a:ext cx="258077" cy="374301"/>
              <a:chOff x="4894008" y="3254186"/>
              <a:chExt cx="344024" cy="498954"/>
            </a:xfrm>
          </p:grpSpPr>
          <p:grpSp>
            <p:nvGrpSpPr>
              <p:cNvPr id="113" name="Group 214"/>
              <p:cNvGrpSpPr>
                <a:grpSpLocks noChangeAspect="1"/>
              </p:cNvGrpSpPr>
              <p:nvPr/>
            </p:nvGrpSpPr>
            <p:grpSpPr bwMode="auto">
              <a:xfrm>
                <a:off x="4894008" y="3254186"/>
                <a:ext cx="344024" cy="498954"/>
                <a:chOff x="4493" y="1677"/>
                <a:chExt cx="574" cy="822"/>
              </a:xfrm>
            </p:grpSpPr>
            <p:sp>
              <p:nvSpPr>
                <p:cNvPr id="117"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18"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119"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20"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21"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22"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23"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24"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25"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26"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27"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114" name="Group 316"/>
              <p:cNvGrpSpPr/>
              <p:nvPr/>
            </p:nvGrpSpPr>
            <p:grpSpPr>
              <a:xfrm>
                <a:off x="5056054" y="3471225"/>
                <a:ext cx="160276" cy="162323"/>
                <a:chOff x="4837651" y="3209111"/>
                <a:chExt cx="335974" cy="335974"/>
              </a:xfrm>
            </p:grpSpPr>
            <p:sp>
              <p:nvSpPr>
                <p:cNvPr id="115" name="Rounded Rectangle 145"/>
                <p:cNvSpPr/>
                <p:nvPr/>
              </p:nvSpPr>
              <p:spPr bwMode="auto">
                <a:xfrm>
                  <a:off x="4837651" y="3209111"/>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116" name="Picture 2"/>
                <p:cNvPicPr>
                  <a:picLocks noChangeAspect="1" noChangeArrowheads="1"/>
                </p:cNvPicPr>
                <p:nvPr/>
              </p:nvPicPr>
              <p:blipFill>
                <a:blip r:embed="rId16" cstate="print"/>
                <a:srcRect/>
                <a:stretch>
                  <a:fillRect/>
                </a:stretch>
              </p:blipFill>
              <p:spPr bwMode="auto">
                <a:xfrm>
                  <a:off x="4862763" y="3225429"/>
                  <a:ext cx="285750" cy="285750"/>
                </a:xfrm>
                <a:prstGeom prst="rect">
                  <a:avLst/>
                </a:prstGeom>
                <a:noFill/>
                <a:ln w="9525">
                  <a:noFill/>
                  <a:miter lim="800000"/>
                  <a:headEnd/>
                  <a:tailEnd/>
                </a:ln>
                <a:effectLst/>
              </p:spPr>
            </p:pic>
          </p:grpSp>
        </p:grpSp>
        <p:grpSp>
          <p:nvGrpSpPr>
            <p:cNvPr id="97" name="Group 646"/>
            <p:cNvGrpSpPr/>
            <p:nvPr/>
          </p:nvGrpSpPr>
          <p:grpSpPr>
            <a:xfrm>
              <a:off x="598772" y="4930324"/>
              <a:ext cx="258077" cy="374301"/>
              <a:chOff x="5343344" y="2064963"/>
              <a:chExt cx="344024" cy="498954"/>
            </a:xfrm>
          </p:grpSpPr>
          <p:grpSp>
            <p:nvGrpSpPr>
              <p:cNvPr id="98" name="Group 100"/>
              <p:cNvGrpSpPr/>
              <p:nvPr/>
            </p:nvGrpSpPr>
            <p:grpSpPr>
              <a:xfrm>
                <a:off x="5343344" y="2064963"/>
                <a:ext cx="344024" cy="498954"/>
                <a:chOff x="4501079" y="3254187"/>
                <a:chExt cx="344024" cy="498954"/>
              </a:xfrm>
            </p:grpSpPr>
            <p:grpSp>
              <p:nvGrpSpPr>
                <p:cNvPr id="100" name="Group 214"/>
                <p:cNvGrpSpPr>
                  <a:grpSpLocks noChangeAspect="1"/>
                </p:cNvGrpSpPr>
                <p:nvPr/>
              </p:nvGrpSpPr>
              <p:grpSpPr bwMode="auto">
                <a:xfrm>
                  <a:off x="4501079" y="3254187"/>
                  <a:ext cx="344024" cy="498954"/>
                  <a:chOff x="4493" y="1677"/>
                  <a:chExt cx="574" cy="822"/>
                </a:xfrm>
              </p:grpSpPr>
              <p:sp>
                <p:nvSpPr>
                  <p:cNvPr id="102"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03"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104"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05"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06"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07"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08"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09"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110"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11"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112"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sp>
              <p:nvSpPr>
                <p:cNvPr id="101" name="Rounded Rectangle 23"/>
                <p:cNvSpPr/>
                <p:nvPr/>
              </p:nvSpPr>
              <p:spPr bwMode="auto">
                <a:xfrm>
                  <a:off x="4662845" y="3471226"/>
                  <a:ext cx="160276" cy="162323"/>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grpSp>
          <p:pic>
            <p:nvPicPr>
              <p:cNvPr id="99" name="Picture 174" descr="linux"/>
              <p:cNvPicPr>
                <a:picLocks noChangeAspect="1" noChangeArrowheads="1"/>
              </p:cNvPicPr>
              <p:nvPr/>
            </p:nvPicPr>
            <p:blipFill>
              <a:blip r:embed="rId17" cstate="print">
                <a:clrChange>
                  <a:clrFrom>
                    <a:srgbClr val="FFFFFA"/>
                  </a:clrFrom>
                  <a:clrTo>
                    <a:srgbClr val="FFFFFA">
                      <a:alpha val="0"/>
                    </a:srgbClr>
                  </a:clrTo>
                </a:clrChange>
              </a:blip>
              <a:srcRect/>
              <a:stretch>
                <a:fillRect/>
              </a:stretch>
            </p:blipFill>
            <p:spPr bwMode="auto">
              <a:xfrm>
                <a:off x="5504597" y="2263657"/>
                <a:ext cx="164112" cy="193389"/>
              </a:xfrm>
              <a:prstGeom prst="rect">
                <a:avLst/>
              </a:prstGeom>
              <a:noFill/>
              <a:ln w="9525">
                <a:noFill/>
                <a:miter lim="800000"/>
                <a:headEnd/>
                <a:tailEnd/>
              </a:ln>
            </p:spPr>
          </p:pic>
        </p:grpSp>
      </p:grpSp>
      <p:sp>
        <p:nvSpPr>
          <p:cNvPr id="203" name="Text Box 260"/>
          <p:cNvSpPr txBox="1">
            <a:spLocks noChangeArrowheads="1"/>
          </p:cNvSpPr>
          <p:nvPr/>
        </p:nvSpPr>
        <p:spPr bwMode="auto">
          <a:xfrm>
            <a:off x="1705159" y="3203308"/>
            <a:ext cx="767603" cy="246221"/>
          </a:xfrm>
          <a:prstGeom prst="rect">
            <a:avLst/>
          </a:prstGeom>
          <a:noFill/>
          <a:ln w="12700" algn="ctr">
            <a:noFill/>
            <a:miter lim="800000"/>
            <a:headEnd/>
            <a:tailEnd/>
          </a:ln>
          <a:effectLst/>
        </p:spPr>
        <p:txBody>
          <a:bodyPr wrap="square" lIns="0" tIns="0" rIns="0" bIns="0">
            <a:spAutoFit/>
          </a:bodyPr>
          <a:lstStyle/>
          <a:p>
            <a:pPr algn="ctr" rtl="0" eaLnBrk="0" fontAlgn="base" hangingPunct="0">
              <a:spcBef>
                <a:spcPct val="0"/>
              </a:spcBef>
              <a:spcAft>
                <a:spcPct val="0"/>
              </a:spcAft>
              <a:defRPr/>
            </a:pPr>
            <a:r>
              <a:rPr lang="en-US" sz="800" kern="1200" dirty="0">
                <a:cs typeface="+mn-cs"/>
              </a:rPr>
              <a:t>Backup Exec </a:t>
            </a:r>
            <a:r>
              <a:rPr lang="ko-KR" altLang="en-US" sz="800" kern="1200" dirty="0">
                <a:cs typeface="+mn-cs"/>
              </a:rPr>
              <a:t>서버</a:t>
            </a:r>
            <a:endParaRPr lang="en-US" sz="800" kern="1200" dirty="0">
              <a:cs typeface="+mn-cs"/>
            </a:endParaRPr>
          </a:p>
        </p:txBody>
      </p:sp>
      <p:grpSp>
        <p:nvGrpSpPr>
          <p:cNvPr id="204" name="Group 496"/>
          <p:cNvGrpSpPr>
            <a:grpSpLocks noChangeAspect="1"/>
          </p:cNvGrpSpPr>
          <p:nvPr/>
        </p:nvGrpSpPr>
        <p:grpSpPr>
          <a:xfrm>
            <a:off x="1861633" y="2491505"/>
            <a:ext cx="538469" cy="685956"/>
            <a:chOff x="-2206538" y="2572827"/>
            <a:chExt cx="1196009" cy="1523595"/>
          </a:xfrm>
        </p:grpSpPr>
        <p:sp>
          <p:nvSpPr>
            <p:cNvPr id="205" name="Oval 497"/>
            <p:cNvSpPr>
              <a:spLocks noChangeAspect="1"/>
            </p:cNvSpPr>
            <p:nvPr/>
          </p:nvSpPr>
          <p:spPr bwMode="auto">
            <a:xfrm>
              <a:off x="-2206538" y="2918436"/>
              <a:ext cx="1196009" cy="1177986"/>
            </a:xfrm>
            <a:prstGeom prst="ellipse">
              <a:avLst/>
            </a:prstGeom>
            <a:solidFill>
              <a:schemeClr val="accent2"/>
            </a:solidFill>
            <a:ln w="63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a:ln>
                  <a:noFill/>
                </a:ln>
                <a:solidFill>
                  <a:schemeClr val="bg1"/>
                </a:solidFill>
                <a:effectLst/>
              </a:endParaRPr>
            </a:p>
          </p:txBody>
        </p:sp>
        <p:grpSp>
          <p:nvGrpSpPr>
            <p:cNvPr id="206" name="Group 17"/>
            <p:cNvGrpSpPr>
              <a:grpSpLocks noChangeAspect="1"/>
            </p:cNvGrpSpPr>
            <p:nvPr/>
          </p:nvGrpSpPr>
          <p:grpSpPr>
            <a:xfrm>
              <a:off x="-2092207" y="2572827"/>
              <a:ext cx="954362" cy="1388056"/>
              <a:chOff x="3098800" y="1015723"/>
              <a:chExt cx="3454400" cy="5283774"/>
            </a:xfrm>
          </p:grpSpPr>
          <p:pic>
            <p:nvPicPr>
              <p:cNvPr id="212" name="Picture 5" descr="serverstack_blank.png"/>
              <p:cNvPicPr>
                <a:picLocks noChangeAspect="1"/>
              </p:cNvPicPr>
              <p:nvPr/>
            </p:nvPicPr>
            <p:blipFill>
              <a:blip r:embed="rId18" cstate="print"/>
              <a:stretch>
                <a:fillRect/>
              </a:stretch>
            </p:blipFill>
            <p:spPr>
              <a:xfrm>
                <a:off x="3098800" y="1015723"/>
                <a:ext cx="3454400" cy="5283774"/>
              </a:xfrm>
              <a:prstGeom prst="rect">
                <a:avLst/>
              </a:prstGeom>
            </p:spPr>
          </p:pic>
          <p:pic>
            <p:nvPicPr>
              <p:cNvPr id="213" name="Picture 505" descr="severrack_appliances.png"/>
              <p:cNvPicPr>
                <a:picLocks noChangeAspect="1"/>
              </p:cNvPicPr>
              <p:nvPr/>
            </p:nvPicPr>
            <p:blipFill>
              <a:blip r:embed="rId19" cstate="print">
                <a:lum bright="-11000"/>
              </a:blip>
              <a:stretch>
                <a:fillRect/>
              </a:stretch>
            </p:blipFill>
            <p:spPr>
              <a:xfrm>
                <a:off x="3592546" y="3208870"/>
                <a:ext cx="875172" cy="1137944"/>
              </a:xfrm>
              <a:prstGeom prst="rect">
                <a:avLst/>
              </a:prstGeom>
            </p:spPr>
          </p:pic>
          <p:grpSp>
            <p:nvGrpSpPr>
              <p:cNvPr id="214" name="Group 506"/>
              <p:cNvGrpSpPr/>
              <p:nvPr/>
            </p:nvGrpSpPr>
            <p:grpSpPr>
              <a:xfrm>
                <a:off x="3536357" y="3847067"/>
                <a:ext cx="972145" cy="1490629"/>
                <a:chOff x="1081022" y="3847073"/>
                <a:chExt cx="972145" cy="1490628"/>
              </a:xfrm>
            </p:grpSpPr>
            <p:pic>
              <p:nvPicPr>
                <p:cNvPr id="220" name="Picture 512" descr="BE3600_isoplate.png"/>
                <p:cNvPicPr>
                  <a:picLocks noChangeAspect="1"/>
                </p:cNvPicPr>
                <p:nvPr/>
              </p:nvPicPr>
              <p:blipFill>
                <a:blip r:embed="rId20" cstate="print"/>
                <a:stretch>
                  <a:fillRect/>
                </a:stretch>
              </p:blipFill>
              <p:spPr>
                <a:xfrm>
                  <a:off x="1081022" y="4558272"/>
                  <a:ext cx="972145" cy="779429"/>
                </a:xfrm>
                <a:prstGeom prst="rect">
                  <a:avLst/>
                </a:prstGeom>
              </p:spPr>
            </p:pic>
            <p:pic>
              <p:nvPicPr>
                <p:cNvPr id="221" name="Picture 8" descr="BE3600_isoplate.png"/>
                <p:cNvPicPr>
                  <a:picLocks noChangeAspect="1"/>
                </p:cNvPicPr>
                <p:nvPr/>
              </p:nvPicPr>
              <p:blipFill>
                <a:blip r:embed="rId20" cstate="print"/>
                <a:stretch>
                  <a:fillRect/>
                </a:stretch>
              </p:blipFill>
              <p:spPr>
                <a:xfrm>
                  <a:off x="1081022" y="4321206"/>
                  <a:ext cx="972145" cy="779429"/>
                </a:xfrm>
                <a:prstGeom prst="rect">
                  <a:avLst/>
                </a:prstGeom>
              </p:spPr>
            </p:pic>
            <p:pic>
              <p:nvPicPr>
                <p:cNvPr id="222" name="Picture 514" descr="BE3600_isoplate.png"/>
                <p:cNvPicPr>
                  <a:picLocks noChangeAspect="1"/>
                </p:cNvPicPr>
                <p:nvPr/>
              </p:nvPicPr>
              <p:blipFill>
                <a:blip r:embed="rId20" cstate="print"/>
                <a:stretch>
                  <a:fillRect/>
                </a:stretch>
              </p:blipFill>
              <p:spPr>
                <a:xfrm>
                  <a:off x="1081022" y="4084139"/>
                  <a:ext cx="972145" cy="779429"/>
                </a:xfrm>
                <a:prstGeom prst="rect">
                  <a:avLst/>
                </a:prstGeom>
              </p:spPr>
            </p:pic>
            <p:pic>
              <p:nvPicPr>
                <p:cNvPr id="223" name="Picture 515" descr="BE3600_isoplate.png"/>
                <p:cNvPicPr>
                  <a:picLocks noChangeAspect="1"/>
                </p:cNvPicPr>
                <p:nvPr/>
              </p:nvPicPr>
              <p:blipFill>
                <a:blip r:embed="rId20" cstate="print"/>
                <a:stretch>
                  <a:fillRect/>
                </a:stretch>
              </p:blipFill>
              <p:spPr>
                <a:xfrm>
                  <a:off x="1081022" y="3847073"/>
                  <a:ext cx="972145" cy="779429"/>
                </a:xfrm>
                <a:prstGeom prst="rect">
                  <a:avLst/>
                </a:prstGeom>
              </p:spPr>
            </p:pic>
          </p:grpSp>
          <p:grpSp>
            <p:nvGrpSpPr>
              <p:cNvPr id="215" name="Group 396"/>
              <p:cNvGrpSpPr/>
              <p:nvPr/>
            </p:nvGrpSpPr>
            <p:grpSpPr>
              <a:xfrm>
                <a:off x="3536357" y="2314605"/>
                <a:ext cx="972145" cy="1490629"/>
                <a:chOff x="1081022" y="2314607"/>
                <a:chExt cx="972145" cy="1490628"/>
              </a:xfrm>
            </p:grpSpPr>
            <p:pic>
              <p:nvPicPr>
                <p:cNvPr id="216" name="Picture 508" descr="BE3600_isoplate.png"/>
                <p:cNvPicPr>
                  <a:picLocks noChangeAspect="1"/>
                </p:cNvPicPr>
                <p:nvPr/>
              </p:nvPicPr>
              <p:blipFill>
                <a:blip r:embed="rId20" cstate="print"/>
                <a:stretch>
                  <a:fillRect/>
                </a:stretch>
              </p:blipFill>
              <p:spPr>
                <a:xfrm>
                  <a:off x="1081022" y="3025806"/>
                  <a:ext cx="972145" cy="779429"/>
                </a:xfrm>
                <a:prstGeom prst="rect">
                  <a:avLst/>
                </a:prstGeom>
              </p:spPr>
            </p:pic>
            <p:pic>
              <p:nvPicPr>
                <p:cNvPr id="217" name="Picture 509" descr="BE3600_isoplate.png"/>
                <p:cNvPicPr>
                  <a:picLocks noChangeAspect="1"/>
                </p:cNvPicPr>
                <p:nvPr/>
              </p:nvPicPr>
              <p:blipFill>
                <a:blip r:embed="rId20" cstate="print"/>
                <a:stretch>
                  <a:fillRect/>
                </a:stretch>
              </p:blipFill>
              <p:spPr>
                <a:xfrm>
                  <a:off x="1081022" y="2788740"/>
                  <a:ext cx="972145" cy="779429"/>
                </a:xfrm>
                <a:prstGeom prst="rect">
                  <a:avLst/>
                </a:prstGeom>
              </p:spPr>
            </p:pic>
            <p:pic>
              <p:nvPicPr>
                <p:cNvPr id="218" name="Picture 510" descr="BE3600_isoplate.png"/>
                <p:cNvPicPr>
                  <a:picLocks noChangeAspect="1"/>
                </p:cNvPicPr>
                <p:nvPr/>
              </p:nvPicPr>
              <p:blipFill>
                <a:blip r:embed="rId20" cstate="print"/>
                <a:stretch>
                  <a:fillRect/>
                </a:stretch>
              </p:blipFill>
              <p:spPr>
                <a:xfrm>
                  <a:off x="1081022" y="2551673"/>
                  <a:ext cx="972145" cy="779429"/>
                </a:xfrm>
                <a:prstGeom prst="rect">
                  <a:avLst/>
                </a:prstGeom>
              </p:spPr>
            </p:pic>
            <p:pic>
              <p:nvPicPr>
                <p:cNvPr id="219" name="Picture 14" descr="BE3600_isoplate.png"/>
                <p:cNvPicPr>
                  <a:picLocks noChangeAspect="1"/>
                </p:cNvPicPr>
                <p:nvPr/>
              </p:nvPicPr>
              <p:blipFill>
                <a:blip r:embed="rId20" cstate="print"/>
                <a:stretch>
                  <a:fillRect/>
                </a:stretch>
              </p:blipFill>
              <p:spPr>
                <a:xfrm>
                  <a:off x="1081022" y="2314607"/>
                  <a:ext cx="972145" cy="779429"/>
                </a:xfrm>
                <a:prstGeom prst="rect">
                  <a:avLst/>
                </a:prstGeom>
              </p:spPr>
            </p:pic>
          </p:grpSp>
        </p:grpSp>
        <p:grpSp>
          <p:nvGrpSpPr>
            <p:cNvPr id="207" name="Group 213"/>
            <p:cNvGrpSpPr>
              <a:grpSpLocks noChangeAspect="1"/>
            </p:cNvGrpSpPr>
            <p:nvPr/>
          </p:nvGrpSpPr>
          <p:grpSpPr>
            <a:xfrm>
              <a:off x="-1659289" y="3386797"/>
              <a:ext cx="542613" cy="504749"/>
              <a:chOff x="-750763" y="2607734"/>
              <a:chExt cx="445308" cy="511172"/>
            </a:xfrm>
          </p:grpSpPr>
          <p:pic>
            <p:nvPicPr>
              <p:cNvPr id="209" name="Picture 501" descr="IMG_disk_sm_silver.png"/>
              <p:cNvPicPr>
                <a:picLocks noChangeAspect="1"/>
              </p:cNvPicPr>
              <p:nvPr/>
            </p:nvPicPr>
            <p:blipFill>
              <a:blip r:embed="rId21" cstate="print"/>
              <a:stretch>
                <a:fillRect/>
              </a:stretch>
            </p:blipFill>
            <p:spPr>
              <a:xfrm>
                <a:off x="-750763" y="2774805"/>
                <a:ext cx="445308" cy="344101"/>
              </a:xfrm>
              <a:prstGeom prst="rect">
                <a:avLst/>
              </a:prstGeom>
            </p:spPr>
          </p:pic>
          <p:pic>
            <p:nvPicPr>
              <p:cNvPr id="210" name="Picture 502" descr="IMG_disk_sm_silver.png"/>
              <p:cNvPicPr>
                <a:picLocks noChangeAspect="1"/>
              </p:cNvPicPr>
              <p:nvPr/>
            </p:nvPicPr>
            <p:blipFill>
              <a:blip r:embed="rId21" cstate="print"/>
              <a:stretch>
                <a:fillRect/>
              </a:stretch>
            </p:blipFill>
            <p:spPr>
              <a:xfrm>
                <a:off x="-750763" y="2691270"/>
                <a:ext cx="445308" cy="344101"/>
              </a:xfrm>
              <a:prstGeom prst="rect">
                <a:avLst/>
              </a:prstGeom>
            </p:spPr>
          </p:pic>
          <p:pic>
            <p:nvPicPr>
              <p:cNvPr id="211" name="Picture 503" descr="IMG_disk_sm_silver.png"/>
              <p:cNvPicPr>
                <a:picLocks noChangeAspect="1"/>
              </p:cNvPicPr>
              <p:nvPr/>
            </p:nvPicPr>
            <p:blipFill>
              <a:blip r:embed="rId21" cstate="print"/>
              <a:stretch>
                <a:fillRect/>
              </a:stretch>
            </p:blipFill>
            <p:spPr>
              <a:xfrm>
                <a:off x="-750763" y="2607734"/>
                <a:ext cx="445308" cy="344101"/>
              </a:xfrm>
              <a:prstGeom prst="rect">
                <a:avLst/>
              </a:prstGeom>
            </p:spPr>
          </p:pic>
        </p:grpSp>
        <p:pic>
          <p:nvPicPr>
            <p:cNvPr id="208" name="Picture 500" descr="SYM_iso.png"/>
            <p:cNvPicPr>
              <a:picLocks noChangeAspect="1"/>
            </p:cNvPicPr>
            <p:nvPr/>
          </p:nvPicPr>
          <p:blipFill>
            <a:blip r:embed="rId22" cstate="print"/>
            <a:stretch>
              <a:fillRect/>
            </a:stretch>
          </p:blipFill>
          <p:spPr>
            <a:xfrm>
              <a:off x="-1603763" y="2875570"/>
              <a:ext cx="307775" cy="504749"/>
            </a:xfrm>
            <a:prstGeom prst="rect">
              <a:avLst/>
            </a:prstGeom>
          </p:spPr>
        </p:pic>
      </p:grpSp>
      <p:sp>
        <p:nvSpPr>
          <p:cNvPr id="224" name="Rounded Rectangle 565"/>
          <p:cNvSpPr/>
          <p:nvPr>
            <p:custDataLst>
              <p:tags r:id="rId1"/>
            </p:custDataLst>
          </p:nvPr>
        </p:nvSpPr>
        <p:spPr bwMode="auto">
          <a:xfrm>
            <a:off x="576196" y="3962578"/>
            <a:ext cx="1912399" cy="245781"/>
          </a:xfrm>
          <a:prstGeom prst="roundRect">
            <a:avLst/>
          </a:prstGeom>
          <a:solidFill>
            <a:schemeClr val="bg2">
              <a:lumMod val="50000"/>
            </a:schemeClr>
          </a:solidFill>
          <a:ln w="19050" cap="flat" cmpd="sng" algn="ctr">
            <a:noFill/>
            <a:prstDash val="solid"/>
            <a:round/>
            <a:headEnd type="none" w="med" len="med"/>
            <a:tailEnd type="none" w="med" len="med"/>
          </a:ln>
          <a:effectLst>
            <a:outerShdw blurRad="101600" dist="50800" dir="5400000">
              <a:srgbClr val="000000">
                <a:alpha val="43000"/>
              </a:srgbClr>
            </a:outerShdw>
          </a:effectLst>
          <a:scene3d>
            <a:camera prst="orthographicFront"/>
            <a:lightRig rig="threePt" dir="t"/>
          </a:scene3d>
          <a:sp3d prstMaterial="matte"/>
        </p:spPr>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000" b="1" kern="0" dirty="0">
                <a:solidFill>
                  <a:srgbClr val="FDBB30"/>
                </a:solidFill>
              </a:rPr>
              <a:t>소스</a:t>
            </a:r>
            <a:r>
              <a:rPr lang="en-US" altLang="ko-KR" sz="1000" b="1" kern="0" dirty="0">
                <a:solidFill>
                  <a:srgbClr val="FDBB30"/>
                </a:solidFill>
              </a:rPr>
              <a:t>(</a:t>
            </a:r>
            <a:r>
              <a:rPr lang="ko-KR" altLang="en-US" sz="1000" b="1" kern="0" dirty="0">
                <a:solidFill>
                  <a:srgbClr val="FDBB30"/>
                </a:solidFill>
              </a:rPr>
              <a:t>클라이언트</a:t>
            </a:r>
            <a:r>
              <a:rPr lang="en-US" altLang="ko-KR" sz="1000" b="1" kern="0" dirty="0">
                <a:solidFill>
                  <a:srgbClr val="FDBB30"/>
                </a:solidFill>
              </a:rPr>
              <a:t>) </a:t>
            </a:r>
            <a:r>
              <a:rPr lang="ko-KR" altLang="en-US" sz="1000" b="1" kern="0" dirty="0">
                <a:solidFill>
                  <a:srgbClr val="FDBB30"/>
                </a:solidFill>
              </a:rPr>
              <a:t>중복제거</a:t>
            </a:r>
            <a:endParaRPr lang="en-IE" sz="1000" b="1" kern="0" dirty="0">
              <a:solidFill>
                <a:srgbClr val="FDBB30"/>
              </a:solidFill>
            </a:endParaRPr>
          </a:p>
        </p:txBody>
      </p:sp>
      <p:sp>
        <p:nvSpPr>
          <p:cNvPr id="225" name="Text Box 260"/>
          <p:cNvSpPr txBox="1">
            <a:spLocks noChangeArrowheads="1"/>
          </p:cNvSpPr>
          <p:nvPr/>
        </p:nvSpPr>
        <p:spPr bwMode="auto">
          <a:xfrm>
            <a:off x="2770806" y="3437573"/>
            <a:ext cx="764941" cy="369332"/>
          </a:xfrm>
          <a:prstGeom prst="rect">
            <a:avLst/>
          </a:prstGeom>
          <a:noFill/>
          <a:ln w="12700" algn="ctr">
            <a:noFill/>
            <a:miter lim="800000"/>
            <a:headEnd/>
            <a:tailEnd/>
          </a:ln>
          <a:effectLst/>
        </p:spPr>
        <p:txBody>
          <a:bodyPr wrap="square" lIns="0" tIns="0" rIns="0" bIns="0">
            <a:spAutoFit/>
          </a:bodyPr>
          <a:lstStyle/>
          <a:p>
            <a:pPr algn="ctr" rtl="0" eaLnBrk="0" fontAlgn="base" hangingPunct="0">
              <a:spcBef>
                <a:spcPct val="0"/>
              </a:spcBef>
              <a:spcAft>
                <a:spcPct val="0"/>
              </a:spcAft>
              <a:defRPr/>
            </a:pPr>
            <a:r>
              <a:rPr lang="ko-KR" altLang="en-US" sz="800" kern="1200" dirty="0">
                <a:cs typeface="+mn-cs"/>
              </a:rPr>
              <a:t>파일 및 애플리케이션 서버</a:t>
            </a:r>
            <a:endParaRPr lang="en-US" sz="800" kern="1200" dirty="0">
              <a:cs typeface="+mn-cs"/>
            </a:endParaRPr>
          </a:p>
        </p:txBody>
      </p:sp>
      <p:grpSp>
        <p:nvGrpSpPr>
          <p:cNvPr id="226" name="Group 572"/>
          <p:cNvGrpSpPr/>
          <p:nvPr/>
        </p:nvGrpSpPr>
        <p:grpSpPr>
          <a:xfrm>
            <a:off x="2735057" y="2318121"/>
            <a:ext cx="850703" cy="1062378"/>
            <a:chOff x="598772" y="4583007"/>
            <a:chExt cx="850703" cy="1062378"/>
          </a:xfrm>
        </p:grpSpPr>
        <p:grpSp>
          <p:nvGrpSpPr>
            <p:cNvPr id="227" name="Group 104"/>
            <p:cNvGrpSpPr/>
            <p:nvPr/>
          </p:nvGrpSpPr>
          <p:grpSpPr>
            <a:xfrm>
              <a:off x="896634" y="4927046"/>
              <a:ext cx="258077" cy="374301"/>
              <a:chOff x="2929361" y="3254187"/>
              <a:chExt cx="344024" cy="498954"/>
            </a:xfrm>
          </p:grpSpPr>
          <p:grpSp>
            <p:nvGrpSpPr>
              <p:cNvPr id="324" name="Group 214"/>
              <p:cNvGrpSpPr>
                <a:grpSpLocks noChangeAspect="1"/>
              </p:cNvGrpSpPr>
              <p:nvPr/>
            </p:nvGrpSpPr>
            <p:grpSpPr bwMode="auto">
              <a:xfrm>
                <a:off x="2929361" y="3254187"/>
                <a:ext cx="344024" cy="498954"/>
                <a:chOff x="4493" y="1677"/>
                <a:chExt cx="574" cy="822"/>
              </a:xfrm>
            </p:grpSpPr>
            <p:sp>
              <p:nvSpPr>
                <p:cNvPr id="328"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29"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330"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31"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32"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33"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34"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35"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36"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37"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38"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325" name="Group 299"/>
              <p:cNvGrpSpPr/>
              <p:nvPr/>
            </p:nvGrpSpPr>
            <p:grpSpPr>
              <a:xfrm>
                <a:off x="3089801" y="3471227"/>
                <a:ext cx="160276" cy="162323"/>
                <a:chOff x="904895" y="2935849"/>
                <a:chExt cx="335974" cy="335974"/>
              </a:xfrm>
            </p:grpSpPr>
            <p:sp>
              <p:nvSpPr>
                <p:cNvPr id="326" name="Rounded Rectangle 737"/>
                <p:cNvSpPr/>
                <p:nvPr/>
              </p:nvSpPr>
              <p:spPr bwMode="auto">
                <a:xfrm>
                  <a:off x="904895" y="2935849"/>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327" name="Picture 2"/>
                <p:cNvPicPr>
                  <a:picLocks noChangeAspect="1" noChangeArrowheads="1"/>
                </p:cNvPicPr>
                <p:nvPr/>
              </p:nvPicPr>
              <p:blipFill>
                <a:blip r:embed="rId11" cstate="print"/>
                <a:srcRect l="19243" t="16059" r="19109" b="31201"/>
                <a:stretch>
                  <a:fillRect/>
                </a:stretch>
              </p:blipFill>
              <p:spPr bwMode="auto">
                <a:xfrm>
                  <a:off x="945075" y="2960462"/>
                  <a:ext cx="265713" cy="289870"/>
                </a:xfrm>
                <a:prstGeom prst="rect">
                  <a:avLst/>
                </a:prstGeom>
                <a:noFill/>
                <a:ln w="9525">
                  <a:noFill/>
                  <a:miter lim="800000"/>
                  <a:headEnd/>
                  <a:tailEnd/>
                </a:ln>
                <a:effectLst>
                  <a:prstShdw prst="shdw17" dist="17961" dir="2700000">
                    <a:schemeClr val="accent1">
                      <a:gamma/>
                      <a:shade val="60000"/>
                      <a:invGamma/>
                    </a:schemeClr>
                  </a:prstShdw>
                </a:effectLst>
              </p:spPr>
            </p:pic>
          </p:grpSp>
        </p:grpSp>
        <p:grpSp>
          <p:nvGrpSpPr>
            <p:cNvPr id="228" name="Group 103"/>
            <p:cNvGrpSpPr/>
            <p:nvPr/>
          </p:nvGrpSpPr>
          <p:grpSpPr>
            <a:xfrm>
              <a:off x="1191398" y="4927046"/>
              <a:ext cx="258077" cy="374301"/>
              <a:chOff x="3322291" y="3254187"/>
              <a:chExt cx="344024" cy="498954"/>
            </a:xfrm>
          </p:grpSpPr>
          <p:grpSp>
            <p:nvGrpSpPr>
              <p:cNvPr id="309" name="Group 214"/>
              <p:cNvGrpSpPr>
                <a:grpSpLocks noChangeAspect="1"/>
              </p:cNvGrpSpPr>
              <p:nvPr/>
            </p:nvGrpSpPr>
            <p:grpSpPr bwMode="auto">
              <a:xfrm>
                <a:off x="3322291" y="3254187"/>
                <a:ext cx="344024" cy="498954"/>
                <a:chOff x="4493" y="1677"/>
                <a:chExt cx="574" cy="822"/>
              </a:xfrm>
            </p:grpSpPr>
            <p:sp>
              <p:nvSpPr>
                <p:cNvPr id="313"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14"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315"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16"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17"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18"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19"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20"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21"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22"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23"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310" name="Group 312"/>
              <p:cNvGrpSpPr/>
              <p:nvPr/>
            </p:nvGrpSpPr>
            <p:grpSpPr>
              <a:xfrm>
                <a:off x="3482406" y="3471227"/>
                <a:ext cx="160276" cy="162323"/>
                <a:chOff x="1514526" y="2938724"/>
                <a:chExt cx="335974" cy="335974"/>
              </a:xfrm>
            </p:grpSpPr>
            <p:sp>
              <p:nvSpPr>
                <p:cNvPr id="311" name="Rounded Rectangle 722"/>
                <p:cNvSpPr/>
                <p:nvPr/>
              </p:nvSpPr>
              <p:spPr bwMode="auto">
                <a:xfrm>
                  <a:off x="1514526" y="2938724"/>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312" name="Picture 3"/>
                <p:cNvPicPr>
                  <a:picLocks noChangeAspect="1" noChangeArrowheads="1"/>
                </p:cNvPicPr>
                <p:nvPr/>
              </p:nvPicPr>
              <p:blipFill>
                <a:blip r:embed="rId12" cstate="print"/>
                <a:srcRect t="11469" r="19881" b="11184"/>
                <a:stretch>
                  <a:fillRect/>
                </a:stretch>
              </p:blipFill>
              <p:spPr bwMode="auto">
                <a:xfrm>
                  <a:off x="1529857" y="2967007"/>
                  <a:ext cx="317768" cy="264459"/>
                </a:xfrm>
                <a:prstGeom prst="rect">
                  <a:avLst/>
                </a:prstGeom>
                <a:noFill/>
                <a:ln w="9525">
                  <a:noFill/>
                  <a:miter lim="800000"/>
                  <a:headEnd/>
                  <a:tailEnd/>
                </a:ln>
                <a:effectLst/>
              </p:spPr>
            </p:pic>
          </p:grpSp>
        </p:grpSp>
        <p:grpSp>
          <p:nvGrpSpPr>
            <p:cNvPr id="229" name="Group 102"/>
            <p:cNvGrpSpPr/>
            <p:nvPr/>
          </p:nvGrpSpPr>
          <p:grpSpPr>
            <a:xfrm>
              <a:off x="1006904" y="5271084"/>
              <a:ext cx="258077" cy="374301"/>
              <a:chOff x="3715221" y="3254187"/>
              <a:chExt cx="344024" cy="498954"/>
            </a:xfrm>
          </p:grpSpPr>
          <p:grpSp>
            <p:nvGrpSpPr>
              <p:cNvPr id="294" name="Group 214"/>
              <p:cNvGrpSpPr>
                <a:grpSpLocks noChangeAspect="1"/>
              </p:cNvGrpSpPr>
              <p:nvPr/>
            </p:nvGrpSpPr>
            <p:grpSpPr bwMode="auto">
              <a:xfrm>
                <a:off x="3715221" y="3254187"/>
                <a:ext cx="344024" cy="498954"/>
                <a:chOff x="4493" y="1677"/>
                <a:chExt cx="574" cy="822"/>
              </a:xfrm>
            </p:grpSpPr>
            <p:sp>
              <p:nvSpPr>
                <p:cNvPr id="298"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99"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300"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01"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02"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03"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04"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05"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06"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07"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08"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295" name="Group 313"/>
              <p:cNvGrpSpPr/>
              <p:nvPr/>
            </p:nvGrpSpPr>
            <p:grpSpPr>
              <a:xfrm>
                <a:off x="3875483" y="3471227"/>
                <a:ext cx="160276" cy="162323"/>
                <a:chOff x="2413303" y="3106711"/>
                <a:chExt cx="335974" cy="335974"/>
              </a:xfrm>
            </p:grpSpPr>
            <p:sp>
              <p:nvSpPr>
                <p:cNvPr id="296" name="Rounded Rectangle 707"/>
                <p:cNvSpPr/>
                <p:nvPr/>
              </p:nvSpPr>
              <p:spPr bwMode="auto">
                <a:xfrm>
                  <a:off x="2413303" y="3106711"/>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297" name="Picture 6"/>
                <p:cNvPicPr>
                  <a:picLocks noChangeAspect="1" noChangeArrowheads="1"/>
                </p:cNvPicPr>
                <p:nvPr/>
              </p:nvPicPr>
              <p:blipFill>
                <a:blip r:embed="rId13" cstate="print">
                  <a:clrChange>
                    <a:clrFrom>
                      <a:srgbClr val="FFFFFD"/>
                    </a:clrFrom>
                    <a:clrTo>
                      <a:srgbClr val="FFFFFD">
                        <a:alpha val="0"/>
                      </a:srgbClr>
                    </a:clrTo>
                  </a:clrChange>
                </a:blip>
                <a:srcRect/>
                <a:stretch>
                  <a:fillRect/>
                </a:stretch>
              </p:blipFill>
              <p:spPr bwMode="auto">
                <a:xfrm>
                  <a:off x="2448802" y="3128141"/>
                  <a:ext cx="258954" cy="286945"/>
                </a:xfrm>
                <a:prstGeom prst="rect">
                  <a:avLst/>
                </a:prstGeom>
                <a:noFill/>
                <a:ln w="9525">
                  <a:noFill/>
                  <a:miter lim="800000"/>
                  <a:headEnd/>
                  <a:tailEnd/>
                </a:ln>
              </p:spPr>
            </p:pic>
          </p:grpSp>
        </p:grpSp>
        <p:grpSp>
          <p:nvGrpSpPr>
            <p:cNvPr id="230" name="Group 101"/>
            <p:cNvGrpSpPr/>
            <p:nvPr/>
          </p:nvGrpSpPr>
          <p:grpSpPr>
            <a:xfrm>
              <a:off x="1081693" y="4583007"/>
              <a:ext cx="258077" cy="374301"/>
              <a:chOff x="4108150" y="3254187"/>
              <a:chExt cx="344024" cy="498954"/>
            </a:xfrm>
          </p:grpSpPr>
          <p:grpSp>
            <p:nvGrpSpPr>
              <p:cNvPr id="279" name="Group 214"/>
              <p:cNvGrpSpPr>
                <a:grpSpLocks noChangeAspect="1"/>
              </p:cNvGrpSpPr>
              <p:nvPr/>
            </p:nvGrpSpPr>
            <p:grpSpPr bwMode="auto">
              <a:xfrm>
                <a:off x="4108150" y="3254187"/>
                <a:ext cx="344024" cy="498954"/>
                <a:chOff x="4493" y="1677"/>
                <a:chExt cx="574" cy="822"/>
              </a:xfrm>
            </p:grpSpPr>
            <p:sp>
              <p:nvSpPr>
                <p:cNvPr id="283"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84"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285"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86"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87"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88"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89"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90"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91"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92"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93"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280" name="Group 314"/>
              <p:cNvGrpSpPr/>
              <p:nvPr/>
            </p:nvGrpSpPr>
            <p:grpSpPr>
              <a:xfrm>
                <a:off x="4269523" y="3471228"/>
                <a:ext cx="160276" cy="162323"/>
                <a:chOff x="3217813" y="3133891"/>
                <a:chExt cx="335974" cy="335974"/>
              </a:xfrm>
            </p:grpSpPr>
            <p:sp>
              <p:nvSpPr>
                <p:cNvPr id="281" name="Rounded Rectangle 692"/>
                <p:cNvSpPr/>
                <p:nvPr/>
              </p:nvSpPr>
              <p:spPr bwMode="auto">
                <a:xfrm>
                  <a:off x="3217813" y="3133891"/>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282" name="Picture 5"/>
                <p:cNvPicPr>
                  <a:picLocks noChangeAspect="1" noChangeArrowheads="1"/>
                </p:cNvPicPr>
                <p:nvPr/>
              </p:nvPicPr>
              <p:blipFill>
                <a:blip r:embed="rId14" cstate="print"/>
                <a:srcRect/>
                <a:stretch>
                  <a:fillRect/>
                </a:stretch>
              </p:blipFill>
              <p:spPr bwMode="auto">
                <a:xfrm>
                  <a:off x="3245488" y="3148266"/>
                  <a:ext cx="283815" cy="314491"/>
                </a:xfrm>
                <a:prstGeom prst="rect">
                  <a:avLst/>
                </a:prstGeom>
                <a:noFill/>
                <a:ln w="9525">
                  <a:noFill/>
                  <a:miter lim="800000"/>
                  <a:headEnd/>
                  <a:tailEnd/>
                </a:ln>
              </p:spPr>
            </p:pic>
          </p:grpSp>
        </p:grpSp>
        <p:grpSp>
          <p:nvGrpSpPr>
            <p:cNvPr id="231" name="Group 100"/>
            <p:cNvGrpSpPr/>
            <p:nvPr/>
          </p:nvGrpSpPr>
          <p:grpSpPr>
            <a:xfrm>
              <a:off x="786929" y="4586194"/>
              <a:ext cx="258077" cy="374301"/>
              <a:chOff x="4501079" y="3254187"/>
              <a:chExt cx="344024" cy="498954"/>
            </a:xfrm>
          </p:grpSpPr>
          <p:grpSp>
            <p:nvGrpSpPr>
              <p:cNvPr id="264" name="Group 214"/>
              <p:cNvGrpSpPr>
                <a:grpSpLocks noChangeAspect="1"/>
              </p:cNvGrpSpPr>
              <p:nvPr/>
            </p:nvGrpSpPr>
            <p:grpSpPr bwMode="auto">
              <a:xfrm>
                <a:off x="4501079" y="3254187"/>
                <a:ext cx="344024" cy="498954"/>
                <a:chOff x="4493" y="1677"/>
                <a:chExt cx="574" cy="822"/>
              </a:xfrm>
            </p:grpSpPr>
            <p:sp>
              <p:nvSpPr>
                <p:cNvPr id="268"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69"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270"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71"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72"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73"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74"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75"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76"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77"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78"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265" name="Group 315"/>
              <p:cNvGrpSpPr/>
              <p:nvPr/>
            </p:nvGrpSpPr>
            <p:grpSpPr>
              <a:xfrm>
                <a:off x="4662845" y="3471226"/>
                <a:ext cx="162209" cy="162323"/>
                <a:chOff x="4277363" y="3244322"/>
                <a:chExt cx="340026" cy="335974"/>
              </a:xfrm>
            </p:grpSpPr>
            <p:sp>
              <p:nvSpPr>
                <p:cNvPr id="266" name="Rounded Rectangle 23"/>
                <p:cNvSpPr/>
                <p:nvPr/>
              </p:nvSpPr>
              <p:spPr bwMode="auto">
                <a:xfrm>
                  <a:off x="4277363" y="3244322"/>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267" name="Picture 4"/>
                <p:cNvPicPr>
                  <a:picLocks noChangeAspect="1" noChangeArrowheads="1"/>
                </p:cNvPicPr>
                <p:nvPr/>
              </p:nvPicPr>
              <p:blipFill>
                <a:blip r:embed="rId15" cstate="print"/>
                <a:srcRect r="61610" b="5478"/>
                <a:stretch>
                  <a:fillRect/>
                </a:stretch>
              </p:blipFill>
              <p:spPr bwMode="auto">
                <a:xfrm>
                  <a:off x="4283113" y="3303711"/>
                  <a:ext cx="334276" cy="228287"/>
                </a:xfrm>
                <a:prstGeom prst="rect">
                  <a:avLst/>
                </a:prstGeom>
                <a:noFill/>
                <a:ln w="9525">
                  <a:noFill/>
                  <a:miter lim="800000"/>
                  <a:headEnd/>
                  <a:tailEnd/>
                </a:ln>
                <a:effectLst/>
              </p:spPr>
            </p:pic>
          </p:grpSp>
        </p:grpSp>
        <p:grpSp>
          <p:nvGrpSpPr>
            <p:cNvPr id="232" name="Group 99"/>
            <p:cNvGrpSpPr/>
            <p:nvPr/>
          </p:nvGrpSpPr>
          <p:grpSpPr>
            <a:xfrm>
              <a:off x="708477" y="5271084"/>
              <a:ext cx="258077" cy="374301"/>
              <a:chOff x="4894008" y="3254186"/>
              <a:chExt cx="344024" cy="498954"/>
            </a:xfrm>
          </p:grpSpPr>
          <p:grpSp>
            <p:nvGrpSpPr>
              <p:cNvPr id="249" name="Group 214"/>
              <p:cNvGrpSpPr>
                <a:grpSpLocks noChangeAspect="1"/>
              </p:cNvGrpSpPr>
              <p:nvPr/>
            </p:nvGrpSpPr>
            <p:grpSpPr bwMode="auto">
              <a:xfrm>
                <a:off x="4894008" y="3254186"/>
                <a:ext cx="344024" cy="498954"/>
                <a:chOff x="4493" y="1677"/>
                <a:chExt cx="574" cy="822"/>
              </a:xfrm>
            </p:grpSpPr>
            <p:sp>
              <p:nvSpPr>
                <p:cNvPr id="253"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54"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255"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56"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57"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58"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59"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60"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61"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62"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63"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250" name="Group 316"/>
              <p:cNvGrpSpPr/>
              <p:nvPr/>
            </p:nvGrpSpPr>
            <p:grpSpPr>
              <a:xfrm>
                <a:off x="5056054" y="3471225"/>
                <a:ext cx="160276" cy="162323"/>
                <a:chOff x="4837651" y="3209111"/>
                <a:chExt cx="335974" cy="335974"/>
              </a:xfrm>
            </p:grpSpPr>
            <p:sp>
              <p:nvSpPr>
                <p:cNvPr id="251" name="Rounded Rectangle 662"/>
                <p:cNvSpPr/>
                <p:nvPr/>
              </p:nvSpPr>
              <p:spPr bwMode="auto">
                <a:xfrm>
                  <a:off x="4837651" y="3209111"/>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252" name="Picture 2"/>
                <p:cNvPicPr>
                  <a:picLocks noChangeAspect="1" noChangeArrowheads="1"/>
                </p:cNvPicPr>
                <p:nvPr/>
              </p:nvPicPr>
              <p:blipFill>
                <a:blip r:embed="rId16" cstate="print"/>
                <a:srcRect/>
                <a:stretch>
                  <a:fillRect/>
                </a:stretch>
              </p:blipFill>
              <p:spPr bwMode="auto">
                <a:xfrm>
                  <a:off x="4862763" y="3225429"/>
                  <a:ext cx="285750" cy="285750"/>
                </a:xfrm>
                <a:prstGeom prst="rect">
                  <a:avLst/>
                </a:prstGeom>
                <a:noFill/>
                <a:ln w="9525">
                  <a:noFill/>
                  <a:miter lim="800000"/>
                  <a:headEnd/>
                  <a:tailEnd/>
                </a:ln>
                <a:effectLst/>
              </p:spPr>
            </p:pic>
          </p:grpSp>
        </p:grpSp>
        <p:grpSp>
          <p:nvGrpSpPr>
            <p:cNvPr id="233" name="Group 646"/>
            <p:cNvGrpSpPr/>
            <p:nvPr/>
          </p:nvGrpSpPr>
          <p:grpSpPr>
            <a:xfrm>
              <a:off x="598772" y="4930324"/>
              <a:ext cx="258077" cy="374301"/>
              <a:chOff x="5343344" y="2064963"/>
              <a:chExt cx="344024" cy="498954"/>
            </a:xfrm>
          </p:grpSpPr>
          <p:grpSp>
            <p:nvGrpSpPr>
              <p:cNvPr id="234" name="Group 100"/>
              <p:cNvGrpSpPr/>
              <p:nvPr/>
            </p:nvGrpSpPr>
            <p:grpSpPr>
              <a:xfrm>
                <a:off x="5343344" y="2064963"/>
                <a:ext cx="344024" cy="498954"/>
                <a:chOff x="4501079" y="3254187"/>
                <a:chExt cx="344024" cy="498954"/>
              </a:xfrm>
            </p:grpSpPr>
            <p:grpSp>
              <p:nvGrpSpPr>
                <p:cNvPr id="236" name="Group 214"/>
                <p:cNvGrpSpPr>
                  <a:grpSpLocks noChangeAspect="1"/>
                </p:cNvGrpSpPr>
                <p:nvPr/>
              </p:nvGrpSpPr>
              <p:grpSpPr bwMode="auto">
                <a:xfrm>
                  <a:off x="4501079" y="3254187"/>
                  <a:ext cx="344024" cy="498954"/>
                  <a:chOff x="4493" y="1677"/>
                  <a:chExt cx="574" cy="822"/>
                </a:xfrm>
              </p:grpSpPr>
              <p:sp>
                <p:nvSpPr>
                  <p:cNvPr id="238"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39"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240"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41"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42"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43"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44"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45"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246"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47"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248"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sp>
              <p:nvSpPr>
                <p:cNvPr id="237" name="Rounded Rectangle 23"/>
                <p:cNvSpPr/>
                <p:nvPr/>
              </p:nvSpPr>
              <p:spPr bwMode="auto">
                <a:xfrm>
                  <a:off x="4662845" y="3471226"/>
                  <a:ext cx="160276" cy="162323"/>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grpSp>
          <p:pic>
            <p:nvPicPr>
              <p:cNvPr id="235" name="Picture 174" descr="linux"/>
              <p:cNvPicPr>
                <a:picLocks noChangeAspect="1" noChangeArrowheads="1"/>
              </p:cNvPicPr>
              <p:nvPr/>
            </p:nvPicPr>
            <p:blipFill>
              <a:blip r:embed="rId17" cstate="print">
                <a:clrChange>
                  <a:clrFrom>
                    <a:srgbClr val="FFFFFA"/>
                  </a:clrFrom>
                  <a:clrTo>
                    <a:srgbClr val="FFFFFA">
                      <a:alpha val="0"/>
                    </a:srgbClr>
                  </a:clrTo>
                </a:clrChange>
              </a:blip>
              <a:srcRect/>
              <a:stretch>
                <a:fillRect/>
              </a:stretch>
            </p:blipFill>
            <p:spPr bwMode="auto">
              <a:xfrm>
                <a:off x="5504597" y="2263657"/>
                <a:ext cx="164112" cy="193389"/>
              </a:xfrm>
              <a:prstGeom prst="rect">
                <a:avLst/>
              </a:prstGeom>
              <a:noFill/>
              <a:ln w="9525">
                <a:noFill/>
                <a:miter lim="800000"/>
                <a:headEnd/>
                <a:tailEnd/>
              </a:ln>
            </p:spPr>
          </p:pic>
        </p:grpSp>
      </p:grpSp>
      <p:sp>
        <p:nvSpPr>
          <p:cNvPr id="339" name="Text Box 260"/>
          <p:cNvSpPr txBox="1">
            <a:spLocks noChangeArrowheads="1"/>
          </p:cNvSpPr>
          <p:nvPr/>
        </p:nvSpPr>
        <p:spPr bwMode="auto">
          <a:xfrm>
            <a:off x="3793546" y="3203308"/>
            <a:ext cx="767603" cy="246221"/>
          </a:xfrm>
          <a:prstGeom prst="rect">
            <a:avLst/>
          </a:prstGeom>
          <a:noFill/>
          <a:ln w="12700" algn="ctr">
            <a:noFill/>
            <a:miter lim="800000"/>
            <a:headEnd/>
            <a:tailEnd/>
          </a:ln>
          <a:effectLst/>
        </p:spPr>
        <p:txBody>
          <a:bodyPr wrap="square" lIns="0" tIns="0" rIns="0" bIns="0">
            <a:spAutoFit/>
          </a:bodyPr>
          <a:lstStyle/>
          <a:p>
            <a:pPr algn="ctr" rtl="0" eaLnBrk="0" fontAlgn="base" hangingPunct="0">
              <a:spcBef>
                <a:spcPct val="0"/>
              </a:spcBef>
              <a:spcAft>
                <a:spcPct val="0"/>
              </a:spcAft>
              <a:defRPr/>
            </a:pPr>
            <a:r>
              <a:rPr lang="en-US" sz="800" kern="1200" dirty="0">
                <a:cs typeface="+mn-cs"/>
              </a:rPr>
              <a:t>Backup Exec </a:t>
            </a:r>
            <a:r>
              <a:rPr lang="ko-KR" altLang="en-US" sz="800" kern="1200" dirty="0">
                <a:cs typeface="+mn-cs"/>
              </a:rPr>
              <a:t>서버</a:t>
            </a:r>
            <a:endParaRPr lang="en-US" sz="800" kern="1200" dirty="0">
              <a:cs typeface="+mn-cs"/>
            </a:endParaRPr>
          </a:p>
        </p:txBody>
      </p:sp>
      <p:grpSp>
        <p:nvGrpSpPr>
          <p:cNvPr id="340" name="Group 751"/>
          <p:cNvGrpSpPr>
            <a:grpSpLocks noChangeAspect="1"/>
          </p:cNvGrpSpPr>
          <p:nvPr/>
        </p:nvGrpSpPr>
        <p:grpSpPr>
          <a:xfrm>
            <a:off x="3950020" y="2491505"/>
            <a:ext cx="538469" cy="685956"/>
            <a:chOff x="-2206538" y="2572827"/>
            <a:chExt cx="1196009" cy="1523595"/>
          </a:xfrm>
        </p:grpSpPr>
        <p:sp>
          <p:nvSpPr>
            <p:cNvPr id="341" name="Oval 752"/>
            <p:cNvSpPr>
              <a:spLocks noChangeAspect="1"/>
            </p:cNvSpPr>
            <p:nvPr/>
          </p:nvSpPr>
          <p:spPr bwMode="auto">
            <a:xfrm>
              <a:off x="-2206538" y="2918436"/>
              <a:ext cx="1196009" cy="1177986"/>
            </a:xfrm>
            <a:prstGeom prst="ellipse">
              <a:avLst/>
            </a:prstGeom>
            <a:solidFill>
              <a:schemeClr val="accent2"/>
            </a:solidFill>
            <a:ln w="63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a:ln>
                  <a:noFill/>
                </a:ln>
                <a:solidFill>
                  <a:schemeClr val="bg1"/>
                </a:solidFill>
                <a:effectLst/>
              </a:endParaRPr>
            </a:p>
          </p:txBody>
        </p:sp>
        <p:grpSp>
          <p:nvGrpSpPr>
            <p:cNvPr id="342" name="Group 17"/>
            <p:cNvGrpSpPr>
              <a:grpSpLocks noChangeAspect="1"/>
            </p:cNvGrpSpPr>
            <p:nvPr/>
          </p:nvGrpSpPr>
          <p:grpSpPr>
            <a:xfrm>
              <a:off x="-2092207" y="2572827"/>
              <a:ext cx="954362" cy="1388056"/>
              <a:chOff x="3098800" y="1015723"/>
              <a:chExt cx="3454400" cy="5283774"/>
            </a:xfrm>
          </p:grpSpPr>
          <p:pic>
            <p:nvPicPr>
              <p:cNvPr id="348" name="Picture 5" descr="serverstack_blank.png"/>
              <p:cNvPicPr>
                <a:picLocks noChangeAspect="1"/>
              </p:cNvPicPr>
              <p:nvPr/>
            </p:nvPicPr>
            <p:blipFill>
              <a:blip r:embed="rId18" cstate="print"/>
              <a:stretch>
                <a:fillRect/>
              </a:stretch>
            </p:blipFill>
            <p:spPr>
              <a:xfrm>
                <a:off x="3098800" y="1015723"/>
                <a:ext cx="3454400" cy="5283774"/>
              </a:xfrm>
              <a:prstGeom prst="rect">
                <a:avLst/>
              </a:prstGeom>
            </p:spPr>
          </p:pic>
          <p:pic>
            <p:nvPicPr>
              <p:cNvPr id="349" name="Picture 760" descr="severrack_appliances.png"/>
              <p:cNvPicPr>
                <a:picLocks noChangeAspect="1"/>
              </p:cNvPicPr>
              <p:nvPr/>
            </p:nvPicPr>
            <p:blipFill>
              <a:blip r:embed="rId19" cstate="print">
                <a:lum bright="-11000"/>
              </a:blip>
              <a:stretch>
                <a:fillRect/>
              </a:stretch>
            </p:blipFill>
            <p:spPr>
              <a:xfrm>
                <a:off x="3592546" y="3208870"/>
                <a:ext cx="875172" cy="1137944"/>
              </a:xfrm>
              <a:prstGeom prst="rect">
                <a:avLst/>
              </a:prstGeom>
            </p:spPr>
          </p:pic>
          <p:grpSp>
            <p:nvGrpSpPr>
              <p:cNvPr id="350" name="Group 761"/>
              <p:cNvGrpSpPr/>
              <p:nvPr/>
            </p:nvGrpSpPr>
            <p:grpSpPr>
              <a:xfrm>
                <a:off x="3536357" y="3847067"/>
                <a:ext cx="972145" cy="1490629"/>
                <a:chOff x="1081022" y="3847073"/>
                <a:chExt cx="972145" cy="1490628"/>
              </a:xfrm>
            </p:grpSpPr>
            <p:pic>
              <p:nvPicPr>
                <p:cNvPr id="356" name="Picture 767" descr="BE3600_isoplate.png"/>
                <p:cNvPicPr>
                  <a:picLocks noChangeAspect="1"/>
                </p:cNvPicPr>
                <p:nvPr/>
              </p:nvPicPr>
              <p:blipFill>
                <a:blip r:embed="rId20" cstate="print"/>
                <a:stretch>
                  <a:fillRect/>
                </a:stretch>
              </p:blipFill>
              <p:spPr>
                <a:xfrm>
                  <a:off x="1081022" y="4558272"/>
                  <a:ext cx="972145" cy="779429"/>
                </a:xfrm>
                <a:prstGeom prst="rect">
                  <a:avLst/>
                </a:prstGeom>
              </p:spPr>
            </p:pic>
            <p:pic>
              <p:nvPicPr>
                <p:cNvPr id="357" name="Picture 8" descr="BE3600_isoplate.png"/>
                <p:cNvPicPr>
                  <a:picLocks noChangeAspect="1"/>
                </p:cNvPicPr>
                <p:nvPr/>
              </p:nvPicPr>
              <p:blipFill>
                <a:blip r:embed="rId20" cstate="print"/>
                <a:stretch>
                  <a:fillRect/>
                </a:stretch>
              </p:blipFill>
              <p:spPr>
                <a:xfrm>
                  <a:off x="1081022" y="4321206"/>
                  <a:ext cx="972145" cy="779429"/>
                </a:xfrm>
                <a:prstGeom prst="rect">
                  <a:avLst/>
                </a:prstGeom>
              </p:spPr>
            </p:pic>
            <p:pic>
              <p:nvPicPr>
                <p:cNvPr id="358" name="Picture 769" descr="BE3600_isoplate.png"/>
                <p:cNvPicPr>
                  <a:picLocks noChangeAspect="1"/>
                </p:cNvPicPr>
                <p:nvPr/>
              </p:nvPicPr>
              <p:blipFill>
                <a:blip r:embed="rId20" cstate="print"/>
                <a:stretch>
                  <a:fillRect/>
                </a:stretch>
              </p:blipFill>
              <p:spPr>
                <a:xfrm>
                  <a:off x="1081022" y="4084139"/>
                  <a:ext cx="972145" cy="779429"/>
                </a:xfrm>
                <a:prstGeom prst="rect">
                  <a:avLst/>
                </a:prstGeom>
              </p:spPr>
            </p:pic>
            <p:pic>
              <p:nvPicPr>
                <p:cNvPr id="359" name="Picture 770" descr="BE3600_isoplate.png"/>
                <p:cNvPicPr>
                  <a:picLocks noChangeAspect="1"/>
                </p:cNvPicPr>
                <p:nvPr/>
              </p:nvPicPr>
              <p:blipFill>
                <a:blip r:embed="rId20" cstate="print"/>
                <a:stretch>
                  <a:fillRect/>
                </a:stretch>
              </p:blipFill>
              <p:spPr>
                <a:xfrm>
                  <a:off x="1081022" y="3847073"/>
                  <a:ext cx="972145" cy="779429"/>
                </a:xfrm>
                <a:prstGeom prst="rect">
                  <a:avLst/>
                </a:prstGeom>
              </p:spPr>
            </p:pic>
          </p:grpSp>
          <p:grpSp>
            <p:nvGrpSpPr>
              <p:cNvPr id="351" name="Group 396"/>
              <p:cNvGrpSpPr/>
              <p:nvPr/>
            </p:nvGrpSpPr>
            <p:grpSpPr>
              <a:xfrm>
                <a:off x="3536357" y="2314605"/>
                <a:ext cx="972145" cy="1490629"/>
                <a:chOff x="1081022" y="2314607"/>
                <a:chExt cx="972145" cy="1490628"/>
              </a:xfrm>
            </p:grpSpPr>
            <p:pic>
              <p:nvPicPr>
                <p:cNvPr id="352" name="Picture 763" descr="BE3600_isoplate.png"/>
                <p:cNvPicPr>
                  <a:picLocks noChangeAspect="1"/>
                </p:cNvPicPr>
                <p:nvPr/>
              </p:nvPicPr>
              <p:blipFill>
                <a:blip r:embed="rId20" cstate="print"/>
                <a:stretch>
                  <a:fillRect/>
                </a:stretch>
              </p:blipFill>
              <p:spPr>
                <a:xfrm>
                  <a:off x="1081022" y="3025806"/>
                  <a:ext cx="972145" cy="779429"/>
                </a:xfrm>
                <a:prstGeom prst="rect">
                  <a:avLst/>
                </a:prstGeom>
              </p:spPr>
            </p:pic>
            <p:pic>
              <p:nvPicPr>
                <p:cNvPr id="353" name="Picture 764" descr="BE3600_isoplate.png"/>
                <p:cNvPicPr>
                  <a:picLocks noChangeAspect="1"/>
                </p:cNvPicPr>
                <p:nvPr/>
              </p:nvPicPr>
              <p:blipFill>
                <a:blip r:embed="rId20" cstate="print"/>
                <a:stretch>
                  <a:fillRect/>
                </a:stretch>
              </p:blipFill>
              <p:spPr>
                <a:xfrm>
                  <a:off x="1081022" y="2788740"/>
                  <a:ext cx="972145" cy="779429"/>
                </a:xfrm>
                <a:prstGeom prst="rect">
                  <a:avLst/>
                </a:prstGeom>
              </p:spPr>
            </p:pic>
            <p:pic>
              <p:nvPicPr>
                <p:cNvPr id="354" name="Picture 765" descr="BE3600_isoplate.png"/>
                <p:cNvPicPr>
                  <a:picLocks noChangeAspect="1"/>
                </p:cNvPicPr>
                <p:nvPr/>
              </p:nvPicPr>
              <p:blipFill>
                <a:blip r:embed="rId20" cstate="print"/>
                <a:stretch>
                  <a:fillRect/>
                </a:stretch>
              </p:blipFill>
              <p:spPr>
                <a:xfrm>
                  <a:off x="1081022" y="2551673"/>
                  <a:ext cx="972145" cy="779429"/>
                </a:xfrm>
                <a:prstGeom prst="rect">
                  <a:avLst/>
                </a:prstGeom>
              </p:spPr>
            </p:pic>
            <p:pic>
              <p:nvPicPr>
                <p:cNvPr id="355" name="Picture 14" descr="BE3600_isoplate.png"/>
                <p:cNvPicPr>
                  <a:picLocks noChangeAspect="1"/>
                </p:cNvPicPr>
                <p:nvPr/>
              </p:nvPicPr>
              <p:blipFill>
                <a:blip r:embed="rId20" cstate="print"/>
                <a:stretch>
                  <a:fillRect/>
                </a:stretch>
              </p:blipFill>
              <p:spPr>
                <a:xfrm>
                  <a:off x="1081022" y="2314607"/>
                  <a:ext cx="972145" cy="779429"/>
                </a:xfrm>
                <a:prstGeom prst="rect">
                  <a:avLst/>
                </a:prstGeom>
              </p:spPr>
            </p:pic>
          </p:grpSp>
        </p:grpSp>
        <p:grpSp>
          <p:nvGrpSpPr>
            <p:cNvPr id="343" name="Group 213"/>
            <p:cNvGrpSpPr>
              <a:grpSpLocks noChangeAspect="1"/>
            </p:cNvGrpSpPr>
            <p:nvPr/>
          </p:nvGrpSpPr>
          <p:grpSpPr>
            <a:xfrm>
              <a:off x="-1659289" y="3386797"/>
              <a:ext cx="542613" cy="504749"/>
              <a:chOff x="-750763" y="2607734"/>
              <a:chExt cx="445308" cy="511172"/>
            </a:xfrm>
          </p:grpSpPr>
          <p:pic>
            <p:nvPicPr>
              <p:cNvPr id="345" name="Picture 756" descr="IMG_disk_sm_silver.png"/>
              <p:cNvPicPr>
                <a:picLocks noChangeAspect="1"/>
              </p:cNvPicPr>
              <p:nvPr/>
            </p:nvPicPr>
            <p:blipFill>
              <a:blip r:embed="rId21" cstate="print"/>
              <a:stretch>
                <a:fillRect/>
              </a:stretch>
            </p:blipFill>
            <p:spPr>
              <a:xfrm>
                <a:off x="-750763" y="2774805"/>
                <a:ext cx="445308" cy="344101"/>
              </a:xfrm>
              <a:prstGeom prst="rect">
                <a:avLst/>
              </a:prstGeom>
            </p:spPr>
          </p:pic>
          <p:pic>
            <p:nvPicPr>
              <p:cNvPr id="346" name="Picture 757" descr="IMG_disk_sm_silver.png"/>
              <p:cNvPicPr>
                <a:picLocks noChangeAspect="1"/>
              </p:cNvPicPr>
              <p:nvPr/>
            </p:nvPicPr>
            <p:blipFill>
              <a:blip r:embed="rId21" cstate="print"/>
              <a:stretch>
                <a:fillRect/>
              </a:stretch>
            </p:blipFill>
            <p:spPr>
              <a:xfrm>
                <a:off x="-750763" y="2691270"/>
                <a:ext cx="445308" cy="344101"/>
              </a:xfrm>
              <a:prstGeom prst="rect">
                <a:avLst/>
              </a:prstGeom>
            </p:spPr>
          </p:pic>
          <p:pic>
            <p:nvPicPr>
              <p:cNvPr id="347" name="Picture 758" descr="IMG_disk_sm_silver.png"/>
              <p:cNvPicPr>
                <a:picLocks noChangeAspect="1"/>
              </p:cNvPicPr>
              <p:nvPr/>
            </p:nvPicPr>
            <p:blipFill>
              <a:blip r:embed="rId21" cstate="print"/>
              <a:stretch>
                <a:fillRect/>
              </a:stretch>
            </p:blipFill>
            <p:spPr>
              <a:xfrm>
                <a:off x="-750763" y="2607734"/>
                <a:ext cx="445308" cy="344101"/>
              </a:xfrm>
              <a:prstGeom prst="rect">
                <a:avLst/>
              </a:prstGeom>
            </p:spPr>
          </p:pic>
        </p:grpSp>
        <p:pic>
          <p:nvPicPr>
            <p:cNvPr id="344" name="Picture 755" descr="SYM_iso.png"/>
            <p:cNvPicPr>
              <a:picLocks noChangeAspect="1"/>
            </p:cNvPicPr>
            <p:nvPr/>
          </p:nvPicPr>
          <p:blipFill>
            <a:blip r:embed="rId22" cstate="print"/>
            <a:stretch>
              <a:fillRect/>
            </a:stretch>
          </p:blipFill>
          <p:spPr>
            <a:xfrm>
              <a:off x="-1603763" y="2875570"/>
              <a:ext cx="307775" cy="504749"/>
            </a:xfrm>
            <a:prstGeom prst="rect">
              <a:avLst/>
            </a:prstGeom>
          </p:spPr>
        </p:pic>
      </p:grpSp>
      <p:sp>
        <p:nvSpPr>
          <p:cNvPr id="360" name="Rounded Rectangle 771"/>
          <p:cNvSpPr/>
          <p:nvPr>
            <p:custDataLst>
              <p:tags r:id="rId2"/>
            </p:custDataLst>
          </p:nvPr>
        </p:nvSpPr>
        <p:spPr bwMode="auto">
          <a:xfrm>
            <a:off x="2664583" y="3962578"/>
            <a:ext cx="1912399" cy="245781"/>
          </a:xfrm>
          <a:prstGeom prst="roundRect">
            <a:avLst/>
          </a:prstGeom>
          <a:solidFill>
            <a:schemeClr val="bg2">
              <a:lumMod val="50000"/>
            </a:schemeClr>
          </a:solidFill>
          <a:ln w="19050" cap="flat" cmpd="sng" algn="ctr">
            <a:noFill/>
            <a:prstDash val="solid"/>
            <a:round/>
            <a:headEnd type="none" w="med" len="med"/>
            <a:tailEnd type="none" w="med" len="med"/>
          </a:ln>
          <a:effectLst>
            <a:outerShdw blurRad="101600" dist="50800" dir="5400000">
              <a:srgbClr val="000000">
                <a:alpha val="43000"/>
              </a:srgbClr>
            </a:outerShdw>
          </a:effectLst>
          <a:scene3d>
            <a:camera prst="orthographicFront"/>
            <a:lightRig rig="threePt" dir="t"/>
          </a:scene3d>
          <a:sp3d prstMaterial="matte"/>
        </p:spPr>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000" b="1" kern="0" dirty="0" err="1">
                <a:solidFill>
                  <a:srgbClr val="FDBB30"/>
                </a:solidFill>
              </a:rPr>
              <a:t>타겟</a:t>
            </a:r>
            <a:r>
              <a:rPr lang="en-US" altLang="ko-KR" sz="1000" b="1" kern="0" dirty="0">
                <a:solidFill>
                  <a:srgbClr val="FDBB30"/>
                </a:solidFill>
              </a:rPr>
              <a:t>(</a:t>
            </a:r>
            <a:r>
              <a:rPr lang="ko-KR" altLang="en-US" sz="1000" b="1" kern="0" dirty="0">
                <a:solidFill>
                  <a:srgbClr val="FDBB30"/>
                </a:solidFill>
              </a:rPr>
              <a:t>미디어 서버</a:t>
            </a:r>
            <a:r>
              <a:rPr lang="en-US" altLang="ko-KR" sz="1000" b="1" kern="0" dirty="0">
                <a:solidFill>
                  <a:srgbClr val="FDBB30"/>
                </a:solidFill>
              </a:rPr>
              <a:t>) </a:t>
            </a:r>
            <a:r>
              <a:rPr lang="ko-KR" altLang="en-US" sz="1000" b="1" kern="0" dirty="0">
                <a:solidFill>
                  <a:srgbClr val="FDBB30"/>
                </a:solidFill>
              </a:rPr>
              <a:t>중복제거</a:t>
            </a:r>
            <a:endParaRPr lang="en-IE" sz="1000" b="1" kern="0" dirty="0">
              <a:solidFill>
                <a:srgbClr val="FDBB30"/>
              </a:solidFill>
            </a:endParaRPr>
          </a:p>
        </p:txBody>
      </p:sp>
      <p:grpSp>
        <p:nvGrpSpPr>
          <p:cNvPr id="361" name="Group 657"/>
          <p:cNvGrpSpPr/>
          <p:nvPr/>
        </p:nvGrpSpPr>
        <p:grpSpPr>
          <a:xfrm>
            <a:off x="4246580" y="2889139"/>
            <a:ext cx="149803" cy="154673"/>
            <a:chOff x="6613338" y="2421385"/>
            <a:chExt cx="253961" cy="273928"/>
          </a:xfrm>
          <a:effectLst>
            <a:outerShdw blurRad="50800" dist="38100" dir="2700000" algn="tl" rotWithShape="0">
              <a:prstClr val="black">
                <a:alpha val="40000"/>
              </a:prstClr>
            </a:outerShdw>
          </a:effectLst>
        </p:grpSpPr>
        <p:sp>
          <p:nvSpPr>
            <p:cNvPr id="362" name="Freeform 2490"/>
            <p:cNvSpPr>
              <a:spLocks/>
            </p:cNvSpPr>
            <p:nvPr/>
          </p:nvSpPr>
          <p:spPr bwMode="auto">
            <a:xfrm>
              <a:off x="6613338" y="2421385"/>
              <a:ext cx="253961" cy="273928"/>
            </a:xfrm>
            <a:custGeom>
              <a:avLst/>
              <a:gdLst>
                <a:gd name="T0" fmla="*/ 0 w 4492"/>
                <a:gd name="T1" fmla="*/ 0 h 4450"/>
                <a:gd name="T2" fmla="*/ 0 w 4492"/>
                <a:gd name="T3" fmla="*/ 0 h 4450"/>
                <a:gd name="T4" fmla="*/ 0 w 4492"/>
                <a:gd name="T5" fmla="*/ 0 h 4450"/>
                <a:gd name="T6" fmla="*/ 0 w 4492"/>
                <a:gd name="T7" fmla="*/ 0 h 4450"/>
                <a:gd name="T8" fmla="*/ 0 w 4492"/>
                <a:gd name="T9" fmla="*/ 0 h 4450"/>
                <a:gd name="T10" fmla="*/ 0 w 4492"/>
                <a:gd name="T11" fmla="*/ 0 h 4450"/>
                <a:gd name="T12" fmla="*/ 0 w 4492"/>
                <a:gd name="T13" fmla="*/ 0 h 4450"/>
                <a:gd name="T14" fmla="*/ 0 w 4492"/>
                <a:gd name="T15" fmla="*/ 0 h 4450"/>
                <a:gd name="T16" fmla="*/ 0 w 4492"/>
                <a:gd name="T17" fmla="*/ 0 h 4450"/>
                <a:gd name="T18" fmla="*/ 0 w 4492"/>
                <a:gd name="T19" fmla="*/ 0 h 4450"/>
                <a:gd name="T20" fmla="*/ 0 w 4492"/>
                <a:gd name="T21" fmla="*/ 0 h 4450"/>
                <a:gd name="T22" fmla="*/ 0 w 4492"/>
                <a:gd name="T23" fmla="*/ 0 h 4450"/>
                <a:gd name="T24" fmla="*/ 0 w 4492"/>
                <a:gd name="T25" fmla="*/ 0 h 4450"/>
                <a:gd name="T26" fmla="*/ 0 w 4492"/>
                <a:gd name="T27" fmla="*/ 0 h 4450"/>
                <a:gd name="T28" fmla="*/ 0 w 4492"/>
                <a:gd name="T29" fmla="*/ 0 h 4450"/>
                <a:gd name="T30" fmla="*/ 0 w 4492"/>
                <a:gd name="T31" fmla="*/ 0 h 4450"/>
                <a:gd name="T32" fmla="*/ 0 w 4492"/>
                <a:gd name="T33" fmla="*/ 0 h 4450"/>
                <a:gd name="T34" fmla="*/ 0 w 4492"/>
                <a:gd name="T35" fmla="*/ 0 h 4450"/>
                <a:gd name="T36" fmla="*/ 0 w 4492"/>
                <a:gd name="T37" fmla="*/ 0 h 4450"/>
                <a:gd name="T38" fmla="*/ 0 w 4492"/>
                <a:gd name="T39" fmla="*/ 0 h 4450"/>
                <a:gd name="T40" fmla="*/ 0 w 4492"/>
                <a:gd name="T41" fmla="*/ 0 h 4450"/>
                <a:gd name="T42" fmla="*/ 0 w 4492"/>
                <a:gd name="T43" fmla="*/ 0 h 4450"/>
                <a:gd name="T44" fmla="*/ 0 w 4492"/>
                <a:gd name="T45" fmla="*/ 0 h 4450"/>
                <a:gd name="T46" fmla="*/ 0 w 4492"/>
                <a:gd name="T47" fmla="*/ 0 h 4450"/>
                <a:gd name="T48" fmla="*/ 0 w 4492"/>
                <a:gd name="T49" fmla="*/ 0 h 4450"/>
                <a:gd name="T50" fmla="*/ 0 w 4492"/>
                <a:gd name="T51" fmla="*/ 0 h 4450"/>
                <a:gd name="T52" fmla="*/ 0 w 4492"/>
                <a:gd name="T53" fmla="*/ 0 h 4450"/>
                <a:gd name="T54" fmla="*/ 0 w 4492"/>
                <a:gd name="T55" fmla="*/ 0 h 4450"/>
                <a:gd name="T56" fmla="*/ 0 w 4492"/>
                <a:gd name="T57" fmla="*/ 0 h 4450"/>
                <a:gd name="T58" fmla="*/ 0 w 4492"/>
                <a:gd name="T59" fmla="*/ 0 h 4450"/>
                <a:gd name="T60" fmla="*/ 0 w 4492"/>
                <a:gd name="T61" fmla="*/ 0 h 4450"/>
                <a:gd name="T62" fmla="*/ 0 w 4492"/>
                <a:gd name="T63" fmla="*/ 0 h 4450"/>
                <a:gd name="T64" fmla="*/ 0 w 4492"/>
                <a:gd name="T65" fmla="*/ 0 h 4450"/>
                <a:gd name="T66" fmla="*/ 0 w 4492"/>
                <a:gd name="T67" fmla="*/ 0 h 44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492"/>
                <a:gd name="T103" fmla="*/ 0 h 4450"/>
                <a:gd name="T104" fmla="*/ 4492 w 4492"/>
                <a:gd name="T105" fmla="*/ 4450 h 44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492" h="4450">
                  <a:moveTo>
                    <a:pt x="384" y="0"/>
                  </a:moveTo>
                  <a:lnTo>
                    <a:pt x="4108" y="0"/>
                  </a:lnTo>
                  <a:lnTo>
                    <a:pt x="4148" y="2"/>
                  </a:lnTo>
                  <a:lnTo>
                    <a:pt x="4187" y="8"/>
                  </a:lnTo>
                  <a:lnTo>
                    <a:pt x="4224" y="17"/>
                  </a:lnTo>
                  <a:lnTo>
                    <a:pt x="4259" y="30"/>
                  </a:lnTo>
                  <a:lnTo>
                    <a:pt x="4293" y="45"/>
                  </a:lnTo>
                  <a:lnTo>
                    <a:pt x="4324" y="65"/>
                  </a:lnTo>
                  <a:lnTo>
                    <a:pt x="4354" y="86"/>
                  </a:lnTo>
                  <a:lnTo>
                    <a:pt x="4381" y="111"/>
                  </a:lnTo>
                  <a:lnTo>
                    <a:pt x="4406" y="138"/>
                  </a:lnTo>
                  <a:lnTo>
                    <a:pt x="4427" y="166"/>
                  </a:lnTo>
                  <a:lnTo>
                    <a:pt x="4446" y="197"/>
                  </a:lnTo>
                  <a:lnTo>
                    <a:pt x="4462" y="232"/>
                  </a:lnTo>
                  <a:lnTo>
                    <a:pt x="4475" y="266"/>
                  </a:lnTo>
                  <a:lnTo>
                    <a:pt x="4484" y="302"/>
                  </a:lnTo>
                  <a:lnTo>
                    <a:pt x="4490" y="340"/>
                  </a:lnTo>
                  <a:lnTo>
                    <a:pt x="4492" y="379"/>
                  </a:lnTo>
                  <a:lnTo>
                    <a:pt x="4492" y="4072"/>
                  </a:lnTo>
                  <a:lnTo>
                    <a:pt x="4490" y="4110"/>
                  </a:lnTo>
                  <a:lnTo>
                    <a:pt x="4484" y="4148"/>
                  </a:lnTo>
                  <a:lnTo>
                    <a:pt x="4475" y="4185"/>
                  </a:lnTo>
                  <a:lnTo>
                    <a:pt x="4462" y="4220"/>
                  </a:lnTo>
                  <a:lnTo>
                    <a:pt x="4446" y="4253"/>
                  </a:lnTo>
                  <a:lnTo>
                    <a:pt x="4427" y="4284"/>
                  </a:lnTo>
                  <a:lnTo>
                    <a:pt x="4406" y="4313"/>
                  </a:lnTo>
                  <a:lnTo>
                    <a:pt x="4381" y="4339"/>
                  </a:lnTo>
                  <a:lnTo>
                    <a:pt x="4354" y="4365"/>
                  </a:lnTo>
                  <a:lnTo>
                    <a:pt x="4324" y="4387"/>
                  </a:lnTo>
                  <a:lnTo>
                    <a:pt x="4293" y="4405"/>
                  </a:lnTo>
                  <a:lnTo>
                    <a:pt x="4259" y="4421"/>
                  </a:lnTo>
                  <a:lnTo>
                    <a:pt x="4224" y="4433"/>
                  </a:lnTo>
                  <a:lnTo>
                    <a:pt x="4187" y="4442"/>
                  </a:lnTo>
                  <a:lnTo>
                    <a:pt x="4148" y="4449"/>
                  </a:lnTo>
                  <a:lnTo>
                    <a:pt x="4108" y="4450"/>
                  </a:lnTo>
                  <a:lnTo>
                    <a:pt x="384" y="4450"/>
                  </a:lnTo>
                  <a:lnTo>
                    <a:pt x="343" y="4449"/>
                  </a:lnTo>
                  <a:lnTo>
                    <a:pt x="304" y="4442"/>
                  </a:lnTo>
                  <a:lnTo>
                    <a:pt x="268" y="4433"/>
                  </a:lnTo>
                  <a:lnTo>
                    <a:pt x="233" y="4421"/>
                  </a:lnTo>
                  <a:lnTo>
                    <a:pt x="199" y="4405"/>
                  </a:lnTo>
                  <a:lnTo>
                    <a:pt x="167" y="4387"/>
                  </a:lnTo>
                  <a:lnTo>
                    <a:pt x="138" y="4365"/>
                  </a:lnTo>
                  <a:lnTo>
                    <a:pt x="111" y="4339"/>
                  </a:lnTo>
                  <a:lnTo>
                    <a:pt x="86" y="4313"/>
                  </a:lnTo>
                  <a:lnTo>
                    <a:pt x="66" y="4284"/>
                  </a:lnTo>
                  <a:lnTo>
                    <a:pt x="46" y="4253"/>
                  </a:lnTo>
                  <a:lnTo>
                    <a:pt x="30" y="4220"/>
                  </a:lnTo>
                  <a:lnTo>
                    <a:pt x="17" y="4185"/>
                  </a:lnTo>
                  <a:lnTo>
                    <a:pt x="8" y="4148"/>
                  </a:lnTo>
                  <a:lnTo>
                    <a:pt x="2" y="4110"/>
                  </a:lnTo>
                  <a:lnTo>
                    <a:pt x="0" y="4072"/>
                  </a:lnTo>
                  <a:lnTo>
                    <a:pt x="0" y="379"/>
                  </a:lnTo>
                  <a:lnTo>
                    <a:pt x="2" y="340"/>
                  </a:lnTo>
                  <a:lnTo>
                    <a:pt x="8" y="302"/>
                  </a:lnTo>
                  <a:lnTo>
                    <a:pt x="17" y="266"/>
                  </a:lnTo>
                  <a:lnTo>
                    <a:pt x="30" y="232"/>
                  </a:lnTo>
                  <a:lnTo>
                    <a:pt x="46" y="197"/>
                  </a:lnTo>
                  <a:lnTo>
                    <a:pt x="66" y="166"/>
                  </a:lnTo>
                  <a:lnTo>
                    <a:pt x="86" y="138"/>
                  </a:lnTo>
                  <a:lnTo>
                    <a:pt x="111" y="111"/>
                  </a:lnTo>
                  <a:lnTo>
                    <a:pt x="138" y="86"/>
                  </a:lnTo>
                  <a:lnTo>
                    <a:pt x="167" y="65"/>
                  </a:lnTo>
                  <a:lnTo>
                    <a:pt x="199" y="45"/>
                  </a:lnTo>
                  <a:lnTo>
                    <a:pt x="233" y="30"/>
                  </a:lnTo>
                  <a:lnTo>
                    <a:pt x="268" y="17"/>
                  </a:lnTo>
                  <a:lnTo>
                    <a:pt x="304" y="8"/>
                  </a:lnTo>
                  <a:lnTo>
                    <a:pt x="343" y="2"/>
                  </a:lnTo>
                  <a:lnTo>
                    <a:pt x="384" y="0"/>
                  </a:lnTo>
                  <a:close/>
                </a:path>
              </a:pathLst>
            </a:custGeom>
            <a:solidFill>
              <a:srgbClr val="FFC000"/>
            </a:solidFill>
            <a:ln w="9525">
              <a:noFill/>
              <a:round/>
              <a:headEnd/>
              <a:tailEnd/>
            </a:ln>
          </p:spPr>
          <p:txBody>
            <a:bodyPr/>
            <a:lstStyle/>
            <a:p>
              <a:pPr algn="l" rtl="0" fontAlgn="base">
                <a:spcBef>
                  <a:spcPct val="0"/>
                </a:spcBef>
                <a:spcAft>
                  <a:spcPct val="0"/>
                </a:spcAft>
              </a:pPr>
              <a:endParaRPr lang="en-US" kern="1200" dirty="0">
                <a:cs typeface="+mn-cs"/>
              </a:endParaRPr>
            </a:p>
          </p:txBody>
        </p:sp>
        <p:sp>
          <p:nvSpPr>
            <p:cNvPr id="363" name="Freeform 2491"/>
            <p:cNvSpPr>
              <a:spLocks/>
            </p:cNvSpPr>
            <p:nvPr/>
          </p:nvSpPr>
          <p:spPr bwMode="auto">
            <a:xfrm>
              <a:off x="6628470" y="2440018"/>
              <a:ext cx="202816" cy="221843"/>
            </a:xfrm>
            <a:custGeom>
              <a:avLst/>
              <a:gdLst>
                <a:gd name="T0" fmla="*/ 0 w 722"/>
                <a:gd name="T1" fmla="*/ 0 h 720"/>
                <a:gd name="T2" fmla="*/ 0 w 722"/>
                <a:gd name="T3" fmla="*/ 0 h 720"/>
                <a:gd name="T4" fmla="*/ 0 w 722"/>
                <a:gd name="T5" fmla="*/ 0 h 720"/>
                <a:gd name="T6" fmla="*/ 0 w 722"/>
                <a:gd name="T7" fmla="*/ 0 h 720"/>
                <a:gd name="T8" fmla="*/ 0 w 722"/>
                <a:gd name="T9" fmla="*/ 0 h 720"/>
                <a:gd name="T10" fmla="*/ 0 w 722"/>
                <a:gd name="T11" fmla="*/ 0 h 720"/>
                <a:gd name="T12" fmla="*/ 0 w 722"/>
                <a:gd name="T13" fmla="*/ 0 h 720"/>
                <a:gd name="T14" fmla="*/ 0 w 722"/>
                <a:gd name="T15" fmla="*/ 0 h 720"/>
                <a:gd name="T16" fmla="*/ 0 w 722"/>
                <a:gd name="T17" fmla="*/ 0 h 720"/>
                <a:gd name="T18" fmla="*/ 0 w 722"/>
                <a:gd name="T19" fmla="*/ 0 h 720"/>
                <a:gd name="T20" fmla="*/ 0 w 722"/>
                <a:gd name="T21" fmla="*/ 0 h 720"/>
                <a:gd name="T22" fmla="*/ 0 w 722"/>
                <a:gd name="T23" fmla="*/ 0 h 720"/>
                <a:gd name="T24" fmla="*/ 0 w 722"/>
                <a:gd name="T25" fmla="*/ 0 h 720"/>
                <a:gd name="T26" fmla="*/ 0 w 722"/>
                <a:gd name="T27" fmla="*/ 0 h 720"/>
                <a:gd name="T28" fmla="*/ 0 w 722"/>
                <a:gd name="T29" fmla="*/ 0 h 720"/>
                <a:gd name="T30" fmla="*/ 0 w 722"/>
                <a:gd name="T31" fmla="*/ 0 h 720"/>
                <a:gd name="T32" fmla="*/ 0 w 722"/>
                <a:gd name="T33" fmla="*/ 0 h 720"/>
                <a:gd name="T34" fmla="*/ 0 w 722"/>
                <a:gd name="T35" fmla="*/ 0 h 720"/>
                <a:gd name="T36" fmla="*/ 0 w 722"/>
                <a:gd name="T37" fmla="*/ 0 h 720"/>
                <a:gd name="T38" fmla="*/ 0 w 722"/>
                <a:gd name="T39" fmla="*/ 0 h 720"/>
                <a:gd name="T40" fmla="*/ 0 w 722"/>
                <a:gd name="T41" fmla="*/ 0 h 720"/>
                <a:gd name="T42" fmla="*/ 0 w 722"/>
                <a:gd name="T43" fmla="*/ 0 h 720"/>
                <a:gd name="T44" fmla="*/ 0 w 722"/>
                <a:gd name="T45" fmla="*/ 0 h 720"/>
                <a:gd name="T46" fmla="*/ 0 w 722"/>
                <a:gd name="T47" fmla="*/ 0 h 720"/>
                <a:gd name="T48" fmla="*/ 0 w 722"/>
                <a:gd name="T49" fmla="*/ 0 h 720"/>
                <a:gd name="T50" fmla="*/ 0 w 722"/>
                <a:gd name="T51" fmla="*/ 0 h 720"/>
                <a:gd name="T52" fmla="*/ 0 w 722"/>
                <a:gd name="T53" fmla="*/ 0 h 720"/>
                <a:gd name="T54" fmla="*/ 0 w 722"/>
                <a:gd name="T55" fmla="*/ 0 h 720"/>
                <a:gd name="T56" fmla="*/ 0 w 722"/>
                <a:gd name="T57" fmla="*/ 0 h 720"/>
                <a:gd name="T58" fmla="*/ 0 w 722"/>
                <a:gd name="T59" fmla="*/ 0 h 720"/>
                <a:gd name="T60" fmla="*/ 0 w 722"/>
                <a:gd name="T61" fmla="*/ 0 h 720"/>
                <a:gd name="T62" fmla="*/ 0 w 722"/>
                <a:gd name="T63" fmla="*/ 0 h 720"/>
                <a:gd name="T64" fmla="*/ 0 w 722"/>
                <a:gd name="T65" fmla="*/ 0 h 720"/>
                <a:gd name="T66" fmla="*/ 0 w 722"/>
                <a:gd name="T67" fmla="*/ 0 h 720"/>
                <a:gd name="T68" fmla="*/ 0 w 722"/>
                <a:gd name="T69" fmla="*/ 0 h 720"/>
                <a:gd name="T70" fmla="*/ 0 w 722"/>
                <a:gd name="T71" fmla="*/ 0 h 720"/>
                <a:gd name="T72" fmla="*/ 0 w 722"/>
                <a:gd name="T73" fmla="*/ 0 h 720"/>
                <a:gd name="T74" fmla="*/ 0 w 722"/>
                <a:gd name="T75" fmla="*/ 0 h 720"/>
                <a:gd name="T76" fmla="*/ 0 w 722"/>
                <a:gd name="T77" fmla="*/ 0 h 720"/>
                <a:gd name="T78" fmla="*/ 0 w 722"/>
                <a:gd name="T79" fmla="*/ 0 h 720"/>
                <a:gd name="T80" fmla="*/ 0 w 722"/>
                <a:gd name="T81" fmla="*/ 0 h 720"/>
                <a:gd name="T82" fmla="*/ 0 w 722"/>
                <a:gd name="T83" fmla="*/ 0 h 720"/>
                <a:gd name="T84" fmla="*/ 0 w 722"/>
                <a:gd name="T85" fmla="*/ 0 h 720"/>
                <a:gd name="T86" fmla="*/ 0 w 722"/>
                <a:gd name="T87" fmla="*/ 0 h 720"/>
                <a:gd name="T88" fmla="*/ 0 w 722"/>
                <a:gd name="T89" fmla="*/ 0 h 720"/>
                <a:gd name="T90" fmla="*/ 0 w 722"/>
                <a:gd name="T91" fmla="*/ 0 h 720"/>
                <a:gd name="T92" fmla="*/ 0 w 722"/>
                <a:gd name="T93" fmla="*/ 0 h 720"/>
                <a:gd name="T94" fmla="*/ 0 w 722"/>
                <a:gd name="T95" fmla="*/ 0 h 720"/>
                <a:gd name="T96" fmla="*/ 0 w 722"/>
                <a:gd name="T97" fmla="*/ 0 h 720"/>
                <a:gd name="T98" fmla="*/ 0 w 722"/>
                <a:gd name="T99" fmla="*/ 0 h 720"/>
                <a:gd name="T100" fmla="*/ 0 w 722"/>
                <a:gd name="T101" fmla="*/ 0 h 720"/>
                <a:gd name="T102" fmla="*/ 0 w 722"/>
                <a:gd name="T103" fmla="*/ 0 h 720"/>
                <a:gd name="T104" fmla="*/ 0 w 722"/>
                <a:gd name="T105" fmla="*/ 0 h 720"/>
                <a:gd name="T106" fmla="*/ 0 w 722"/>
                <a:gd name="T107" fmla="*/ 0 h 720"/>
                <a:gd name="T108" fmla="*/ 0 w 722"/>
                <a:gd name="T109" fmla="*/ 0 h 720"/>
                <a:gd name="T110" fmla="*/ 0 w 722"/>
                <a:gd name="T111" fmla="*/ 0 h 72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722"/>
                <a:gd name="T169" fmla="*/ 0 h 720"/>
                <a:gd name="T170" fmla="*/ 722 w 722"/>
                <a:gd name="T171" fmla="*/ 720 h 72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722" h="720">
                  <a:moveTo>
                    <a:pt x="722" y="430"/>
                  </a:moveTo>
                  <a:lnTo>
                    <a:pt x="722" y="356"/>
                  </a:lnTo>
                  <a:lnTo>
                    <a:pt x="534" y="356"/>
                  </a:lnTo>
                  <a:lnTo>
                    <a:pt x="534" y="357"/>
                  </a:lnTo>
                  <a:lnTo>
                    <a:pt x="534" y="358"/>
                  </a:lnTo>
                  <a:lnTo>
                    <a:pt x="534" y="360"/>
                  </a:lnTo>
                  <a:lnTo>
                    <a:pt x="530" y="394"/>
                  </a:lnTo>
                  <a:lnTo>
                    <a:pt x="520" y="428"/>
                  </a:lnTo>
                  <a:lnTo>
                    <a:pt x="504" y="456"/>
                  </a:lnTo>
                  <a:lnTo>
                    <a:pt x="483" y="483"/>
                  </a:lnTo>
                  <a:lnTo>
                    <a:pt x="458" y="504"/>
                  </a:lnTo>
                  <a:lnTo>
                    <a:pt x="428" y="520"/>
                  </a:lnTo>
                  <a:lnTo>
                    <a:pt x="395" y="530"/>
                  </a:lnTo>
                  <a:lnTo>
                    <a:pt x="361" y="534"/>
                  </a:lnTo>
                  <a:lnTo>
                    <a:pt x="325" y="530"/>
                  </a:lnTo>
                  <a:lnTo>
                    <a:pt x="293" y="520"/>
                  </a:lnTo>
                  <a:lnTo>
                    <a:pt x="263" y="504"/>
                  </a:lnTo>
                  <a:lnTo>
                    <a:pt x="237" y="483"/>
                  </a:lnTo>
                  <a:lnTo>
                    <a:pt x="217" y="456"/>
                  </a:lnTo>
                  <a:lnTo>
                    <a:pt x="201" y="428"/>
                  </a:lnTo>
                  <a:lnTo>
                    <a:pt x="190" y="394"/>
                  </a:lnTo>
                  <a:lnTo>
                    <a:pt x="187" y="360"/>
                  </a:lnTo>
                  <a:lnTo>
                    <a:pt x="190" y="325"/>
                  </a:lnTo>
                  <a:lnTo>
                    <a:pt x="201" y="293"/>
                  </a:lnTo>
                  <a:lnTo>
                    <a:pt x="217" y="263"/>
                  </a:lnTo>
                  <a:lnTo>
                    <a:pt x="237" y="237"/>
                  </a:lnTo>
                  <a:lnTo>
                    <a:pt x="263" y="217"/>
                  </a:lnTo>
                  <a:lnTo>
                    <a:pt x="293" y="201"/>
                  </a:lnTo>
                  <a:lnTo>
                    <a:pt x="325" y="190"/>
                  </a:lnTo>
                  <a:lnTo>
                    <a:pt x="361" y="187"/>
                  </a:lnTo>
                  <a:lnTo>
                    <a:pt x="394" y="190"/>
                  </a:lnTo>
                  <a:lnTo>
                    <a:pt x="425" y="199"/>
                  </a:lnTo>
                  <a:lnTo>
                    <a:pt x="454" y="214"/>
                  </a:lnTo>
                  <a:lnTo>
                    <a:pt x="480" y="235"/>
                  </a:lnTo>
                  <a:lnTo>
                    <a:pt x="500" y="259"/>
                  </a:lnTo>
                  <a:lnTo>
                    <a:pt x="518" y="288"/>
                  </a:lnTo>
                  <a:lnTo>
                    <a:pt x="528" y="320"/>
                  </a:lnTo>
                  <a:lnTo>
                    <a:pt x="534" y="356"/>
                  </a:lnTo>
                  <a:lnTo>
                    <a:pt x="722" y="356"/>
                  </a:lnTo>
                  <a:lnTo>
                    <a:pt x="722" y="289"/>
                  </a:lnTo>
                  <a:lnTo>
                    <a:pt x="642" y="289"/>
                  </a:lnTo>
                  <a:lnTo>
                    <a:pt x="636" y="269"/>
                  </a:lnTo>
                  <a:lnTo>
                    <a:pt x="628" y="248"/>
                  </a:lnTo>
                  <a:lnTo>
                    <a:pt x="620" y="229"/>
                  </a:lnTo>
                  <a:lnTo>
                    <a:pt x="610" y="211"/>
                  </a:lnTo>
                  <a:lnTo>
                    <a:pt x="663" y="158"/>
                  </a:lnTo>
                  <a:lnTo>
                    <a:pt x="564" y="58"/>
                  </a:lnTo>
                  <a:lnTo>
                    <a:pt x="510" y="112"/>
                  </a:lnTo>
                  <a:lnTo>
                    <a:pt x="500" y="106"/>
                  </a:lnTo>
                  <a:lnTo>
                    <a:pt x="491" y="101"/>
                  </a:lnTo>
                  <a:lnTo>
                    <a:pt x="482" y="97"/>
                  </a:lnTo>
                  <a:lnTo>
                    <a:pt x="471" y="92"/>
                  </a:lnTo>
                  <a:lnTo>
                    <a:pt x="462" y="89"/>
                  </a:lnTo>
                  <a:lnTo>
                    <a:pt x="452" y="85"/>
                  </a:lnTo>
                  <a:lnTo>
                    <a:pt x="442" y="82"/>
                  </a:lnTo>
                  <a:lnTo>
                    <a:pt x="431" y="78"/>
                  </a:lnTo>
                  <a:lnTo>
                    <a:pt x="431" y="0"/>
                  </a:lnTo>
                  <a:lnTo>
                    <a:pt x="289" y="0"/>
                  </a:lnTo>
                  <a:lnTo>
                    <a:pt x="289" y="78"/>
                  </a:lnTo>
                  <a:lnTo>
                    <a:pt x="279" y="82"/>
                  </a:lnTo>
                  <a:lnTo>
                    <a:pt x="269" y="85"/>
                  </a:lnTo>
                  <a:lnTo>
                    <a:pt x="258" y="89"/>
                  </a:lnTo>
                  <a:lnTo>
                    <a:pt x="249" y="92"/>
                  </a:lnTo>
                  <a:lnTo>
                    <a:pt x="239" y="97"/>
                  </a:lnTo>
                  <a:lnTo>
                    <a:pt x="229" y="101"/>
                  </a:lnTo>
                  <a:lnTo>
                    <a:pt x="220" y="106"/>
                  </a:lnTo>
                  <a:lnTo>
                    <a:pt x="211" y="112"/>
                  </a:lnTo>
                  <a:lnTo>
                    <a:pt x="161" y="60"/>
                  </a:lnTo>
                  <a:lnTo>
                    <a:pt x="61" y="160"/>
                  </a:lnTo>
                  <a:lnTo>
                    <a:pt x="112" y="211"/>
                  </a:lnTo>
                  <a:lnTo>
                    <a:pt x="101" y="229"/>
                  </a:lnTo>
                  <a:lnTo>
                    <a:pt x="93" y="248"/>
                  </a:lnTo>
                  <a:lnTo>
                    <a:pt x="85" y="269"/>
                  </a:lnTo>
                  <a:lnTo>
                    <a:pt x="80" y="289"/>
                  </a:lnTo>
                  <a:lnTo>
                    <a:pt x="0" y="289"/>
                  </a:lnTo>
                  <a:lnTo>
                    <a:pt x="0" y="430"/>
                  </a:lnTo>
                  <a:lnTo>
                    <a:pt x="80" y="430"/>
                  </a:lnTo>
                  <a:lnTo>
                    <a:pt x="85" y="451"/>
                  </a:lnTo>
                  <a:lnTo>
                    <a:pt x="93" y="470"/>
                  </a:lnTo>
                  <a:lnTo>
                    <a:pt x="101" y="490"/>
                  </a:lnTo>
                  <a:lnTo>
                    <a:pt x="112" y="508"/>
                  </a:lnTo>
                  <a:lnTo>
                    <a:pt x="59" y="562"/>
                  </a:lnTo>
                  <a:lnTo>
                    <a:pt x="158" y="663"/>
                  </a:lnTo>
                  <a:lnTo>
                    <a:pt x="211" y="609"/>
                  </a:lnTo>
                  <a:lnTo>
                    <a:pt x="220" y="614"/>
                  </a:lnTo>
                  <a:lnTo>
                    <a:pt x="229" y="619"/>
                  </a:lnTo>
                  <a:lnTo>
                    <a:pt x="239" y="624"/>
                  </a:lnTo>
                  <a:lnTo>
                    <a:pt x="249" y="628"/>
                  </a:lnTo>
                  <a:lnTo>
                    <a:pt x="258" y="632"/>
                  </a:lnTo>
                  <a:lnTo>
                    <a:pt x="269" y="635"/>
                  </a:lnTo>
                  <a:lnTo>
                    <a:pt x="279" y="639"/>
                  </a:lnTo>
                  <a:lnTo>
                    <a:pt x="289" y="641"/>
                  </a:lnTo>
                  <a:lnTo>
                    <a:pt x="289" y="720"/>
                  </a:lnTo>
                  <a:lnTo>
                    <a:pt x="431" y="720"/>
                  </a:lnTo>
                  <a:lnTo>
                    <a:pt x="431" y="641"/>
                  </a:lnTo>
                  <a:lnTo>
                    <a:pt x="442" y="639"/>
                  </a:lnTo>
                  <a:lnTo>
                    <a:pt x="452" y="635"/>
                  </a:lnTo>
                  <a:lnTo>
                    <a:pt x="462" y="632"/>
                  </a:lnTo>
                  <a:lnTo>
                    <a:pt x="471" y="628"/>
                  </a:lnTo>
                  <a:lnTo>
                    <a:pt x="482" y="624"/>
                  </a:lnTo>
                  <a:lnTo>
                    <a:pt x="491" y="619"/>
                  </a:lnTo>
                  <a:lnTo>
                    <a:pt x="500" y="614"/>
                  </a:lnTo>
                  <a:lnTo>
                    <a:pt x="510" y="609"/>
                  </a:lnTo>
                  <a:lnTo>
                    <a:pt x="566" y="665"/>
                  </a:lnTo>
                  <a:lnTo>
                    <a:pt x="665" y="565"/>
                  </a:lnTo>
                  <a:lnTo>
                    <a:pt x="610" y="508"/>
                  </a:lnTo>
                  <a:lnTo>
                    <a:pt x="620" y="490"/>
                  </a:lnTo>
                  <a:lnTo>
                    <a:pt x="628" y="470"/>
                  </a:lnTo>
                  <a:lnTo>
                    <a:pt x="636" y="451"/>
                  </a:lnTo>
                  <a:lnTo>
                    <a:pt x="642" y="430"/>
                  </a:lnTo>
                  <a:lnTo>
                    <a:pt x="722" y="430"/>
                  </a:lnTo>
                  <a:close/>
                </a:path>
              </a:pathLst>
            </a:custGeom>
            <a:solidFill>
              <a:srgbClr val="FFFFFF"/>
            </a:solidFill>
            <a:ln w="9525">
              <a:solidFill>
                <a:srgbClr val="E27100"/>
              </a:solidFill>
              <a:round/>
              <a:headEnd/>
              <a:tailEnd/>
            </a:ln>
          </p:spPr>
          <p:txBody>
            <a:bodyPr/>
            <a:lstStyle/>
            <a:p>
              <a:pPr algn="l" rtl="0" fontAlgn="base">
                <a:spcBef>
                  <a:spcPct val="0"/>
                </a:spcBef>
                <a:spcAft>
                  <a:spcPct val="0"/>
                </a:spcAft>
              </a:pPr>
              <a:endParaRPr lang="en-US" kern="1200" dirty="0">
                <a:cs typeface="+mn-cs"/>
              </a:endParaRPr>
            </a:p>
          </p:txBody>
        </p:sp>
      </p:grpSp>
      <p:sp>
        <p:nvSpPr>
          <p:cNvPr id="364" name="Text Box 260"/>
          <p:cNvSpPr txBox="1">
            <a:spLocks noChangeArrowheads="1"/>
          </p:cNvSpPr>
          <p:nvPr/>
        </p:nvSpPr>
        <p:spPr bwMode="auto">
          <a:xfrm>
            <a:off x="4841830" y="3437573"/>
            <a:ext cx="764941" cy="369332"/>
          </a:xfrm>
          <a:prstGeom prst="rect">
            <a:avLst/>
          </a:prstGeom>
          <a:noFill/>
          <a:ln w="12700" algn="ctr">
            <a:noFill/>
            <a:miter lim="800000"/>
            <a:headEnd/>
            <a:tailEnd/>
          </a:ln>
          <a:effectLst/>
        </p:spPr>
        <p:txBody>
          <a:bodyPr wrap="square" lIns="0" tIns="0" rIns="0" bIns="0">
            <a:spAutoFit/>
          </a:bodyPr>
          <a:lstStyle/>
          <a:p>
            <a:pPr algn="ctr" rtl="0" eaLnBrk="0" fontAlgn="base" hangingPunct="0">
              <a:spcBef>
                <a:spcPct val="0"/>
              </a:spcBef>
              <a:spcAft>
                <a:spcPct val="0"/>
              </a:spcAft>
              <a:defRPr/>
            </a:pPr>
            <a:r>
              <a:rPr lang="ko-KR" altLang="en-US" sz="800" kern="1200" dirty="0">
                <a:cs typeface="+mn-cs"/>
              </a:rPr>
              <a:t>파일 및 애플리케이션 서버</a:t>
            </a:r>
            <a:endParaRPr lang="en-US" sz="800" kern="1200" dirty="0">
              <a:cs typeface="+mn-cs"/>
            </a:endParaRPr>
          </a:p>
        </p:txBody>
      </p:sp>
      <p:grpSp>
        <p:nvGrpSpPr>
          <p:cNvPr id="365" name="Group 774"/>
          <p:cNvGrpSpPr/>
          <p:nvPr/>
        </p:nvGrpSpPr>
        <p:grpSpPr>
          <a:xfrm>
            <a:off x="4806081" y="2318121"/>
            <a:ext cx="850703" cy="1062378"/>
            <a:chOff x="598772" y="4583007"/>
            <a:chExt cx="850703" cy="1062378"/>
          </a:xfrm>
        </p:grpSpPr>
        <p:grpSp>
          <p:nvGrpSpPr>
            <p:cNvPr id="366" name="Group 104"/>
            <p:cNvGrpSpPr/>
            <p:nvPr/>
          </p:nvGrpSpPr>
          <p:grpSpPr>
            <a:xfrm>
              <a:off x="896634" y="4927046"/>
              <a:ext cx="258077" cy="374301"/>
              <a:chOff x="2929361" y="3254187"/>
              <a:chExt cx="344024" cy="498954"/>
            </a:xfrm>
          </p:grpSpPr>
          <p:grpSp>
            <p:nvGrpSpPr>
              <p:cNvPr id="463" name="Group 214"/>
              <p:cNvGrpSpPr>
                <a:grpSpLocks noChangeAspect="1"/>
              </p:cNvGrpSpPr>
              <p:nvPr/>
            </p:nvGrpSpPr>
            <p:grpSpPr bwMode="auto">
              <a:xfrm>
                <a:off x="2929361" y="3254187"/>
                <a:ext cx="344024" cy="498954"/>
                <a:chOff x="4493" y="1677"/>
                <a:chExt cx="574" cy="822"/>
              </a:xfrm>
            </p:grpSpPr>
            <p:sp>
              <p:nvSpPr>
                <p:cNvPr id="467"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68"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469"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70"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71"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72"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73"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74"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75"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76"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77"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464" name="Group 299"/>
              <p:cNvGrpSpPr/>
              <p:nvPr/>
            </p:nvGrpSpPr>
            <p:grpSpPr>
              <a:xfrm>
                <a:off x="3089801" y="3471227"/>
                <a:ext cx="160276" cy="162323"/>
                <a:chOff x="904895" y="2935849"/>
                <a:chExt cx="335974" cy="335974"/>
              </a:xfrm>
            </p:grpSpPr>
            <p:sp>
              <p:nvSpPr>
                <p:cNvPr id="465" name="Rounded Rectangle 874"/>
                <p:cNvSpPr/>
                <p:nvPr/>
              </p:nvSpPr>
              <p:spPr bwMode="auto">
                <a:xfrm>
                  <a:off x="904895" y="2935849"/>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466" name="Picture 2"/>
                <p:cNvPicPr>
                  <a:picLocks noChangeAspect="1" noChangeArrowheads="1"/>
                </p:cNvPicPr>
                <p:nvPr/>
              </p:nvPicPr>
              <p:blipFill>
                <a:blip r:embed="rId11" cstate="print"/>
                <a:srcRect l="19243" t="16059" r="19109" b="31201"/>
                <a:stretch>
                  <a:fillRect/>
                </a:stretch>
              </p:blipFill>
              <p:spPr bwMode="auto">
                <a:xfrm>
                  <a:off x="945075" y="2960462"/>
                  <a:ext cx="265713" cy="289870"/>
                </a:xfrm>
                <a:prstGeom prst="rect">
                  <a:avLst/>
                </a:prstGeom>
                <a:noFill/>
                <a:ln w="9525">
                  <a:noFill/>
                  <a:miter lim="800000"/>
                  <a:headEnd/>
                  <a:tailEnd/>
                </a:ln>
                <a:effectLst>
                  <a:prstShdw prst="shdw17" dist="17961" dir="2700000">
                    <a:schemeClr val="accent1">
                      <a:gamma/>
                      <a:shade val="60000"/>
                      <a:invGamma/>
                    </a:schemeClr>
                  </a:prstShdw>
                </a:effectLst>
              </p:spPr>
            </p:pic>
          </p:grpSp>
        </p:grpSp>
        <p:grpSp>
          <p:nvGrpSpPr>
            <p:cNvPr id="367" name="Group 103"/>
            <p:cNvGrpSpPr/>
            <p:nvPr/>
          </p:nvGrpSpPr>
          <p:grpSpPr>
            <a:xfrm>
              <a:off x="1191398" y="4927046"/>
              <a:ext cx="258077" cy="374301"/>
              <a:chOff x="3322291" y="3254187"/>
              <a:chExt cx="344024" cy="498954"/>
            </a:xfrm>
          </p:grpSpPr>
          <p:grpSp>
            <p:nvGrpSpPr>
              <p:cNvPr id="448" name="Group 214"/>
              <p:cNvGrpSpPr>
                <a:grpSpLocks noChangeAspect="1"/>
              </p:cNvGrpSpPr>
              <p:nvPr/>
            </p:nvGrpSpPr>
            <p:grpSpPr bwMode="auto">
              <a:xfrm>
                <a:off x="3322291" y="3254187"/>
                <a:ext cx="344024" cy="498954"/>
                <a:chOff x="4493" y="1677"/>
                <a:chExt cx="574" cy="822"/>
              </a:xfrm>
            </p:grpSpPr>
            <p:sp>
              <p:nvSpPr>
                <p:cNvPr id="452"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53"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454"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55"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56"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57"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58"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59"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60"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61"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62"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449" name="Group 312"/>
              <p:cNvGrpSpPr/>
              <p:nvPr/>
            </p:nvGrpSpPr>
            <p:grpSpPr>
              <a:xfrm>
                <a:off x="3482406" y="3471227"/>
                <a:ext cx="160276" cy="162323"/>
                <a:chOff x="1514526" y="2938724"/>
                <a:chExt cx="335974" cy="335974"/>
              </a:xfrm>
            </p:grpSpPr>
            <p:sp>
              <p:nvSpPr>
                <p:cNvPr id="450" name="Rounded Rectangle 859"/>
                <p:cNvSpPr/>
                <p:nvPr/>
              </p:nvSpPr>
              <p:spPr bwMode="auto">
                <a:xfrm>
                  <a:off x="1514526" y="2938724"/>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451" name="Picture 3"/>
                <p:cNvPicPr>
                  <a:picLocks noChangeAspect="1" noChangeArrowheads="1"/>
                </p:cNvPicPr>
                <p:nvPr/>
              </p:nvPicPr>
              <p:blipFill>
                <a:blip r:embed="rId12" cstate="print"/>
                <a:srcRect t="11469" r="19881" b="11184"/>
                <a:stretch>
                  <a:fillRect/>
                </a:stretch>
              </p:blipFill>
              <p:spPr bwMode="auto">
                <a:xfrm>
                  <a:off x="1529857" y="2967007"/>
                  <a:ext cx="317768" cy="264459"/>
                </a:xfrm>
                <a:prstGeom prst="rect">
                  <a:avLst/>
                </a:prstGeom>
                <a:noFill/>
                <a:ln w="9525">
                  <a:noFill/>
                  <a:miter lim="800000"/>
                  <a:headEnd/>
                  <a:tailEnd/>
                </a:ln>
                <a:effectLst/>
              </p:spPr>
            </p:pic>
          </p:grpSp>
        </p:grpSp>
        <p:grpSp>
          <p:nvGrpSpPr>
            <p:cNvPr id="368" name="Group 102"/>
            <p:cNvGrpSpPr/>
            <p:nvPr/>
          </p:nvGrpSpPr>
          <p:grpSpPr>
            <a:xfrm>
              <a:off x="1006904" y="5271084"/>
              <a:ext cx="258077" cy="374301"/>
              <a:chOff x="3715221" y="3254187"/>
              <a:chExt cx="344024" cy="498954"/>
            </a:xfrm>
          </p:grpSpPr>
          <p:grpSp>
            <p:nvGrpSpPr>
              <p:cNvPr id="433" name="Group 214"/>
              <p:cNvGrpSpPr>
                <a:grpSpLocks noChangeAspect="1"/>
              </p:cNvGrpSpPr>
              <p:nvPr/>
            </p:nvGrpSpPr>
            <p:grpSpPr bwMode="auto">
              <a:xfrm>
                <a:off x="3715221" y="3254187"/>
                <a:ext cx="344024" cy="498954"/>
                <a:chOff x="4493" y="1677"/>
                <a:chExt cx="574" cy="822"/>
              </a:xfrm>
            </p:grpSpPr>
            <p:sp>
              <p:nvSpPr>
                <p:cNvPr id="437"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38"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439"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40"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41"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42"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43"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44"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45"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46"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47"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434" name="Group 313"/>
              <p:cNvGrpSpPr/>
              <p:nvPr/>
            </p:nvGrpSpPr>
            <p:grpSpPr>
              <a:xfrm>
                <a:off x="3875483" y="3471227"/>
                <a:ext cx="160276" cy="162323"/>
                <a:chOff x="2413303" y="3106711"/>
                <a:chExt cx="335974" cy="335974"/>
              </a:xfrm>
            </p:grpSpPr>
            <p:sp>
              <p:nvSpPr>
                <p:cNvPr id="435" name="Rounded Rectangle 844"/>
                <p:cNvSpPr/>
                <p:nvPr/>
              </p:nvSpPr>
              <p:spPr bwMode="auto">
                <a:xfrm>
                  <a:off x="2413303" y="3106711"/>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436" name="Picture 6"/>
                <p:cNvPicPr>
                  <a:picLocks noChangeAspect="1" noChangeArrowheads="1"/>
                </p:cNvPicPr>
                <p:nvPr/>
              </p:nvPicPr>
              <p:blipFill>
                <a:blip r:embed="rId13" cstate="print">
                  <a:clrChange>
                    <a:clrFrom>
                      <a:srgbClr val="FFFFFD"/>
                    </a:clrFrom>
                    <a:clrTo>
                      <a:srgbClr val="FFFFFD">
                        <a:alpha val="0"/>
                      </a:srgbClr>
                    </a:clrTo>
                  </a:clrChange>
                </a:blip>
                <a:srcRect/>
                <a:stretch>
                  <a:fillRect/>
                </a:stretch>
              </p:blipFill>
              <p:spPr bwMode="auto">
                <a:xfrm>
                  <a:off x="2448802" y="3128141"/>
                  <a:ext cx="258954" cy="286945"/>
                </a:xfrm>
                <a:prstGeom prst="rect">
                  <a:avLst/>
                </a:prstGeom>
                <a:noFill/>
                <a:ln w="9525">
                  <a:noFill/>
                  <a:miter lim="800000"/>
                  <a:headEnd/>
                  <a:tailEnd/>
                </a:ln>
              </p:spPr>
            </p:pic>
          </p:grpSp>
        </p:grpSp>
        <p:grpSp>
          <p:nvGrpSpPr>
            <p:cNvPr id="369" name="Group 101"/>
            <p:cNvGrpSpPr/>
            <p:nvPr/>
          </p:nvGrpSpPr>
          <p:grpSpPr>
            <a:xfrm>
              <a:off x="1081693" y="4583007"/>
              <a:ext cx="258077" cy="374301"/>
              <a:chOff x="4108150" y="3254187"/>
              <a:chExt cx="344024" cy="498954"/>
            </a:xfrm>
          </p:grpSpPr>
          <p:grpSp>
            <p:nvGrpSpPr>
              <p:cNvPr id="418" name="Group 214"/>
              <p:cNvGrpSpPr>
                <a:grpSpLocks noChangeAspect="1"/>
              </p:cNvGrpSpPr>
              <p:nvPr/>
            </p:nvGrpSpPr>
            <p:grpSpPr bwMode="auto">
              <a:xfrm>
                <a:off x="4108150" y="3254187"/>
                <a:ext cx="344024" cy="498954"/>
                <a:chOff x="4493" y="1677"/>
                <a:chExt cx="574" cy="822"/>
              </a:xfrm>
            </p:grpSpPr>
            <p:sp>
              <p:nvSpPr>
                <p:cNvPr id="422"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23"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424"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25"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26"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27"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28"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29"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30"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31"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32"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419" name="Group 314"/>
              <p:cNvGrpSpPr/>
              <p:nvPr/>
            </p:nvGrpSpPr>
            <p:grpSpPr>
              <a:xfrm>
                <a:off x="4269523" y="3471228"/>
                <a:ext cx="160276" cy="162323"/>
                <a:chOff x="3217813" y="3133891"/>
                <a:chExt cx="335974" cy="335974"/>
              </a:xfrm>
            </p:grpSpPr>
            <p:sp>
              <p:nvSpPr>
                <p:cNvPr id="420" name="Rounded Rectangle 829"/>
                <p:cNvSpPr/>
                <p:nvPr/>
              </p:nvSpPr>
              <p:spPr bwMode="auto">
                <a:xfrm>
                  <a:off x="3217813" y="3133891"/>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421" name="Picture 5"/>
                <p:cNvPicPr>
                  <a:picLocks noChangeAspect="1" noChangeArrowheads="1"/>
                </p:cNvPicPr>
                <p:nvPr/>
              </p:nvPicPr>
              <p:blipFill>
                <a:blip r:embed="rId14" cstate="print"/>
                <a:srcRect/>
                <a:stretch>
                  <a:fillRect/>
                </a:stretch>
              </p:blipFill>
              <p:spPr bwMode="auto">
                <a:xfrm>
                  <a:off x="3245488" y="3148266"/>
                  <a:ext cx="283815" cy="314491"/>
                </a:xfrm>
                <a:prstGeom prst="rect">
                  <a:avLst/>
                </a:prstGeom>
                <a:noFill/>
                <a:ln w="9525">
                  <a:noFill/>
                  <a:miter lim="800000"/>
                  <a:headEnd/>
                  <a:tailEnd/>
                </a:ln>
              </p:spPr>
            </p:pic>
          </p:grpSp>
        </p:grpSp>
        <p:grpSp>
          <p:nvGrpSpPr>
            <p:cNvPr id="370" name="Group 100"/>
            <p:cNvGrpSpPr/>
            <p:nvPr/>
          </p:nvGrpSpPr>
          <p:grpSpPr>
            <a:xfrm>
              <a:off x="786929" y="4586194"/>
              <a:ext cx="258077" cy="374301"/>
              <a:chOff x="4501079" y="3254187"/>
              <a:chExt cx="344024" cy="498954"/>
            </a:xfrm>
          </p:grpSpPr>
          <p:grpSp>
            <p:nvGrpSpPr>
              <p:cNvPr id="403" name="Group 214"/>
              <p:cNvGrpSpPr>
                <a:grpSpLocks noChangeAspect="1"/>
              </p:cNvGrpSpPr>
              <p:nvPr/>
            </p:nvGrpSpPr>
            <p:grpSpPr bwMode="auto">
              <a:xfrm>
                <a:off x="4501079" y="3254187"/>
                <a:ext cx="344024" cy="498954"/>
                <a:chOff x="4493" y="1677"/>
                <a:chExt cx="574" cy="822"/>
              </a:xfrm>
            </p:grpSpPr>
            <p:sp>
              <p:nvSpPr>
                <p:cNvPr id="407"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08"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409"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10"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11"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12"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13"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14"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15"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16"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17"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404" name="Group 315"/>
              <p:cNvGrpSpPr/>
              <p:nvPr/>
            </p:nvGrpSpPr>
            <p:grpSpPr>
              <a:xfrm>
                <a:off x="4662845" y="3471226"/>
                <a:ext cx="162209" cy="162323"/>
                <a:chOff x="4277363" y="3244322"/>
                <a:chExt cx="340026" cy="335974"/>
              </a:xfrm>
            </p:grpSpPr>
            <p:sp>
              <p:nvSpPr>
                <p:cNvPr id="405" name="Rounded Rectangle 23"/>
                <p:cNvSpPr/>
                <p:nvPr/>
              </p:nvSpPr>
              <p:spPr bwMode="auto">
                <a:xfrm>
                  <a:off x="4277363" y="3244322"/>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406" name="Picture 4"/>
                <p:cNvPicPr>
                  <a:picLocks noChangeAspect="1" noChangeArrowheads="1"/>
                </p:cNvPicPr>
                <p:nvPr/>
              </p:nvPicPr>
              <p:blipFill>
                <a:blip r:embed="rId15" cstate="print"/>
                <a:srcRect r="61610" b="5478"/>
                <a:stretch>
                  <a:fillRect/>
                </a:stretch>
              </p:blipFill>
              <p:spPr bwMode="auto">
                <a:xfrm>
                  <a:off x="4283113" y="3303711"/>
                  <a:ext cx="334276" cy="228287"/>
                </a:xfrm>
                <a:prstGeom prst="rect">
                  <a:avLst/>
                </a:prstGeom>
                <a:noFill/>
                <a:ln w="9525">
                  <a:noFill/>
                  <a:miter lim="800000"/>
                  <a:headEnd/>
                  <a:tailEnd/>
                </a:ln>
                <a:effectLst/>
              </p:spPr>
            </p:pic>
          </p:grpSp>
        </p:grpSp>
        <p:grpSp>
          <p:nvGrpSpPr>
            <p:cNvPr id="371" name="Group 99"/>
            <p:cNvGrpSpPr/>
            <p:nvPr/>
          </p:nvGrpSpPr>
          <p:grpSpPr>
            <a:xfrm>
              <a:off x="708477" y="5271084"/>
              <a:ext cx="258077" cy="374301"/>
              <a:chOff x="4894008" y="3254186"/>
              <a:chExt cx="344024" cy="498954"/>
            </a:xfrm>
          </p:grpSpPr>
          <p:grpSp>
            <p:nvGrpSpPr>
              <p:cNvPr id="388" name="Group 214"/>
              <p:cNvGrpSpPr>
                <a:grpSpLocks noChangeAspect="1"/>
              </p:cNvGrpSpPr>
              <p:nvPr/>
            </p:nvGrpSpPr>
            <p:grpSpPr bwMode="auto">
              <a:xfrm>
                <a:off x="4894008" y="3254186"/>
                <a:ext cx="344024" cy="498954"/>
                <a:chOff x="4493" y="1677"/>
                <a:chExt cx="574" cy="822"/>
              </a:xfrm>
            </p:grpSpPr>
            <p:sp>
              <p:nvSpPr>
                <p:cNvPr id="392"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93"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394"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95"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96"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97"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98"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99"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400"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01"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402"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grpSp>
            <p:nvGrpSpPr>
              <p:cNvPr id="389" name="Group 316"/>
              <p:cNvGrpSpPr/>
              <p:nvPr/>
            </p:nvGrpSpPr>
            <p:grpSpPr>
              <a:xfrm>
                <a:off x="5056054" y="3471225"/>
                <a:ext cx="160276" cy="162323"/>
                <a:chOff x="4837651" y="3209111"/>
                <a:chExt cx="335974" cy="335974"/>
              </a:xfrm>
            </p:grpSpPr>
            <p:sp>
              <p:nvSpPr>
                <p:cNvPr id="390" name="Rounded Rectangle 799"/>
                <p:cNvSpPr/>
                <p:nvPr/>
              </p:nvSpPr>
              <p:spPr bwMode="auto">
                <a:xfrm>
                  <a:off x="4837651" y="3209111"/>
                  <a:ext cx="335974" cy="335974"/>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pic>
              <p:nvPicPr>
                <p:cNvPr id="391" name="Picture 2"/>
                <p:cNvPicPr>
                  <a:picLocks noChangeAspect="1" noChangeArrowheads="1"/>
                </p:cNvPicPr>
                <p:nvPr/>
              </p:nvPicPr>
              <p:blipFill>
                <a:blip r:embed="rId16" cstate="print"/>
                <a:srcRect/>
                <a:stretch>
                  <a:fillRect/>
                </a:stretch>
              </p:blipFill>
              <p:spPr bwMode="auto">
                <a:xfrm>
                  <a:off x="4862763" y="3225429"/>
                  <a:ext cx="285750" cy="285750"/>
                </a:xfrm>
                <a:prstGeom prst="rect">
                  <a:avLst/>
                </a:prstGeom>
                <a:noFill/>
                <a:ln w="9525">
                  <a:noFill/>
                  <a:miter lim="800000"/>
                  <a:headEnd/>
                  <a:tailEnd/>
                </a:ln>
                <a:effectLst/>
              </p:spPr>
            </p:pic>
          </p:grpSp>
        </p:grpSp>
        <p:grpSp>
          <p:nvGrpSpPr>
            <p:cNvPr id="372" name="Group 646"/>
            <p:cNvGrpSpPr/>
            <p:nvPr/>
          </p:nvGrpSpPr>
          <p:grpSpPr>
            <a:xfrm>
              <a:off x="598772" y="4930324"/>
              <a:ext cx="258077" cy="374301"/>
              <a:chOff x="5343344" y="2064963"/>
              <a:chExt cx="344024" cy="498954"/>
            </a:xfrm>
          </p:grpSpPr>
          <p:grpSp>
            <p:nvGrpSpPr>
              <p:cNvPr id="373" name="Group 100"/>
              <p:cNvGrpSpPr/>
              <p:nvPr/>
            </p:nvGrpSpPr>
            <p:grpSpPr>
              <a:xfrm>
                <a:off x="5343344" y="2064963"/>
                <a:ext cx="344024" cy="498954"/>
                <a:chOff x="4501079" y="3254187"/>
                <a:chExt cx="344024" cy="498954"/>
              </a:xfrm>
            </p:grpSpPr>
            <p:grpSp>
              <p:nvGrpSpPr>
                <p:cNvPr id="375" name="Group 214"/>
                <p:cNvGrpSpPr>
                  <a:grpSpLocks noChangeAspect="1"/>
                </p:cNvGrpSpPr>
                <p:nvPr/>
              </p:nvGrpSpPr>
              <p:grpSpPr bwMode="auto">
                <a:xfrm>
                  <a:off x="4501079" y="3254187"/>
                  <a:ext cx="344024" cy="498954"/>
                  <a:chOff x="4493" y="1677"/>
                  <a:chExt cx="574" cy="822"/>
                </a:xfrm>
              </p:grpSpPr>
              <p:sp>
                <p:nvSpPr>
                  <p:cNvPr id="377" name="AutoShape 215"/>
                  <p:cNvSpPr>
                    <a:spLocks noChangeAspect="1" noChangeArrowheads="1" noTextEdit="1"/>
                  </p:cNvSpPr>
                  <p:nvPr/>
                </p:nvSpPr>
                <p:spPr bwMode="auto">
                  <a:xfrm>
                    <a:off x="4493" y="1677"/>
                    <a:ext cx="574" cy="822"/>
                  </a:xfrm>
                  <a:prstGeom prst="rect">
                    <a:avLst/>
                  </a:prstGeom>
                  <a:noFill/>
                  <a:ln w="9525">
                    <a:no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78" name="Freeform 216"/>
                  <p:cNvSpPr>
                    <a:spLocks/>
                  </p:cNvSpPr>
                  <p:nvPr/>
                </p:nvSpPr>
                <p:spPr bwMode="auto">
                  <a:xfrm>
                    <a:off x="4498" y="1684"/>
                    <a:ext cx="564" cy="808"/>
                  </a:xfrm>
                  <a:custGeom>
                    <a:avLst/>
                    <a:gdLst/>
                    <a:ahLst/>
                    <a:cxnLst>
                      <a:cxn ang="0">
                        <a:pos x="237" y="57"/>
                      </a:cxn>
                      <a:cxn ang="0">
                        <a:pos x="233" y="53"/>
                      </a:cxn>
                      <a:cxn ang="0">
                        <a:pos x="145" y="2"/>
                      </a:cxn>
                      <a:cxn ang="0">
                        <a:pos x="135" y="2"/>
                      </a:cxn>
                      <a:cxn ang="0">
                        <a:pos x="5" y="77"/>
                      </a:cxn>
                      <a:cxn ang="0">
                        <a:pos x="1" y="81"/>
                      </a:cxn>
                      <a:cxn ang="0">
                        <a:pos x="0" y="86"/>
                      </a:cxn>
                      <a:cxn ang="0">
                        <a:pos x="0" y="280"/>
                      </a:cxn>
                      <a:cxn ang="0">
                        <a:pos x="5" y="289"/>
                      </a:cxn>
                      <a:cxn ang="0">
                        <a:pos x="93" y="341"/>
                      </a:cxn>
                      <a:cxn ang="0">
                        <a:pos x="98" y="342"/>
                      </a:cxn>
                      <a:cxn ang="0">
                        <a:pos x="103" y="341"/>
                      </a:cxn>
                      <a:cxn ang="0">
                        <a:pos x="234" y="265"/>
                      </a:cxn>
                      <a:cxn ang="0">
                        <a:pos x="239" y="257"/>
                      </a:cxn>
                      <a:cxn ang="0">
                        <a:pos x="238" y="62"/>
                      </a:cxn>
                      <a:cxn ang="0">
                        <a:pos x="237" y="57"/>
                      </a:cxn>
                    </a:cxnLst>
                    <a:rect l="0" t="0" r="r" b="b"/>
                    <a:pathLst>
                      <a:path w="239" h="342">
                        <a:moveTo>
                          <a:pt x="237" y="57"/>
                        </a:moveTo>
                        <a:cubicBezTo>
                          <a:pt x="236" y="56"/>
                          <a:pt x="235" y="54"/>
                          <a:pt x="233" y="53"/>
                        </a:cubicBezTo>
                        <a:cubicBezTo>
                          <a:pt x="145" y="2"/>
                          <a:pt x="145" y="2"/>
                          <a:pt x="145" y="2"/>
                        </a:cubicBezTo>
                        <a:cubicBezTo>
                          <a:pt x="142" y="0"/>
                          <a:pt x="138" y="0"/>
                          <a:pt x="135" y="2"/>
                        </a:cubicBezTo>
                        <a:cubicBezTo>
                          <a:pt x="5" y="77"/>
                          <a:pt x="5" y="77"/>
                          <a:pt x="5" y="77"/>
                        </a:cubicBezTo>
                        <a:cubicBezTo>
                          <a:pt x="4" y="78"/>
                          <a:pt x="2" y="79"/>
                          <a:pt x="1" y="81"/>
                        </a:cubicBezTo>
                        <a:cubicBezTo>
                          <a:pt x="1" y="82"/>
                          <a:pt x="0" y="84"/>
                          <a:pt x="0" y="86"/>
                        </a:cubicBezTo>
                        <a:cubicBezTo>
                          <a:pt x="0" y="280"/>
                          <a:pt x="0" y="280"/>
                          <a:pt x="0" y="280"/>
                        </a:cubicBezTo>
                        <a:cubicBezTo>
                          <a:pt x="0" y="284"/>
                          <a:pt x="2" y="287"/>
                          <a:pt x="5" y="289"/>
                        </a:cubicBezTo>
                        <a:cubicBezTo>
                          <a:pt x="93" y="341"/>
                          <a:pt x="93" y="341"/>
                          <a:pt x="93" y="341"/>
                        </a:cubicBezTo>
                        <a:cubicBezTo>
                          <a:pt x="95" y="341"/>
                          <a:pt x="96" y="342"/>
                          <a:pt x="98" y="342"/>
                        </a:cubicBezTo>
                        <a:cubicBezTo>
                          <a:pt x="100" y="342"/>
                          <a:pt x="102" y="341"/>
                          <a:pt x="103" y="341"/>
                        </a:cubicBezTo>
                        <a:cubicBezTo>
                          <a:pt x="234" y="265"/>
                          <a:pt x="234" y="265"/>
                          <a:pt x="234" y="265"/>
                        </a:cubicBezTo>
                        <a:cubicBezTo>
                          <a:pt x="236" y="264"/>
                          <a:pt x="239" y="260"/>
                          <a:pt x="239" y="257"/>
                        </a:cubicBezTo>
                        <a:cubicBezTo>
                          <a:pt x="238" y="62"/>
                          <a:pt x="238" y="62"/>
                          <a:pt x="238" y="62"/>
                        </a:cubicBezTo>
                        <a:cubicBezTo>
                          <a:pt x="238" y="61"/>
                          <a:pt x="238" y="59"/>
                          <a:pt x="237" y="57"/>
                        </a:cubicBezTo>
                        <a:close/>
                      </a:path>
                    </a:pathLst>
                  </a:custGeom>
                  <a:noFill/>
                  <a:ln w="22225" cap="flat">
                    <a:solidFill>
                      <a:srgbClr val="333333"/>
                    </a:solidFill>
                    <a:prstDash val="solid"/>
                    <a:round/>
                    <a:headEnd/>
                    <a:tailEnd/>
                  </a:ln>
                </p:spPr>
                <p:txBody>
                  <a:bodyPr/>
                  <a:lstStyle/>
                  <a:p>
                    <a:pPr algn="l" rtl="0" fontAlgn="base">
                      <a:spcBef>
                        <a:spcPct val="0"/>
                      </a:spcBef>
                      <a:spcAft>
                        <a:spcPct val="0"/>
                      </a:spcAft>
                    </a:pPr>
                    <a:endParaRPr lang="en-US" sz="1600" kern="1200" dirty="0">
                      <a:cs typeface="+mn-cs"/>
                    </a:endParaRPr>
                  </a:p>
                </p:txBody>
              </p:sp>
              <p:sp>
                <p:nvSpPr>
                  <p:cNvPr id="379" name="Freeform 217"/>
                  <p:cNvSpPr>
                    <a:spLocks/>
                  </p:cNvSpPr>
                  <p:nvPr/>
                </p:nvSpPr>
                <p:spPr bwMode="auto">
                  <a:xfrm>
                    <a:off x="4498" y="1876"/>
                    <a:ext cx="231" cy="616"/>
                  </a:xfrm>
                  <a:custGeom>
                    <a:avLst/>
                    <a:gdLst/>
                    <a:ahLst/>
                    <a:cxnLst>
                      <a:cxn ang="0">
                        <a:pos x="98" y="261"/>
                      </a:cxn>
                      <a:cxn ang="0">
                        <a:pos x="98" y="58"/>
                      </a:cxn>
                      <a:cxn ang="0">
                        <a:pos x="1" y="0"/>
                      </a:cxn>
                      <a:cxn ang="0">
                        <a:pos x="0" y="6"/>
                      </a:cxn>
                      <a:cxn ang="0">
                        <a:pos x="0" y="199"/>
                      </a:cxn>
                      <a:cxn ang="0">
                        <a:pos x="5" y="208"/>
                      </a:cxn>
                      <a:cxn ang="0">
                        <a:pos x="93" y="260"/>
                      </a:cxn>
                      <a:cxn ang="0">
                        <a:pos x="98" y="261"/>
                      </a:cxn>
                    </a:cxnLst>
                    <a:rect l="0" t="0" r="r" b="b"/>
                    <a:pathLst>
                      <a:path w="98" h="261">
                        <a:moveTo>
                          <a:pt x="98" y="261"/>
                        </a:moveTo>
                        <a:cubicBezTo>
                          <a:pt x="98" y="58"/>
                          <a:pt x="98" y="58"/>
                          <a:pt x="98" y="58"/>
                        </a:cubicBezTo>
                        <a:cubicBezTo>
                          <a:pt x="1" y="0"/>
                          <a:pt x="1" y="0"/>
                          <a:pt x="1" y="0"/>
                        </a:cubicBezTo>
                        <a:cubicBezTo>
                          <a:pt x="1" y="1"/>
                          <a:pt x="0" y="4"/>
                          <a:pt x="0" y="6"/>
                        </a:cubicBezTo>
                        <a:cubicBezTo>
                          <a:pt x="0" y="199"/>
                          <a:pt x="0" y="199"/>
                          <a:pt x="0" y="199"/>
                        </a:cubicBezTo>
                        <a:cubicBezTo>
                          <a:pt x="0" y="203"/>
                          <a:pt x="2" y="206"/>
                          <a:pt x="5" y="208"/>
                        </a:cubicBezTo>
                        <a:cubicBezTo>
                          <a:pt x="93" y="260"/>
                          <a:pt x="93" y="260"/>
                          <a:pt x="93" y="260"/>
                        </a:cubicBezTo>
                        <a:cubicBezTo>
                          <a:pt x="94" y="260"/>
                          <a:pt x="96" y="261"/>
                          <a:pt x="98" y="261"/>
                        </a:cubicBezTo>
                        <a:close/>
                      </a:path>
                    </a:pathLst>
                  </a:custGeom>
                  <a:solidFill>
                    <a:srgbClr val="CCCCCC"/>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80" name="Freeform 218"/>
                  <p:cNvSpPr>
                    <a:spLocks/>
                  </p:cNvSpPr>
                  <p:nvPr/>
                </p:nvSpPr>
                <p:spPr bwMode="auto">
                  <a:xfrm>
                    <a:off x="4510" y="1906"/>
                    <a:ext cx="200" cy="326"/>
                  </a:xfrm>
                  <a:custGeom>
                    <a:avLst/>
                    <a:gdLst/>
                    <a:ahLst/>
                    <a:cxnLst>
                      <a:cxn ang="0">
                        <a:pos x="0" y="0"/>
                      </a:cxn>
                      <a:cxn ang="0">
                        <a:pos x="200" y="116"/>
                      </a:cxn>
                      <a:cxn ang="0">
                        <a:pos x="200" y="326"/>
                      </a:cxn>
                      <a:cxn ang="0">
                        <a:pos x="0" y="210"/>
                      </a:cxn>
                      <a:cxn ang="0">
                        <a:pos x="0" y="0"/>
                      </a:cxn>
                    </a:cxnLst>
                    <a:rect l="0" t="0" r="r" b="b"/>
                    <a:pathLst>
                      <a:path w="200" h="326">
                        <a:moveTo>
                          <a:pt x="0" y="0"/>
                        </a:moveTo>
                        <a:lnTo>
                          <a:pt x="200" y="116"/>
                        </a:lnTo>
                        <a:lnTo>
                          <a:pt x="200" y="326"/>
                        </a:lnTo>
                        <a:lnTo>
                          <a:pt x="0" y="210"/>
                        </a:lnTo>
                        <a:lnTo>
                          <a:pt x="0" y="0"/>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81" name="Freeform 219"/>
                  <p:cNvSpPr>
                    <a:spLocks/>
                  </p:cNvSpPr>
                  <p:nvPr/>
                </p:nvSpPr>
                <p:spPr bwMode="auto">
                  <a:xfrm>
                    <a:off x="4510" y="1906"/>
                    <a:ext cx="200" cy="326"/>
                  </a:xfrm>
                  <a:custGeom>
                    <a:avLst/>
                    <a:gdLst/>
                    <a:ahLst/>
                    <a:cxnLst>
                      <a:cxn ang="0">
                        <a:pos x="4" y="3"/>
                      </a:cxn>
                      <a:cxn ang="0">
                        <a:pos x="4" y="206"/>
                      </a:cxn>
                      <a:cxn ang="0">
                        <a:pos x="200" y="319"/>
                      </a:cxn>
                      <a:cxn ang="0">
                        <a:pos x="200" y="326"/>
                      </a:cxn>
                      <a:cxn ang="0">
                        <a:pos x="0" y="210"/>
                      </a:cxn>
                      <a:cxn ang="0">
                        <a:pos x="0" y="0"/>
                      </a:cxn>
                      <a:cxn ang="0">
                        <a:pos x="4" y="3"/>
                      </a:cxn>
                    </a:cxnLst>
                    <a:rect l="0" t="0" r="r" b="b"/>
                    <a:pathLst>
                      <a:path w="200" h="326">
                        <a:moveTo>
                          <a:pt x="4" y="3"/>
                        </a:moveTo>
                        <a:lnTo>
                          <a:pt x="4" y="206"/>
                        </a:lnTo>
                        <a:lnTo>
                          <a:pt x="200" y="319"/>
                        </a:lnTo>
                        <a:lnTo>
                          <a:pt x="200" y="326"/>
                        </a:lnTo>
                        <a:lnTo>
                          <a:pt x="0" y="210"/>
                        </a:lnTo>
                        <a:lnTo>
                          <a:pt x="0" y="0"/>
                        </a:lnTo>
                        <a:lnTo>
                          <a:pt x="4" y="3"/>
                        </a:lnTo>
                        <a:close/>
                      </a:path>
                    </a:pathLst>
                  </a:custGeom>
                  <a:solidFill>
                    <a:srgbClr val="FFFFFF"/>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82" name="Line 220"/>
                  <p:cNvSpPr>
                    <a:spLocks noChangeShapeType="1"/>
                  </p:cNvSpPr>
                  <p:nvPr/>
                </p:nvSpPr>
                <p:spPr bwMode="auto">
                  <a:xfrm>
                    <a:off x="4536" y="1975"/>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83" name="Line 221"/>
                  <p:cNvSpPr>
                    <a:spLocks noChangeShapeType="1"/>
                  </p:cNvSpPr>
                  <p:nvPr/>
                </p:nvSpPr>
                <p:spPr bwMode="auto">
                  <a:xfrm>
                    <a:off x="4536" y="202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84" name="Line 222"/>
                  <p:cNvSpPr>
                    <a:spLocks noChangeShapeType="1"/>
                  </p:cNvSpPr>
                  <p:nvPr/>
                </p:nvSpPr>
                <p:spPr bwMode="auto">
                  <a:xfrm>
                    <a:off x="4536" y="2079"/>
                    <a:ext cx="160" cy="87"/>
                  </a:xfrm>
                  <a:prstGeom prst="line">
                    <a:avLst/>
                  </a:prstGeom>
                  <a:noFill/>
                  <a:ln w="11113" cap="rnd">
                    <a:solidFill>
                      <a:srgbClr val="000000"/>
                    </a:solidFill>
                    <a:miter lim="800000"/>
                    <a:headEnd/>
                    <a:tailEnd/>
                  </a:ln>
                </p:spPr>
                <p:txBody>
                  <a:bodyPr/>
                  <a:lstStyle/>
                  <a:p>
                    <a:pPr algn="l" rtl="0" fontAlgn="base">
                      <a:spcBef>
                        <a:spcPct val="0"/>
                      </a:spcBef>
                      <a:spcAft>
                        <a:spcPct val="0"/>
                      </a:spcAft>
                    </a:pPr>
                    <a:endParaRPr lang="en-US" sz="1600" kern="1200" dirty="0">
                      <a:cs typeface="+mn-cs"/>
                    </a:endParaRPr>
                  </a:p>
                </p:txBody>
              </p:sp>
              <p:sp>
                <p:nvSpPr>
                  <p:cNvPr id="385" name="Freeform 223"/>
                  <p:cNvSpPr>
                    <a:spLocks/>
                  </p:cNvSpPr>
                  <p:nvPr/>
                </p:nvSpPr>
                <p:spPr bwMode="auto">
                  <a:xfrm>
                    <a:off x="4510" y="2140"/>
                    <a:ext cx="196" cy="130"/>
                  </a:xfrm>
                  <a:custGeom>
                    <a:avLst/>
                    <a:gdLst/>
                    <a:ahLst/>
                    <a:cxnLst>
                      <a:cxn ang="0">
                        <a:pos x="5" y="2"/>
                      </a:cxn>
                      <a:cxn ang="0">
                        <a:pos x="0" y="4"/>
                      </a:cxn>
                      <a:cxn ang="0">
                        <a:pos x="4" y="12"/>
                      </a:cxn>
                      <a:cxn ang="0">
                        <a:pos x="79" y="54"/>
                      </a:cxn>
                      <a:cxn ang="0">
                        <a:pos x="83" y="52"/>
                      </a:cxn>
                      <a:cxn ang="0">
                        <a:pos x="79" y="44"/>
                      </a:cxn>
                      <a:cxn ang="0">
                        <a:pos x="5" y="2"/>
                      </a:cxn>
                    </a:cxnLst>
                    <a:rect l="0" t="0" r="r" b="b"/>
                    <a:pathLst>
                      <a:path w="83" h="55">
                        <a:moveTo>
                          <a:pt x="5" y="2"/>
                        </a:moveTo>
                        <a:cubicBezTo>
                          <a:pt x="2" y="0"/>
                          <a:pt x="0" y="1"/>
                          <a:pt x="0" y="4"/>
                        </a:cubicBezTo>
                        <a:cubicBezTo>
                          <a:pt x="0" y="7"/>
                          <a:pt x="2" y="10"/>
                          <a:pt x="4" y="12"/>
                        </a:cubicBezTo>
                        <a:cubicBezTo>
                          <a:pt x="79" y="54"/>
                          <a:pt x="79" y="54"/>
                          <a:pt x="79" y="54"/>
                        </a:cubicBezTo>
                        <a:cubicBezTo>
                          <a:pt x="81" y="55"/>
                          <a:pt x="83" y="54"/>
                          <a:pt x="83" y="52"/>
                        </a:cubicBezTo>
                        <a:cubicBezTo>
                          <a:pt x="83" y="49"/>
                          <a:pt x="81" y="45"/>
                          <a:pt x="79" y="44"/>
                        </a:cubicBezTo>
                        <a:lnTo>
                          <a:pt x="5" y="2"/>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86" name="Freeform 224"/>
                  <p:cNvSpPr>
                    <a:spLocks/>
                  </p:cNvSpPr>
                  <p:nvPr/>
                </p:nvSpPr>
                <p:spPr bwMode="auto">
                  <a:xfrm>
                    <a:off x="4500" y="1684"/>
                    <a:ext cx="558" cy="329"/>
                  </a:xfrm>
                  <a:custGeom>
                    <a:avLst/>
                    <a:gdLst/>
                    <a:ahLst/>
                    <a:cxnLst>
                      <a:cxn ang="0">
                        <a:pos x="232" y="54"/>
                      </a:cxn>
                      <a:cxn ang="0">
                        <a:pos x="144" y="2"/>
                      </a:cxn>
                      <a:cxn ang="0">
                        <a:pos x="144" y="2"/>
                      </a:cxn>
                      <a:cxn ang="0">
                        <a:pos x="134" y="2"/>
                      </a:cxn>
                      <a:cxn ang="0">
                        <a:pos x="134" y="2"/>
                      </a:cxn>
                      <a:cxn ang="0">
                        <a:pos x="4" y="77"/>
                      </a:cxn>
                      <a:cxn ang="0">
                        <a:pos x="0" y="81"/>
                      </a:cxn>
                      <a:cxn ang="0">
                        <a:pos x="97" y="139"/>
                      </a:cxn>
                      <a:cxn ang="0">
                        <a:pos x="236" y="58"/>
                      </a:cxn>
                      <a:cxn ang="0">
                        <a:pos x="232" y="54"/>
                      </a:cxn>
                    </a:cxnLst>
                    <a:rect l="0" t="0" r="r" b="b"/>
                    <a:pathLst>
                      <a:path w="236" h="139">
                        <a:moveTo>
                          <a:pt x="232" y="54"/>
                        </a:moveTo>
                        <a:cubicBezTo>
                          <a:pt x="144" y="2"/>
                          <a:pt x="144" y="2"/>
                          <a:pt x="144" y="2"/>
                        </a:cubicBezTo>
                        <a:cubicBezTo>
                          <a:pt x="144" y="2"/>
                          <a:pt x="144" y="2"/>
                          <a:pt x="144" y="2"/>
                        </a:cubicBezTo>
                        <a:cubicBezTo>
                          <a:pt x="141" y="0"/>
                          <a:pt x="137" y="0"/>
                          <a:pt x="134" y="2"/>
                        </a:cubicBezTo>
                        <a:cubicBezTo>
                          <a:pt x="134" y="2"/>
                          <a:pt x="134" y="2"/>
                          <a:pt x="134" y="2"/>
                        </a:cubicBezTo>
                        <a:cubicBezTo>
                          <a:pt x="4" y="77"/>
                          <a:pt x="4" y="77"/>
                          <a:pt x="4" y="77"/>
                        </a:cubicBezTo>
                        <a:cubicBezTo>
                          <a:pt x="3" y="78"/>
                          <a:pt x="1" y="79"/>
                          <a:pt x="0" y="81"/>
                        </a:cubicBezTo>
                        <a:cubicBezTo>
                          <a:pt x="97" y="139"/>
                          <a:pt x="97" y="139"/>
                          <a:pt x="97" y="139"/>
                        </a:cubicBezTo>
                        <a:cubicBezTo>
                          <a:pt x="236" y="58"/>
                          <a:pt x="236" y="58"/>
                          <a:pt x="236" y="58"/>
                        </a:cubicBezTo>
                        <a:cubicBezTo>
                          <a:pt x="235" y="56"/>
                          <a:pt x="234" y="55"/>
                          <a:pt x="232" y="54"/>
                        </a:cubicBezTo>
                        <a:close/>
                      </a:path>
                    </a:pathLst>
                  </a:custGeom>
                  <a:solidFill>
                    <a:srgbClr val="E3E3E3"/>
                  </a:solidFill>
                  <a:ln w="9525">
                    <a:noFill/>
                    <a:round/>
                    <a:headEnd/>
                    <a:tailEnd/>
                  </a:ln>
                </p:spPr>
                <p:txBody>
                  <a:bodyPr/>
                  <a:lstStyle/>
                  <a:p>
                    <a:pPr algn="l" rtl="0" fontAlgn="base">
                      <a:spcBef>
                        <a:spcPct val="0"/>
                      </a:spcBef>
                      <a:spcAft>
                        <a:spcPct val="0"/>
                      </a:spcAft>
                    </a:pPr>
                    <a:endParaRPr lang="en-US" sz="1600" kern="1200" dirty="0">
                      <a:cs typeface="+mn-cs"/>
                    </a:endParaRPr>
                  </a:p>
                </p:txBody>
              </p:sp>
              <p:sp>
                <p:nvSpPr>
                  <p:cNvPr id="387" name="Freeform 225"/>
                  <p:cNvSpPr>
                    <a:spLocks/>
                  </p:cNvSpPr>
                  <p:nvPr/>
                </p:nvSpPr>
                <p:spPr bwMode="auto">
                  <a:xfrm>
                    <a:off x="4729" y="1821"/>
                    <a:ext cx="331" cy="671"/>
                  </a:xfrm>
                  <a:custGeom>
                    <a:avLst/>
                    <a:gdLst/>
                    <a:ahLst/>
                    <a:cxnLst>
                      <a:cxn ang="0">
                        <a:pos x="0" y="81"/>
                      </a:cxn>
                      <a:cxn ang="0">
                        <a:pos x="0" y="284"/>
                      </a:cxn>
                      <a:cxn ang="0">
                        <a:pos x="5" y="283"/>
                      </a:cxn>
                      <a:cxn ang="0">
                        <a:pos x="135" y="208"/>
                      </a:cxn>
                      <a:cxn ang="0">
                        <a:pos x="140" y="199"/>
                      </a:cxn>
                      <a:cxn ang="0">
                        <a:pos x="140" y="5"/>
                      </a:cxn>
                      <a:cxn ang="0">
                        <a:pos x="139" y="0"/>
                      </a:cxn>
                      <a:cxn ang="0">
                        <a:pos x="0" y="81"/>
                      </a:cxn>
                    </a:cxnLst>
                    <a:rect l="0" t="0" r="r" b="b"/>
                    <a:pathLst>
                      <a:path w="140" h="284">
                        <a:moveTo>
                          <a:pt x="0" y="81"/>
                        </a:moveTo>
                        <a:cubicBezTo>
                          <a:pt x="0" y="284"/>
                          <a:pt x="0" y="284"/>
                          <a:pt x="0" y="284"/>
                        </a:cubicBezTo>
                        <a:cubicBezTo>
                          <a:pt x="2" y="284"/>
                          <a:pt x="4" y="284"/>
                          <a:pt x="5" y="283"/>
                        </a:cubicBezTo>
                        <a:cubicBezTo>
                          <a:pt x="135" y="208"/>
                          <a:pt x="135" y="208"/>
                          <a:pt x="135" y="208"/>
                        </a:cubicBezTo>
                        <a:cubicBezTo>
                          <a:pt x="138" y="206"/>
                          <a:pt x="140" y="203"/>
                          <a:pt x="140" y="199"/>
                        </a:cubicBezTo>
                        <a:cubicBezTo>
                          <a:pt x="140" y="5"/>
                          <a:pt x="140" y="5"/>
                          <a:pt x="140" y="5"/>
                        </a:cubicBezTo>
                        <a:cubicBezTo>
                          <a:pt x="140" y="3"/>
                          <a:pt x="140" y="2"/>
                          <a:pt x="139" y="0"/>
                        </a:cubicBezTo>
                        <a:lnTo>
                          <a:pt x="0" y="81"/>
                        </a:lnTo>
                        <a:close/>
                      </a:path>
                    </a:pathLst>
                  </a:custGeom>
                  <a:solidFill>
                    <a:srgbClr val="666666"/>
                  </a:solidFill>
                  <a:ln w="9525">
                    <a:noFill/>
                    <a:round/>
                    <a:headEnd/>
                    <a:tailEnd/>
                  </a:ln>
                </p:spPr>
                <p:txBody>
                  <a:bodyPr/>
                  <a:lstStyle/>
                  <a:p>
                    <a:pPr algn="l" rtl="0" fontAlgn="base">
                      <a:spcBef>
                        <a:spcPct val="0"/>
                      </a:spcBef>
                      <a:spcAft>
                        <a:spcPct val="0"/>
                      </a:spcAft>
                    </a:pPr>
                    <a:endParaRPr lang="en-US" sz="1600" kern="1200" dirty="0">
                      <a:cs typeface="+mn-cs"/>
                    </a:endParaRPr>
                  </a:p>
                </p:txBody>
              </p:sp>
            </p:grpSp>
            <p:sp>
              <p:nvSpPr>
                <p:cNvPr id="376" name="Rounded Rectangle 23"/>
                <p:cNvSpPr/>
                <p:nvPr/>
              </p:nvSpPr>
              <p:spPr bwMode="auto">
                <a:xfrm>
                  <a:off x="4662845" y="3471226"/>
                  <a:ext cx="160276" cy="162323"/>
                </a:xfrm>
                <a:prstGeom prst="roundRect">
                  <a:avLst/>
                </a:prstGeom>
                <a:solidFill>
                  <a:schemeClr val="bg1"/>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rtl="0" fontAlgn="base">
                    <a:spcBef>
                      <a:spcPct val="0"/>
                    </a:spcBef>
                    <a:spcAft>
                      <a:spcPct val="0"/>
                    </a:spcAft>
                  </a:pPr>
                  <a:endParaRPr lang="en-US" sz="2400" kern="1200" dirty="0">
                    <a:cs typeface="+mn-cs"/>
                  </a:endParaRPr>
                </a:p>
              </p:txBody>
            </p:sp>
          </p:grpSp>
          <p:pic>
            <p:nvPicPr>
              <p:cNvPr id="374" name="Picture 174" descr="linux"/>
              <p:cNvPicPr>
                <a:picLocks noChangeAspect="1" noChangeArrowheads="1"/>
              </p:cNvPicPr>
              <p:nvPr/>
            </p:nvPicPr>
            <p:blipFill>
              <a:blip r:embed="rId17" cstate="print">
                <a:clrChange>
                  <a:clrFrom>
                    <a:srgbClr val="FFFFFA"/>
                  </a:clrFrom>
                  <a:clrTo>
                    <a:srgbClr val="FFFFFA">
                      <a:alpha val="0"/>
                    </a:srgbClr>
                  </a:clrTo>
                </a:clrChange>
              </a:blip>
              <a:srcRect/>
              <a:stretch>
                <a:fillRect/>
              </a:stretch>
            </p:blipFill>
            <p:spPr bwMode="auto">
              <a:xfrm>
                <a:off x="5504597" y="2263657"/>
                <a:ext cx="164112" cy="193389"/>
              </a:xfrm>
              <a:prstGeom prst="rect">
                <a:avLst/>
              </a:prstGeom>
              <a:noFill/>
              <a:ln w="9525">
                <a:noFill/>
                <a:miter lim="800000"/>
                <a:headEnd/>
                <a:tailEnd/>
              </a:ln>
            </p:spPr>
          </p:pic>
        </p:grpSp>
      </p:grpSp>
      <p:sp>
        <p:nvSpPr>
          <p:cNvPr id="478" name="Text Box 260"/>
          <p:cNvSpPr txBox="1">
            <a:spLocks noChangeArrowheads="1"/>
          </p:cNvSpPr>
          <p:nvPr/>
        </p:nvSpPr>
        <p:spPr bwMode="auto">
          <a:xfrm>
            <a:off x="5864570" y="3025117"/>
            <a:ext cx="767603" cy="246221"/>
          </a:xfrm>
          <a:prstGeom prst="rect">
            <a:avLst/>
          </a:prstGeom>
          <a:noFill/>
          <a:ln w="12700" algn="ctr">
            <a:noFill/>
            <a:miter lim="800000"/>
            <a:headEnd/>
            <a:tailEnd/>
          </a:ln>
          <a:effectLst/>
        </p:spPr>
        <p:txBody>
          <a:bodyPr wrap="square" lIns="0" tIns="0" rIns="0" bIns="0">
            <a:spAutoFit/>
          </a:bodyPr>
          <a:lstStyle/>
          <a:p>
            <a:pPr algn="ctr" rtl="0" eaLnBrk="0" fontAlgn="base" hangingPunct="0">
              <a:spcBef>
                <a:spcPct val="0"/>
              </a:spcBef>
              <a:spcAft>
                <a:spcPct val="0"/>
              </a:spcAft>
              <a:defRPr/>
            </a:pPr>
            <a:r>
              <a:rPr lang="en-US" sz="800" kern="1200" dirty="0">
                <a:cs typeface="+mn-cs"/>
              </a:rPr>
              <a:t>Backup Exec </a:t>
            </a:r>
            <a:r>
              <a:rPr lang="ko-KR" altLang="en-US" sz="800" kern="1200" dirty="0">
                <a:cs typeface="+mn-cs"/>
              </a:rPr>
              <a:t>서버</a:t>
            </a:r>
            <a:endParaRPr lang="en-US" sz="800" kern="1200" dirty="0">
              <a:cs typeface="+mn-cs"/>
            </a:endParaRPr>
          </a:p>
        </p:txBody>
      </p:sp>
      <p:grpSp>
        <p:nvGrpSpPr>
          <p:cNvPr id="479" name="Group 888"/>
          <p:cNvGrpSpPr>
            <a:grpSpLocks noChangeAspect="1"/>
          </p:cNvGrpSpPr>
          <p:nvPr/>
        </p:nvGrpSpPr>
        <p:grpSpPr>
          <a:xfrm>
            <a:off x="6021044" y="2313314"/>
            <a:ext cx="538469" cy="685956"/>
            <a:chOff x="-2206538" y="2572827"/>
            <a:chExt cx="1196009" cy="1523595"/>
          </a:xfrm>
        </p:grpSpPr>
        <p:sp>
          <p:nvSpPr>
            <p:cNvPr id="480" name="Oval 889"/>
            <p:cNvSpPr>
              <a:spLocks noChangeAspect="1"/>
            </p:cNvSpPr>
            <p:nvPr/>
          </p:nvSpPr>
          <p:spPr bwMode="auto">
            <a:xfrm>
              <a:off x="-2206538" y="2918436"/>
              <a:ext cx="1196009" cy="1177986"/>
            </a:xfrm>
            <a:prstGeom prst="ellipse">
              <a:avLst/>
            </a:prstGeom>
            <a:solidFill>
              <a:schemeClr val="accent2"/>
            </a:solidFill>
            <a:ln w="63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a:ln>
                  <a:noFill/>
                </a:ln>
                <a:solidFill>
                  <a:schemeClr val="bg1"/>
                </a:solidFill>
                <a:effectLst/>
              </a:endParaRPr>
            </a:p>
          </p:txBody>
        </p:sp>
        <p:grpSp>
          <p:nvGrpSpPr>
            <p:cNvPr id="481" name="Group 17"/>
            <p:cNvGrpSpPr>
              <a:grpSpLocks noChangeAspect="1"/>
            </p:cNvGrpSpPr>
            <p:nvPr/>
          </p:nvGrpSpPr>
          <p:grpSpPr>
            <a:xfrm>
              <a:off x="-2092207" y="2572827"/>
              <a:ext cx="954362" cy="1388056"/>
              <a:chOff x="3098800" y="1015723"/>
              <a:chExt cx="3454400" cy="5283774"/>
            </a:xfrm>
          </p:grpSpPr>
          <p:pic>
            <p:nvPicPr>
              <p:cNvPr id="487" name="Picture 5" descr="serverstack_blank.png"/>
              <p:cNvPicPr>
                <a:picLocks noChangeAspect="1"/>
              </p:cNvPicPr>
              <p:nvPr/>
            </p:nvPicPr>
            <p:blipFill>
              <a:blip r:embed="rId18" cstate="print"/>
              <a:stretch>
                <a:fillRect/>
              </a:stretch>
            </p:blipFill>
            <p:spPr>
              <a:xfrm>
                <a:off x="3098800" y="1015723"/>
                <a:ext cx="3454400" cy="5283774"/>
              </a:xfrm>
              <a:prstGeom prst="rect">
                <a:avLst/>
              </a:prstGeom>
            </p:spPr>
          </p:pic>
          <p:pic>
            <p:nvPicPr>
              <p:cNvPr id="488" name="Picture 897" descr="severrack_appliances.png"/>
              <p:cNvPicPr>
                <a:picLocks noChangeAspect="1"/>
              </p:cNvPicPr>
              <p:nvPr/>
            </p:nvPicPr>
            <p:blipFill>
              <a:blip r:embed="rId19" cstate="print">
                <a:lum bright="-11000"/>
              </a:blip>
              <a:stretch>
                <a:fillRect/>
              </a:stretch>
            </p:blipFill>
            <p:spPr>
              <a:xfrm>
                <a:off x="3592546" y="3208870"/>
                <a:ext cx="875172" cy="1137944"/>
              </a:xfrm>
              <a:prstGeom prst="rect">
                <a:avLst/>
              </a:prstGeom>
            </p:spPr>
          </p:pic>
          <p:grpSp>
            <p:nvGrpSpPr>
              <p:cNvPr id="489" name="Group 898"/>
              <p:cNvGrpSpPr/>
              <p:nvPr/>
            </p:nvGrpSpPr>
            <p:grpSpPr>
              <a:xfrm>
                <a:off x="3536357" y="3847067"/>
                <a:ext cx="972145" cy="1490629"/>
                <a:chOff x="1081022" y="3847073"/>
                <a:chExt cx="972145" cy="1490628"/>
              </a:xfrm>
            </p:grpSpPr>
            <p:pic>
              <p:nvPicPr>
                <p:cNvPr id="495" name="Picture 904" descr="BE3600_isoplate.png"/>
                <p:cNvPicPr>
                  <a:picLocks noChangeAspect="1"/>
                </p:cNvPicPr>
                <p:nvPr/>
              </p:nvPicPr>
              <p:blipFill>
                <a:blip r:embed="rId20" cstate="print"/>
                <a:stretch>
                  <a:fillRect/>
                </a:stretch>
              </p:blipFill>
              <p:spPr>
                <a:xfrm>
                  <a:off x="1081022" y="4558272"/>
                  <a:ext cx="972145" cy="779429"/>
                </a:xfrm>
                <a:prstGeom prst="rect">
                  <a:avLst/>
                </a:prstGeom>
              </p:spPr>
            </p:pic>
            <p:pic>
              <p:nvPicPr>
                <p:cNvPr id="496" name="Picture 8" descr="BE3600_isoplate.png"/>
                <p:cNvPicPr>
                  <a:picLocks noChangeAspect="1"/>
                </p:cNvPicPr>
                <p:nvPr/>
              </p:nvPicPr>
              <p:blipFill>
                <a:blip r:embed="rId20" cstate="print"/>
                <a:stretch>
                  <a:fillRect/>
                </a:stretch>
              </p:blipFill>
              <p:spPr>
                <a:xfrm>
                  <a:off x="1081022" y="4321206"/>
                  <a:ext cx="972145" cy="779429"/>
                </a:xfrm>
                <a:prstGeom prst="rect">
                  <a:avLst/>
                </a:prstGeom>
              </p:spPr>
            </p:pic>
            <p:pic>
              <p:nvPicPr>
                <p:cNvPr id="497" name="Picture 906" descr="BE3600_isoplate.png"/>
                <p:cNvPicPr>
                  <a:picLocks noChangeAspect="1"/>
                </p:cNvPicPr>
                <p:nvPr/>
              </p:nvPicPr>
              <p:blipFill>
                <a:blip r:embed="rId20" cstate="print"/>
                <a:stretch>
                  <a:fillRect/>
                </a:stretch>
              </p:blipFill>
              <p:spPr>
                <a:xfrm>
                  <a:off x="1081022" y="4084139"/>
                  <a:ext cx="972145" cy="779429"/>
                </a:xfrm>
                <a:prstGeom prst="rect">
                  <a:avLst/>
                </a:prstGeom>
              </p:spPr>
            </p:pic>
            <p:pic>
              <p:nvPicPr>
                <p:cNvPr id="498" name="Picture 907" descr="BE3600_isoplate.png"/>
                <p:cNvPicPr>
                  <a:picLocks noChangeAspect="1"/>
                </p:cNvPicPr>
                <p:nvPr/>
              </p:nvPicPr>
              <p:blipFill>
                <a:blip r:embed="rId20" cstate="print"/>
                <a:stretch>
                  <a:fillRect/>
                </a:stretch>
              </p:blipFill>
              <p:spPr>
                <a:xfrm>
                  <a:off x="1081022" y="3847073"/>
                  <a:ext cx="972145" cy="779429"/>
                </a:xfrm>
                <a:prstGeom prst="rect">
                  <a:avLst/>
                </a:prstGeom>
              </p:spPr>
            </p:pic>
          </p:grpSp>
          <p:grpSp>
            <p:nvGrpSpPr>
              <p:cNvPr id="490" name="Group 396"/>
              <p:cNvGrpSpPr/>
              <p:nvPr/>
            </p:nvGrpSpPr>
            <p:grpSpPr>
              <a:xfrm>
                <a:off x="3536357" y="2314605"/>
                <a:ext cx="972145" cy="1490629"/>
                <a:chOff x="1081022" y="2314607"/>
                <a:chExt cx="972145" cy="1490628"/>
              </a:xfrm>
            </p:grpSpPr>
            <p:pic>
              <p:nvPicPr>
                <p:cNvPr id="491" name="Picture 900" descr="BE3600_isoplate.png"/>
                <p:cNvPicPr>
                  <a:picLocks noChangeAspect="1"/>
                </p:cNvPicPr>
                <p:nvPr/>
              </p:nvPicPr>
              <p:blipFill>
                <a:blip r:embed="rId20" cstate="print"/>
                <a:stretch>
                  <a:fillRect/>
                </a:stretch>
              </p:blipFill>
              <p:spPr>
                <a:xfrm>
                  <a:off x="1081022" y="3025806"/>
                  <a:ext cx="972145" cy="779429"/>
                </a:xfrm>
                <a:prstGeom prst="rect">
                  <a:avLst/>
                </a:prstGeom>
              </p:spPr>
            </p:pic>
            <p:pic>
              <p:nvPicPr>
                <p:cNvPr id="492" name="Picture 901" descr="BE3600_isoplate.png"/>
                <p:cNvPicPr>
                  <a:picLocks noChangeAspect="1"/>
                </p:cNvPicPr>
                <p:nvPr/>
              </p:nvPicPr>
              <p:blipFill>
                <a:blip r:embed="rId20" cstate="print"/>
                <a:stretch>
                  <a:fillRect/>
                </a:stretch>
              </p:blipFill>
              <p:spPr>
                <a:xfrm>
                  <a:off x="1081022" y="2788740"/>
                  <a:ext cx="972145" cy="779429"/>
                </a:xfrm>
                <a:prstGeom prst="rect">
                  <a:avLst/>
                </a:prstGeom>
              </p:spPr>
            </p:pic>
            <p:pic>
              <p:nvPicPr>
                <p:cNvPr id="493" name="Picture 902" descr="BE3600_isoplate.png"/>
                <p:cNvPicPr>
                  <a:picLocks noChangeAspect="1"/>
                </p:cNvPicPr>
                <p:nvPr/>
              </p:nvPicPr>
              <p:blipFill>
                <a:blip r:embed="rId20" cstate="print"/>
                <a:stretch>
                  <a:fillRect/>
                </a:stretch>
              </p:blipFill>
              <p:spPr>
                <a:xfrm>
                  <a:off x="1081022" y="2551673"/>
                  <a:ext cx="972145" cy="779429"/>
                </a:xfrm>
                <a:prstGeom prst="rect">
                  <a:avLst/>
                </a:prstGeom>
              </p:spPr>
            </p:pic>
            <p:pic>
              <p:nvPicPr>
                <p:cNvPr id="494" name="Picture 14" descr="BE3600_isoplate.png"/>
                <p:cNvPicPr>
                  <a:picLocks noChangeAspect="1"/>
                </p:cNvPicPr>
                <p:nvPr/>
              </p:nvPicPr>
              <p:blipFill>
                <a:blip r:embed="rId20" cstate="print"/>
                <a:stretch>
                  <a:fillRect/>
                </a:stretch>
              </p:blipFill>
              <p:spPr>
                <a:xfrm>
                  <a:off x="1081022" y="2314607"/>
                  <a:ext cx="972145" cy="779429"/>
                </a:xfrm>
                <a:prstGeom prst="rect">
                  <a:avLst/>
                </a:prstGeom>
              </p:spPr>
            </p:pic>
          </p:grpSp>
        </p:grpSp>
        <p:grpSp>
          <p:nvGrpSpPr>
            <p:cNvPr id="482" name="Group 213"/>
            <p:cNvGrpSpPr>
              <a:grpSpLocks noChangeAspect="1"/>
            </p:cNvGrpSpPr>
            <p:nvPr/>
          </p:nvGrpSpPr>
          <p:grpSpPr>
            <a:xfrm>
              <a:off x="-1659289" y="3386797"/>
              <a:ext cx="542613" cy="504749"/>
              <a:chOff x="-750763" y="2607734"/>
              <a:chExt cx="445308" cy="511172"/>
            </a:xfrm>
          </p:grpSpPr>
          <p:pic>
            <p:nvPicPr>
              <p:cNvPr id="484" name="Picture 893" descr="IMG_disk_sm_silver.png"/>
              <p:cNvPicPr>
                <a:picLocks noChangeAspect="1"/>
              </p:cNvPicPr>
              <p:nvPr/>
            </p:nvPicPr>
            <p:blipFill>
              <a:blip r:embed="rId21" cstate="print"/>
              <a:stretch>
                <a:fillRect/>
              </a:stretch>
            </p:blipFill>
            <p:spPr>
              <a:xfrm>
                <a:off x="-750763" y="2774805"/>
                <a:ext cx="445308" cy="344101"/>
              </a:xfrm>
              <a:prstGeom prst="rect">
                <a:avLst/>
              </a:prstGeom>
            </p:spPr>
          </p:pic>
          <p:pic>
            <p:nvPicPr>
              <p:cNvPr id="485" name="Picture 894" descr="IMG_disk_sm_silver.png"/>
              <p:cNvPicPr>
                <a:picLocks noChangeAspect="1"/>
              </p:cNvPicPr>
              <p:nvPr/>
            </p:nvPicPr>
            <p:blipFill>
              <a:blip r:embed="rId21" cstate="print"/>
              <a:stretch>
                <a:fillRect/>
              </a:stretch>
            </p:blipFill>
            <p:spPr>
              <a:xfrm>
                <a:off x="-750763" y="2691270"/>
                <a:ext cx="445308" cy="344101"/>
              </a:xfrm>
              <a:prstGeom prst="rect">
                <a:avLst/>
              </a:prstGeom>
            </p:spPr>
          </p:pic>
          <p:pic>
            <p:nvPicPr>
              <p:cNvPr id="486" name="Picture 895" descr="IMG_disk_sm_silver.png"/>
              <p:cNvPicPr>
                <a:picLocks noChangeAspect="1"/>
              </p:cNvPicPr>
              <p:nvPr/>
            </p:nvPicPr>
            <p:blipFill>
              <a:blip r:embed="rId21" cstate="print"/>
              <a:stretch>
                <a:fillRect/>
              </a:stretch>
            </p:blipFill>
            <p:spPr>
              <a:xfrm>
                <a:off x="-750763" y="2607734"/>
                <a:ext cx="445308" cy="344101"/>
              </a:xfrm>
              <a:prstGeom prst="rect">
                <a:avLst/>
              </a:prstGeom>
            </p:spPr>
          </p:pic>
        </p:grpSp>
        <p:pic>
          <p:nvPicPr>
            <p:cNvPr id="483" name="Picture 892" descr="SYM_iso.png"/>
            <p:cNvPicPr>
              <a:picLocks noChangeAspect="1"/>
            </p:cNvPicPr>
            <p:nvPr/>
          </p:nvPicPr>
          <p:blipFill>
            <a:blip r:embed="rId22" cstate="print"/>
            <a:stretch>
              <a:fillRect/>
            </a:stretch>
          </p:blipFill>
          <p:spPr>
            <a:xfrm>
              <a:off x="-1603763" y="2875570"/>
              <a:ext cx="307775" cy="504749"/>
            </a:xfrm>
            <a:prstGeom prst="rect">
              <a:avLst/>
            </a:prstGeom>
          </p:spPr>
        </p:pic>
      </p:grpSp>
      <p:sp>
        <p:nvSpPr>
          <p:cNvPr id="499" name="Rounded Rectangle 908"/>
          <p:cNvSpPr/>
          <p:nvPr>
            <p:custDataLst>
              <p:tags r:id="rId3"/>
            </p:custDataLst>
          </p:nvPr>
        </p:nvSpPr>
        <p:spPr bwMode="auto">
          <a:xfrm>
            <a:off x="4735607" y="3962578"/>
            <a:ext cx="1912399" cy="245781"/>
          </a:xfrm>
          <a:prstGeom prst="roundRect">
            <a:avLst/>
          </a:prstGeom>
          <a:solidFill>
            <a:schemeClr val="bg2">
              <a:lumMod val="50000"/>
            </a:schemeClr>
          </a:solidFill>
          <a:ln w="19050" cap="flat" cmpd="sng" algn="ctr">
            <a:noFill/>
            <a:prstDash val="solid"/>
            <a:round/>
            <a:headEnd type="none" w="med" len="med"/>
            <a:tailEnd type="none" w="med" len="med"/>
          </a:ln>
          <a:effectLst>
            <a:outerShdw blurRad="101600" dist="50800" dir="5400000">
              <a:srgbClr val="000000">
                <a:alpha val="43000"/>
              </a:srgbClr>
            </a:outerShdw>
          </a:effectLst>
          <a:scene3d>
            <a:camera prst="orthographicFront"/>
            <a:lightRig rig="threePt" dir="t"/>
          </a:scene3d>
          <a:sp3d prstMaterial="matte"/>
        </p:spPr>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000" b="1" kern="0" dirty="0">
                <a:solidFill>
                  <a:srgbClr val="FDBB30"/>
                </a:solidFill>
              </a:rPr>
              <a:t>저장장치</a:t>
            </a:r>
            <a:r>
              <a:rPr lang="en-US" altLang="ko-KR" sz="1000" b="1" kern="0" dirty="0">
                <a:solidFill>
                  <a:srgbClr val="FDBB30"/>
                </a:solidFill>
              </a:rPr>
              <a:t> </a:t>
            </a:r>
            <a:r>
              <a:rPr lang="ko-KR" altLang="en-US" sz="1000" b="1" kern="0" dirty="0">
                <a:solidFill>
                  <a:srgbClr val="FDBB30"/>
                </a:solidFill>
              </a:rPr>
              <a:t>중복제거</a:t>
            </a:r>
            <a:endParaRPr lang="en-IE" sz="1000" b="1" kern="0" dirty="0">
              <a:solidFill>
                <a:srgbClr val="FDBB30"/>
              </a:solidFill>
            </a:endParaRPr>
          </a:p>
        </p:txBody>
      </p:sp>
      <p:pic>
        <p:nvPicPr>
          <p:cNvPr id="500" name="Picture 10" descr="DiscSubSystem"/>
          <p:cNvPicPr>
            <a:picLocks noChangeAspect="1" noChangeArrowheads="1"/>
          </p:cNvPicPr>
          <p:nvPr/>
        </p:nvPicPr>
        <p:blipFill>
          <a:blip r:embed="rId23" cstate="print"/>
          <a:srcRect/>
          <a:stretch>
            <a:fillRect/>
          </a:stretch>
        </p:blipFill>
        <p:spPr bwMode="auto">
          <a:xfrm flipH="1">
            <a:off x="6000724" y="3297167"/>
            <a:ext cx="473316" cy="620222"/>
          </a:xfrm>
          <a:prstGeom prst="rect">
            <a:avLst/>
          </a:prstGeom>
          <a:noFill/>
          <a:ln w="9525">
            <a:noFill/>
            <a:miter lim="800000"/>
            <a:headEnd/>
            <a:tailEnd/>
          </a:ln>
        </p:spPr>
      </p:pic>
      <p:grpSp>
        <p:nvGrpSpPr>
          <p:cNvPr id="501" name="Group 657"/>
          <p:cNvGrpSpPr/>
          <p:nvPr/>
        </p:nvGrpSpPr>
        <p:grpSpPr>
          <a:xfrm>
            <a:off x="6308378" y="3544861"/>
            <a:ext cx="269334" cy="271378"/>
            <a:chOff x="6613338" y="2421385"/>
            <a:chExt cx="253961" cy="273928"/>
          </a:xfrm>
          <a:effectLst>
            <a:outerShdw blurRad="50800" dist="38100" dir="2700000" algn="tl" rotWithShape="0">
              <a:prstClr val="black">
                <a:alpha val="40000"/>
              </a:prstClr>
            </a:outerShdw>
          </a:effectLst>
        </p:grpSpPr>
        <p:sp>
          <p:nvSpPr>
            <p:cNvPr id="502" name="Freeform 2490"/>
            <p:cNvSpPr>
              <a:spLocks/>
            </p:cNvSpPr>
            <p:nvPr/>
          </p:nvSpPr>
          <p:spPr bwMode="auto">
            <a:xfrm>
              <a:off x="6613338" y="2421385"/>
              <a:ext cx="253961" cy="273928"/>
            </a:xfrm>
            <a:custGeom>
              <a:avLst/>
              <a:gdLst>
                <a:gd name="T0" fmla="*/ 0 w 4492"/>
                <a:gd name="T1" fmla="*/ 0 h 4450"/>
                <a:gd name="T2" fmla="*/ 0 w 4492"/>
                <a:gd name="T3" fmla="*/ 0 h 4450"/>
                <a:gd name="T4" fmla="*/ 0 w 4492"/>
                <a:gd name="T5" fmla="*/ 0 h 4450"/>
                <a:gd name="T6" fmla="*/ 0 w 4492"/>
                <a:gd name="T7" fmla="*/ 0 h 4450"/>
                <a:gd name="T8" fmla="*/ 0 w 4492"/>
                <a:gd name="T9" fmla="*/ 0 h 4450"/>
                <a:gd name="T10" fmla="*/ 0 w 4492"/>
                <a:gd name="T11" fmla="*/ 0 h 4450"/>
                <a:gd name="T12" fmla="*/ 0 w 4492"/>
                <a:gd name="T13" fmla="*/ 0 h 4450"/>
                <a:gd name="T14" fmla="*/ 0 w 4492"/>
                <a:gd name="T15" fmla="*/ 0 h 4450"/>
                <a:gd name="T16" fmla="*/ 0 w 4492"/>
                <a:gd name="T17" fmla="*/ 0 h 4450"/>
                <a:gd name="T18" fmla="*/ 0 w 4492"/>
                <a:gd name="T19" fmla="*/ 0 h 4450"/>
                <a:gd name="T20" fmla="*/ 0 w 4492"/>
                <a:gd name="T21" fmla="*/ 0 h 4450"/>
                <a:gd name="T22" fmla="*/ 0 w 4492"/>
                <a:gd name="T23" fmla="*/ 0 h 4450"/>
                <a:gd name="T24" fmla="*/ 0 w 4492"/>
                <a:gd name="T25" fmla="*/ 0 h 4450"/>
                <a:gd name="T26" fmla="*/ 0 w 4492"/>
                <a:gd name="T27" fmla="*/ 0 h 4450"/>
                <a:gd name="T28" fmla="*/ 0 w 4492"/>
                <a:gd name="T29" fmla="*/ 0 h 4450"/>
                <a:gd name="T30" fmla="*/ 0 w 4492"/>
                <a:gd name="T31" fmla="*/ 0 h 4450"/>
                <a:gd name="T32" fmla="*/ 0 w 4492"/>
                <a:gd name="T33" fmla="*/ 0 h 4450"/>
                <a:gd name="T34" fmla="*/ 0 w 4492"/>
                <a:gd name="T35" fmla="*/ 0 h 4450"/>
                <a:gd name="T36" fmla="*/ 0 w 4492"/>
                <a:gd name="T37" fmla="*/ 0 h 4450"/>
                <a:gd name="T38" fmla="*/ 0 w 4492"/>
                <a:gd name="T39" fmla="*/ 0 h 4450"/>
                <a:gd name="T40" fmla="*/ 0 w 4492"/>
                <a:gd name="T41" fmla="*/ 0 h 4450"/>
                <a:gd name="T42" fmla="*/ 0 w 4492"/>
                <a:gd name="T43" fmla="*/ 0 h 4450"/>
                <a:gd name="T44" fmla="*/ 0 w 4492"/>
                <a:gd name="T45" fmla="*/ 0 h 4450"/>
                <a:gd name="T46" fmla="*/ 0 w 4492"/>
                <a:gd name="T47" fmla="*/ 0 h 4450"/>
                <a:gd name="T48" fmla="*/ 0 w 4492"/>
                <a:gd name="T49" fmla="*/ 0 h 4450"/>
                <a:gd name="T50" fmla="*/ 0 w 4492"/>
                <a:gd name="T51" fmla="*/ 0 h 4450"/>
                <a:gd name="T52" fmla="*/ 0 w 4492"/>
                <a:gd name="T53" fmla="*/ 0 h 4450"/>
                <a:gd name="T54" fmla="*/ 0 w 4492"/>
                <a:gd name="T55" fmla="*/ 0 h 4450"/>
                <a:gd name="T56" fmla="*/ 0 w 4492"/>
                <a:gd name="T57" fmla="*/ 0 h 4450"/>
                <a:gd name="T58" fmla="*/ 0 w 4492"/>
                <a:gd name="T59" fmla="*/ 0 h 4450"/>
                <a:gd name="T60" fmla="*/ 0 w 4492"/>
                <a:gd name="T61" fmla="*/ 0 h 4450"/>
                <a:gd name="T62" fmla="*/ 0 w 4492"/>
                <a:gd name="T63" fmla="*/ 0 h 4450"/>
                <a:gd name="T64" fmla="*/ 0 w 4492"/>
                <a:gd name="T65" fmla="*/ 0 h 4450"/>
                <a:gd name="T66" fmla="*/ 0 w 4492"/>
                <a:gd name="T67" fmla="*/ 0 h 44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492"/>
                <a:gd name="T103" fmla="*/ 0 h 4450"/>
                <a:gd name="T104" fmla="*/ 4492 w 4492"/>
                <a:gd name="T105" fmla="*/ 4450 h 44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492" h="4450">
                  <a:moveTo>
                    <a:pt x="384" y="0"/>
                  </a:moveTo>
                  <a:lnTo>
                    <a:pt x="4108" y="0"/>
                  </a:lnTo>
                  <a:lnTo>
                    <a:pt x="4148" y="2"/>
                  </a:lnTo>
                  <a:lnTo>
                    <a:pt x="4187" y="8"/>
                  </a:lnTo>
                  <a:lnTo>
                    <a:pt x="4224" y="17"/>
                  </a:lnTo>
                  <a:lnTo>
                    <a:pt x="4259" y="30"/>
                  </a:lnTo>
                  <a:lnTo>
                    <a:pt x="4293" y="45"/>
                  </a:lnTo>
                  <a:lnTo>
                    <a:pt x="4324" y="65"/>
                  </a:lnTo>
                  <a:lnTo>
                    <a:pt x="4354" y="86"/>
                  </a:lnTo>
                  <a:lnTo>
                    <a:pt x="4381" y="111"/>
                  </a:lnTo>
                  <a:lnTo>
                    <a:pt x="4406" y="138"/>
                  </a:lnTo>
                  <a:lnTo>
                    <a:pt x="4427" y="166"/>
                  </a:lnTo>
                  <a:lnTo>
                    <a:pt x="4446" y="197"/>
                  </a:lnTo>
                  <a:lnTo>
                    <a:pt x="4462" y="232"/>
                  </a:lnTo>
                  <a:lnTo>
                    <a:pt x="4475" y="266"/>
                  </a:lnTo>
                  <a:lnTo>
                    <a:pt x="4484" y="302"/>
                  </a:lnTo>
                  <a:lnTo>
                    <a:pt x="4490" y="340"/>
                  </a:lnTo>
                  <a:lnTo>
                    <a:pt x="4492" y="379"/>
                  </a:lnTo>
                  <a:lnTo>
                    <a:pt x="4492" y="4072"/>
                  </a:lnTo>
                  <a:lnTo>
                    <a:pt x="4490" y="4110"/>
                  </a:lnTo>
                  <a:lnTo>
                    <a:pt x="4484" y="4148"/>
                  </a:lnTo>
                  <a:lnTo>
                    <a:pt x="4475" y="4185"/>
                  </a:lnTo>
                  <a:lnTo>
                    <a:pt x="4462" y="4220"/>
                  </a:lnTo>
                  <a:lnTo>
                    <a:pt x="4446" y="4253"/>
                  </a:lnTo>
                  <a:lnTo>
                    <a:pt x="4427" y="4284"/>
                  </a:lnTo>
                  <a:lnTo>
                    <a:pt x="4406" y="4313"/>
                  </a:lnTo>
                  <a:lnTo>
                    <a:pt x="4381" y="4339"/>
                  </a:lnTo>
                  <a:lnTo>
                    <a:pt x="4354" y="4365"/>
                  </a:lnTo>
                  <a:lnTo>
                    <a:pt x="4324" y="4387"/>
                  </a:lnTo>
                  <a:lnTo>
                    <a:pt x="4293" y="4405"/>
                  </a:lnTo>
                  <a:lnTo>
                    <a:pt x="4259" y="4421"/>
                  </a:lnTo>
                  <a:lnTo>
                    <a:pt x="4224" y="4433"/>
                  </a:lnTo>
                  <a:lnTo>
                    <a:pt x="4187" y="4442"/>
                  </a:lnTo>
                  <a:lnTo>
                    <a:pt x="4148" y="4449"/>
                  </a:lnTo>
                  <a:lnTo>
                    <a:pt x="4108" y="4450"/>
                  </a:lnTo>
                  <a:lnTo>
                    <a:pt x="384" y="4450"/>
                  </a:lnTo>
                  <a:lnTo>
                    <a:pt x="343" y="4449"/>
                  </a:lnTo>
                  <a:lnTo>
                    <a:pt x="304" y="4442"/>
                  </a:lnTo>
                  <a:lnTo>
                    <a:pt x="268" y="4433"/>
                  </a:lnTo>
                  <a:lnTo>
                    <a:pt x="233" y="4421"/>
                  </a:lnTo>
                  <a:lnTo>
                    <a:pt x="199" y="4405"/>
                  </a:lnTo>
                  <a:lnTo>
                    <a:pt x="167" y="4387"/>
                  </a:lnTo>
                  <a:lnTo>
                    <a:pt x="138" y="4365"/>
                  </a:lnTo>
                  <a:lnTo>
                    <a:pt x="111" y="4339"/>
                  </a:lnTo>
                  <a:lnTo>
                    <a:pt x="86" y="4313"/>
                  </a:lnTo>
                  <a:lnTo>
                    <a:pt x="66" y="4284"/>
                  </a:lnTo>
                  <a:lnTo>
                    <a:pt x="46" y="4253"/>
                  </a:lnTo>
                  <a:lnTo>
                    <a:pt x="30" y="4220"/>
                  </a:lnTo>
                  <a:lnTo>
                    <a:pt x="17" y="4185"/>
                  </a:lnTo>
                  <a:lnTo>
                    <a:pt x="8" y="4148"/>
                  </a:lnTo>
                  <a:lnTo>
                    <a:pt x="2" y="4110"/>
                  </a:lnTo>
                  <a:lnTo>
                    <a:pt x="0" y="4072"/>
                  </a:lnTo>
                  <a:lnTo>
                    <a:pt x="0" y="379"/>
                  </a:lnTo>
                  <a:lnTo>
                    <a:pt x="2" y="340"/>
                  </a:lnTo>
                  <a:lnTo>
                    <a:pt x="8" y="302"/>
                  </a:lnTo>
                  <a:lnTo>
                    <a:pt x="17" y="266"/>
                  </a:lnTo>
                  <a:lnTo>
                    <a:pt x="30" y="232"/>
                  </a:lnTo>
                  <a:lnTo>
                    <a:pt x="46" y="197"/>
                  </a:lnTo>
                  <a:lnTo>
                    <a:pt x="66" y="166"/>
                  </a:lnTo>
                  <a:lnTo>
                    <a:pt x="86" y="138"/>
                  </a:lnTo>
                  <a:lnTo>
                    <a:pt x="111" y="111"/>
                  </a:lnTo>
                  <a:lnTo>
                    <a:pt x="138" y="86"/>
                  </a:lnTo>
                  <a:lnTo>
                    <a:pt x="167" y="65"/>
                  </a:lnTo>
                  <a:lnTo>
                    <a:pt x="199" y="45"/>
                  </a:lnTo>
                  <a:lnTo>
                    <a:pt x="233" y="30"/>
                  </a:lnTo>
                  <a:lnTo>
                    <a:pt x="268" y="17"/>
                  </a:lnTo>
                  <a:lnTo>
                    <a:pt x="304" y="8"/>
                  </a:lnTo>
                  <a:lnTo>
                    <a:pt x="343" y="2"/>
                  </a:lnTo>
                  <a:lnTo>
                    <a:pt x="384" y="0"/>
                  </a:lnTo>
                  <a:close/>
                </a:path>
              </a:pathLst>
            </a:custGeom>
            <a:solidFill>
              <a:srgbClr val="FFC000"/>
            </a:solidFill>
            <a:ln w="9525">
              <a:noFill/>
              <a:round/>
              <a:headEnd/>
              <a:tailEnd/>
            </a:ln>
          </p:spPr>
          <p:txBody>
            <a:bodyPr/>
            <a:lstStyle/>
            <a:p>
              <a:pPr algn="l" rtl="0" fontAlgn="base">
                <a:spcBef>
                  <a:spcPct val="0"/>
                </a:spcBef>
                <a:spcAft>
                  <a:spcPct val="0"/>
                </a:spcAft>
              </a:pPr>
              <a:endParaRPr lang="en-US" kern="1200" dirty="0">
                <a:cs typeface="+mn-cs"/>
              </a:endParaRPr>
            </a:p>
          </p:txBody>
        </p:sp>
        <p:sp>
          <p:nvSpPr>
            <p:cNvPr id="503" name="Freeform 2491"/>
            <p:cNvSpPr>
              <a:spLocks/>
            </p:cNvSpPr>
            <p:nvPr/>
          </p:nvSpPr>
          <p:spPr bwMode="auto">
            <a:xfrm>
              <a:off x="6639802" y="2448105"/>
              <a:ext cx="202816" cy="221843"/>
            </a:xfrm>
            <a:custGeom>
              <a:avLst/>
              <a:gdLst>
                <a:gd name="T0" fmla="*/ 0 w 722"/>
                <a:gd name="T1" fmla="*/ 0 h 720"/>
                <a:gd name="T2" fmla="*/ 0 w 722"/>
                <a:gd name="T3" fmla="*/ 0 h 720"/>
                <a:gd name="T4" fmla="*/ 0 w 722"/>
                <a:gd name="T5" fmla="*/ 0 h 720"/>
                <a:gd name="T6" fmla="*/ 0 w 722"/>
                <a:gd name="T7" fmla="*/ 0 h 720"/>
                <a:gd name="T8" fmla="*/ 0 w 722"/>
                <a:gd name="T9" fmla="*/ 0 h 720"/>
                <a:gd name="T10" fmla="*/ 0 w 722"/>
                <a:gd name="T11" fmla="*/ 0 h 720"/>
                <a:gd name="T12" fmla="*/ 0 w 722"/>
                <a:gd name="T13" fmla="*/ 0 h 720"/>
                <a:gd name="T14" fmla="*/ 0 w 722"/>
                <a:gd name="T15" fmla="*/ 0 h 720"/>
                <a:gd name="T16" fmla="*/ 0 w 722"/>
                <a:gd name="T17" fmla="*/ 0 h 720"/>
                <a:gd name="T18" fmla="*/ 0 w 722"/>
                <a:gd name="T19" fmla="*/ 0 h 720"/>
                <a:gd name="T20" fmla="*/ 0 w 722"/>
                <a:gd name="T21" fmla="*/ 0 h 720"/>
                <a:gd name="T22" fmla="*/ 0 w 722"/>
                <a:gd name="T23" fmla="*/ 0 h 720"/>
                <a:gd name="T24" fmla="*/ 0 w 722"/>
                <a:gd name="T25" fmla="*/ 0 h 720"/>
                <a:gd name="T26" fmla="*/ 0 w 722"/>
                <a:gd name="T27" fmla="*/ 0 h 720"/>
                <a:gd name="T28" fmla="*/ 0 w 722"/>
                <a:gd name="T29" fmla="*/ 0 h 720"/>
                <a:gd name="T30" fmla="*/ 0 w 722"/>
                <a:gd name="T31" fmla="*/ 0 h 720"/>
                <a:gd name="T32" fmla="*/ 0 w 722"/>
                <a:gd name="T33" fmla="*/ 0 h 720"/>
                <a:gd name="T34" fmla="*/ 0 w 722"/>
                <a:gd name="T35" fmla="*/ 0 h 720"/>
                <a:gd name="T36" fmla="*/ 0 w 722"/>
                <a:gd name="T37" fmla="*/ 0 h 720"/>
                <a:gd name="T38" fmla="*/ 0 w 722"/>
                <a:gd name="T39" fmla="*/ 0 h 720"/>
                <a:gd name="T40" fmla="*/ 0 w 722"/>
                <a:gd name="T41" fmla="*/ 0 h 720"/>
                <a:gd name="T42" fmla="*/ 0 w 722"/>
                <a:gd name="T43" fmla="*/ 0 h 720"/>
                <a:gd name="T44" fmla="*/ 0 w 722"/>
                <a:gd name="T45" fmla="*/ 0 h 720"/>
                <a:gd name="T46" fmla="*/ 0 w 722"/>
                <a:gd name="T47" fmla="*/ 0 h 720"/>
                <a:gd name="T48" fmla="*/ 0 w 722"/>
                <a:gd name="T49" fmla="*/ 0 h 720"/>
                <a:gd name="T50" fmla="*/ 0 w 722"/>
                <a:gd name="T51" fmla="*/ 0 h 720"/>
                <a:gd name="T52" fmla="*/ 0 w 722"/>
                <a:gd name="T53" fmla="*/ 0 h 720"/>
                <a:gd name="T54" fmla="*/ 0 w 722"/>
                <a:gd name="T55" fmla="*/ 0 h 720"/>
                <a:gd name="T56" fmla="*/ 0 w 722"/>
                <a:gd name="T57" fmla="*/ 0 h 720"/>
                <a:gd name="T58" fmla="*/ 0 w 722"/>
                <a:gd name="T59" fmla="*/ 0 h 720"/>
                <a:gd name="T60" fmla="*/ 0 w 722"/>
                <a:gd name="T61" fmla="*/ 0 h 720"/>
                <a:gd name="T62" fmla="*/ 0 w 722"/>
                <a:gd name="T63" fmla="*/ 0 h 720"/>
                <a:gd name="T64" fmla="*/ 0 w 722"/>
                <a:gd name="T65" fmla="*/ 0 h 720"/>
                <a:gd name="T66" fmla="*/ 0 w 722"/>
                <a:gd name="T67" fmla="*/ 0 h 720"/>
                <a:gd name="T68" fmla="*/ 0 w 722"/>
                <a:gd name="T69" fmla="*/ 0 h 720"/>
                <a:gd name="T70" fmla="*/ 0 w 722"/>
                <a:gd name="T71" fmla="*/ 0 h 720"/>
                <a:gd name="T72" fmla="*/ 0 w 722"/>
                <a:gd name="T73" fmla="*/ 0 h 720"/>
                <a:gd name="T74" fmla="*/ 0 w 722"/>
                <a:gd name="T75" fmla="*/ 0 h 720"/>
                <a:gd name="T76" fmla="*/ 0 w 722"/>
                <a:gd name="T77" fmla="*/ 0 h 720"/>
                <a:gd name="T78" fmla="*/ 0 w 722"/>
                <a:gd name="T79" fmla="*/ 0 h 720"/>
                <a:gd name="T80" fmla="*/ 0 w 722"/>
                <a:gd name="T81" fmla="*/ 0 h 720"/>
                <a:gd name="T82" fmla="*/ 0 w 722"/>
                <a:gd name="T83" fmla="*/ 0 h 720"/>
                <a:gd name="T84" fmla="*/ 0 w 722"/>
                <a:gd name="T85" fmla="*/ 0 h 720"/>
                <a:gd name="T86" fmla="*/ 0 w 722"/>
                <a:gd name="T87" fmla="*/ 0 h 720"/>
                <a:gd name="T88" fmla="*/ 0 w 722"/>
                <a:gd name="T89" fmla="*/ 0 h 720"/>
                <a:gd name="T90" fmla="*/ 0 w 722"/>
                <a:gd name="T91" fmla="*/ 0 h 720"/>
                <a:gd name="T92" fmla="*/ 0 w 722"/>
                <a:gd name="T93" fmla="*/ 0 h 720"/>
                <a:gd name="T94" fmla="*/ 0 w 722"/>
                <a:gd name="T95" fmla="*/ 0 h 720"/>
                <a:gd name="T96" fmla="*/ 0 w 722"/>
                <a:gd name="T97" fmla="*/ 0 h 720"/>
                <a:gd name="T98" fmla="*/ 0 w 722"/>
                <a:gd name="T99" fmla="*/ 0 h 720"/>
                <a:gd name="T100" fmla="*/ 0 w 722"/>
                <a:gd name="T101" fmla="*/ 0 h 720"/>
                <a:gd name="T102" fmla="*/ 0 w 722"/>
                <a:gd name="T103" fmla="*/ 0 h 720"/>
                <a:gd name="T104" fmla="*/ 0 w 722"/>
                <a:gd name="T105" fmla="*/ 0 h 720"/>
                <a:gd name="T106" fmla="*/ 0 w 722"/>
                <a:gd name="T107" fmla="*/ 0 h 720"/>
                <a:gd name="T108" fmla="*/ 0 w 722"/>
                <a:gd name="T109" fmla="*/ 0 h 720"/>
                <a:gd name="T110" fmla="*/ 0 w 722"/>
                <a:gd name="T111" fmla="*/ 0 h 72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722"/>
                <a:gd name="T169" fmla="*/ 0 h 720"/>
                <a:gd name="T170" fmla="*/ 722 w 722"/>
                <a:gd name="T171" fmla="*/ 720 h 72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722" h="720">
                  <a:moveTo>
                    <a:pt x="722" y="430"/>
                  </a:moveTo>
                  <a:lnTo>
                    <a:pt x="722" y="356"/>
                  </a:lnTo>
                  <a:lnTo>
                    <a:pt x="534" y="356"/>
                  </a:lnTo>
                  <a:lnTo>
                    <a:pt x="534" y="357"/>
                  </a:lnTo>
                  <a:lnTo>
                    <a:pt x="534" y="358"/>
                  </a:lnTo>
                  <a:lnTo>
                    <a:pt x="534" y="360"/>
                  </a:lnTo>
                  <a:lnTo>
                    <a:pt x="530" y="394"/>
                  </a:lnTo>
                  <a:lnTo>
                    <a:pt x="520" y="428"/>
                  </a:lnTo>
                  <a:lnTo>
                    <a:pt x="504" y="456"/>
                  </a:lnTo>
                  <a:lnTo>
                    <a:pt x="483" y="483"/>
                  </a:lnTo>
                  <a:lnTo>
                    <a:pt x="458" y="504"/>
                  </a:lnTo>
                  <a:lnTo>
                    <a:pt x="428" y="520"/>
                  </a:lnTo>
                  <a:lnTo>
                    <a:pt x="395" y="530"/>
                  </a:lnTo>
                  <a:lnTo>
                    <a:pt x="361" y="534"/>
                  </a:lnTo>
                  <a:lnTo>
                    <a:pt x="325" y="530"/>
                  </a:lnTo>
                  <a:lnTo>
                    <a:pt x="293" y="520"/>
                  </a:lnTo>
                  <a:lnTo>
                    <a:pt x="263" y="504"/>
                  </a:lnTo>
                  <a:lnTo>
                    <a:pt x="237" y="483"/>
                  </a:lnTo>
                  <a:lnTo>
                    <a:pt x="217" y="456"/>
                  </a:lnTo>
                  <a:lnTo>
                    <a:pt x="201" y="428"/>
                  </a:lnTo>
                  <a:lnTo>
                    <a:pt x="190" y="394"/>
                  </a:lnTo>
                  <a:lnTo>
                    <a:pt x="187" y="360"/>
                  </a:lnTo>
                  <a:lnTo>
                    <a:pt x="190" y="325"/>
                  </a:lnTo>
                  <a:lnTo>
                    <a:pt x="201" y="293"/>
                  </a:lnTo>
                  <a:lnTo>
                    <a:pt x="217" y="263"/>
                  </a:lnTo>
                  <a:lnTo>
                    <a:pt x="237" y="237"/>
                  </a:lnTo>
                  <a:lnTo>
                    <a:pt x="263" y="217"/>
                  </a:lnTo>
                  <a:lnTo>
                    <a:pt x="293" y="201"/>
                  </a:lnTo>
                  <a:lnTo>
                    <a:pt x="325" y="190"/>
                  </a:lnTo>
                  <a:lnTo>
                    <a:pt x="361" y="187"/>
                  </a:lnTo>
                  <a:lnTo>
                    <a:pt x="394" y="190"/>
                  </a:lnTo>
                  <a:lnTo>
                    <a:pt x="425" y="199"/>
                  </a:lnTo>
                  <a:lnTo>
                    <a:pt x="454" y="214"/>
                  </a:lnTo>
                  <a:lnTo>
                    <a:pt x="480" y="235"/>
                  </a:lnTo>
                  <a:lnTo>
                    <a:pt x="500" y="259"/>
                  </a:lnTo>
                  <a:lnTo>
                    <a:pt x="518" y="288"/>
                  </a:lnTo>
                  <a:lnTo>
                    <a:pt x="528" y="320"/>
                  </a:lnTo>
                  <a:lnTo>
                    <a:pt x="534" y="356"/>
                  </a:lnTo>
                  <a:lnTo>
                    <a:pt x="722" y="356"/>
                  </a:lnTo>
                  <a:lnTo>
                    <a:pt x="722" y="289"/>
                  </a:lnTo>
                  <a:lnTo>
                    <a:pt x="642" y="289"/>
                  </a:lnTo>
                  <a:lnTo>
                    <a:pt x="636" y="269"/>
                  </a:lnTo>
                  <a:lnTo>
                    <a:pt x="628" y="248"/>
                  </a:lnTo>
                  <a:lnTo>
                    <a:pt x="620" y="229"/>
                  </a:lnTo>
                  <a:lnTo>
                    <a:pt x="610" y="211"/>
                  </a:lnTo>
                  <a:lnTo>
                    <a:pt x="663" y="158"/>
                  </a:lnTo>
                  <a:lnTo>
                    <a:pt x="564" y="58"/>
                  </a:lnTo>
                  <a:lnTo>
                    <a:pt x="510" y="112"/>
                  </a:lnTo>
                  <a:lnTo>
                    <a:pt x="500" y="106"/>
                  </a:lnTo>
                  <a:lnTo>
                    <a:pt x="491" y="101"/>
                  </a:lnTo>
                  <a:lnTo>
                    <a:pt x="482" y="97"/>
                  </a:lnTo>
                  <a:lnTo>
                    <a:pt x="471" y="92"/>
                  </a:lnTo>
                  <a:lnTo>
                    <a:pt x="462" y="89"/>
                  </a:lnTo>
                  <a:lnTo>
                    <a:pt x="452" y="85"/>
                  </a:lnTo>
                  <a:lnTo>
                    <a:pt x="442" y="82"/>
                  </a:lnTo>
                  <a:lnTo>
                    <a:pt x="431" y="78"/>
                  </a:lnTo>
                  <a:lnTo>
                    <a:pt x="431" y="0"/>
                  </a:lnTo>
                  <a:lnTo>
                    <a:pt x="289" y="0"/>
                  </a:lnTo>
                  <a:lnTo>
                    <a:pt x="289" y="78"/>
                  </a:lnTo>
                  <a:lnTo>
                    <a:pt x="279" y="82"/>
                  </a:lnTo>
                  <a:lnTo>
                    <a:pt x="269" y="85"/>
                  </a:lnTo>
                  <a:lnTo>
                    <a:pt x="258" y="89"/>
                  </a:lnTo>
                  <a:lnTo>
                    <a:pt x="249" y="92"/>
                  </a:lnTo>
                  <a:lnTo>
                    <a:pt x="239" y="97"/>
                  </a:lnTo>
                  <a:lnTo>
                    <a:pt x="229" y="101"/>
                  </a:lnTo>
                  <a:lnTo>
                    <a:pt x="220" y="106"/>
                  </a:lnTo>
                  <a:lnTo>
                    <a:pt x="211" y="112"/>
                  </a:lnTo>
                  <a:lnTo>
                    <a:pt x="161" y="60"/>
                  </a:lnTo>
                  <a:lnTo>
                    <a:pt x="61" y="160"/>
                  </a:lnTo>
                  <a:lnTo>
                    <a:pt x="112" y="211"/>
                  </a:lnTo>
                  <a:lnTo>
                    <a:pt x="101" y="229"/>
                  </a:lnTo>
                  <a:lnTo>
                    <a:pt x="93" y="248"/>
                  </a:lnTo>
                  <a:lnTo>
                    <a:pt x="85" y="269"/>
                  </a:lnTo>
                  <a:lnTo>
                    <a:pt x="80" y="289"/>
                  </a:lnTo>
                  <a:lnTo>
                    <a:pt x="0" y="289"/>
                  </a:lnTo>
                  <a:lnTo>
                    <a:pt x="0" y="430"/>
                  </a:lnTo>
                  <a:lnTo>
                    <a:pt x="80" y="430"/>
                  </a:lnTo>
                  <a:lnTo>
                    <a:pt x="85" y="451"/>
                  </a:lnTo>
                  <a:lnTo>
                    <a:pt x="93" y="470"/>
                  </a:lnTo>
                  <a:lnTo>
                    <a:pt x="101" y="490"/>
                  </a:lnTo>
                  <a:lnTo>
                    <a:pt x="112" y="508"/>
                  </a:lnTo>
                  <a:lnTo>
                    <a:pt x="59" y="562"/>
                  </a:lnTo>
                  <a:lnTo>
                    <a:pt x="158" y="663"/>
                  </a:lnTo>
                  <a:lnTo>
                    <a:pt x="211" y="609"/>
                  </a:lnTo>
                  <a:lnTo>
                    <a:pt x="220" y="614"/>
                  </a:lnTo>
                  <a:lnTo>
                    <a:pt x="229" y="619"/>
                  </a:lnTo>
                  <a:lnTo>
                    <a:pt x="239" y="624"/>
                  </a:lnTo>
                  <a:lnTo>
                    <a:pt x="249" y="628"/>
                  </a:lnTo>
                  <a:lnTo>
                    <a:pt x="258" y="632"/>
                  </a:lnTo>
                  <a:lnTo>
                    <a:pt x="269" y="635"/>
                  </a:lnTo>
                  <a:lnTo>
                    <a:pt x="279" y="639"/>
                  </a:lnTo>
                  <a:lnTo>
                    <a:pt x="289" y="641"/>
                  </a:lnTo>
                  <a:lnTo>
                    <a:pt x="289" y="720"/>
                  </a:lnTo>
                  <a:lnTo>
                    <a:pt x="431" y="720"/>
                  </a:lnTo>
                  <a:lnTo>
                    <a:pt x="431" y="641"/>
                  </a:lnTo>
                  <a:lnTo>
                    <a:pt x="442" y="639"/>
                  </a:lnTo>
                  <a:lnTo>
                    <a:pt x="452" y="635"/>
                  </a:lnTo>
                  <a:lnTo>
                    <a:pt x="462" y="632"/>
                  </a:lnTo>
                  <a:lnTo>
                    <a:pt x="471" y="628"/>
                  </a:lnTo>
                  <a:lnTo>
                    <a:pt x="482" y="624"/>
                  </a:lnTo>
                  <a:lnTo>
                    <a:pt x="491" y="619"/>
                  </a:lnTo>
                  <a:lnTo>
                    <a:pt x="500" y="614"/>
                  </a:lnTo>
                  <a:lnTo>
                    <a:pt x="510" y="609"/>
                  </a:lnTo>
                  <a:lnTo>
                    <a:pt x="566" y="665"/>
                  </a:lnTo>
                  <a:lnTo>
                    <a:pt x="665" y="565"/>
                  </a:lnTo>
                  <a:lnTo>
                    <a:pt x="610" y="508"/>
                  </a:lnTo>
                  <a:lnTo>
                    <a:pt x="620" y="490"/>
                  </a:lnTo>
                  <a:lnTo>
                    <a:pt x="628" y="470"/>
                  </a:lnTo>
                  <a:lnTo>
                    <a:pt x="636" y="451"/>
                  </a:lnTo>
                  <a:lnTo>
                    <a:pt x="642" y="430"/>
                  </a:lnTo>
                  <a:lnTo>
                    <a:pt x="722" y="430"/>
                  </a:lnTo>
                  <a:close/>
                </a:path>
              </a:pathLst>
            </a:custGeom>
            <a:solidFill>
              <a:srgbClr val="FFFFFF"/>
            </a:solidFill>
            <a:ln w="9525">
              <a:solidFill>
                <a:srgbClr val="E27100"/>
              </a:solidFill>
              <a:round/>
              <a:headEnd/>
              <a:tailEnd/>
            </a:ln>
          </p:spPr>
          <p:txBody>
            <a:bodyPr/>
            <a:lstStyle/>
            <a:p>
              <a:pPr algn="l" rtl="0" fontAlgn="base">
                <a:spcBef>
                  <a:spcPct val="0"/>
                </a:spcBef>
                <a:spcAft>
                  <a:spcPct val="0"/>
                </a:spcAft>
              </a:pPr>
              <a:endParaRPr lang="en-US" kern="1200" dirty="0">
                <a:cs typeface="+mn-cs"/>
              </a:endParaRPr>
            </a:p>
          </p:txBody>
        </p:sp>
      </p:grpSp>
      <p:sp>
        <p:nvSpPr>
          <p:cNvPr id="504" name="Text Box 260"/>
          <p:cNvSpPr txBox="1">
            <a:spLocks noChangeArrowheads="1"/>
          </p:cNvSpPr>
          <p:nvPr/>
        </p:nvSpPr>
        <p:spPr bwMode="auto">
          <a:xfrm>
            <a:off x="5590959" y="3540043"/>
            <a:ext cx="432957" cy="369332"/>
          </a:xfrm>
          <a:prstGeom prst="rect">
            <a:avLst/>
          </a:prstGeom>
          <a:noFill/>
          <a:ln w="12700" algn="ctr">
            <a:noFill/>
            <a:miter lim="800000"/>
            <a:headEnd/>
            <a:tailEnd/>
          </a:ln>
          <a:effectLst/>
        </p:spPr>
        <p:txBody>
          <a:bodyPr wrap="square" lIns="0" tIns="0" rIns="0" bIns="0">
            <a:spAutoFit/>
          </a:bodyPr>
          <a:lstStyle/>
          <a:p>
            <a:pPr algn="ctr" rtl="0" eaLnBrk="0" fontAlgn="base" hangingPunct="0">
              <a:spcBef>
                <a:spcPct val="0"/>
              </a:spcBef>
              <a:spcAft>
                <a:spcPct val="0"/>
              </a:spcAft>
              <a:defRPr/>
            </a:pPr>
            <a:r>
              <a:rPr lang="en-US" altLang="ko-KR" sz="800" kern="1200" dirty="0">
                <a:cs typeface="+mn-cs"/>
              </a:rPr>
              <a:t>OST </a:t>
            </a:r>
            <a:r>
              <a:rPr lang="ko-KR" altLang="en-US" sz="800" kern="1200" dirty="0">
                <a:cs typeface="+mn-cs"/>
              </a:rPr>
              <a:t>스토리지 또는 </a:t>
            </a:r>
            <a:r>
              <a:rPr lang="en-US" altLang="ko-KR" sz="800" kern="1200" dirty="0">
                <a:cs typeface="+mn-cs"/>
              </a:rPr>
              <a:t>VTL</a:t>
            </a:r>
            <a:endParaRPr lang="en-US" sz="800" kern="1200" dirty="0">
              <a:cs typeface="+mn-cs"/>
            </a:endParaRPr>
          </a:p>
        </p:txBody>
      </p:sp>
      <p:sp>
        <p:nvSpPr>
          <p:cNvPr id="505" name="Text Box 260"/>
          <p:cNvSpPr txBox="1">
            <a:spLocks noChangeArrowheads="1"/>
          </p:cNvSpPr>
          <p:nvPr/>
        </p:nvSpPr>
        <p:spPr bwMode="auto">
          <a:xfrm>
            <a:off x="5619244" y="2442264"/>
            <a:ext cx="413499" cy="246221"/>
          </a:xfrm>
          <a:prstGeom prst="rect">
            <a:avLst/>
          </a:prstGeom>
          <a:noFill/>
          <a:ln w="12700" algn="ctr">
            <a:noFill/>
            <a:miter lim="800000"/>
            <a:headEnd/>
            <a:tailEnd/>
          </a:ln>
          <a:effectLst/>
        </p:spPr>
        <p:txBody>
          <a:bodyPr wrap="square" lIns="0" tIns="0" rIns="0" bIns="0">
            <a:spAutoFit/>
          </a:bodyPr>
          <a:lstStyle/>
          <a:p>
            <a:pPr algn="ctr" rtl="0" eaLnBrk="0" fontAlgn="base" hangingPunct="0">
              <a:spcBef>
                <a:spcPct val="0"/>
              </a:spcBef>
              <a:spcAft>
                <a:spcPct val="0"/>
              </a:spcAft>
              <a:defRPr/>
            </a:pPr>
            <a:r>
              <a:rPr lang="ko-KR" altLang="en-US" sz="800" kern="1200" dirty="0">
                <a:cs typeface="+mn-cs"/>
              </a:rPr>
              <a:t>카탈로그</a:t>
            </a:r>
            <a:br>
              <a:rPr lang="en-US" altLang="ko-KR" sz="800" kern="1200" dirty="0">
                <a:cs typeface="+mn-cs"/>
              </a:rPr>
            </a:br>
            <a:r>
              <a:rPr lang="ko-KR" altLang="en-US" sz="800" kern="1200" dirty="0">
                <a:cs typeface="+mn-cs"/>
              </a:rPr>
              <a:t>데이터</a:t>
            </a:r>
            <a:endParaRPr lang="en-US" sz="800" kern="1200" dirty="0">
              <a:cs typeface="+mn-cs"/>
            </a:endParaRPr>
          </a:p>
        </p:txBody>
      </p:sp>
      <p:sp>
        <p:nvSpPr>
          <p:cNvPr id="506" name="Text Box 260"/>
          <p:cNvSpPr txBox="1">
            <a:spLocks noChangeArrowheads="1"/>
          </p:cNvSpPr>
          <p:nvPr/>
        </p:nvSpPr>
        <p:spPr bwMode="auto">
          <a:xfrm rot="2360267">
            <a:off x="5474654" y="3174648"/>
            <a:ext cx="550408" cy="123111"/>
          </a:xfrm>
          <a:prstGeom prst="rect">
            <a:avLst/>
          </a:prstGeom>
          <a:noFill/>
          <a:ln w="12700" algn="ctr">
            <a:noFill/>
            <a:miter lim="800000"/>
            <a:headEnd/>
            <a:tailEnd/>
          </a:ln>
          <a:effectLst/>
        </p:spPr>
        <p:txBody>
          <a:bodyPr wrap="square" lIns="0" tIns="0" rIns="0" bIns="0">
            <a:spAutoFit/>
          </a:bodyPr>
          <a:lstStyle/>
          <a:p>
            <a:pPr algn="ctr" rtl="0" eaLnBrk="0" fontAlgn="base" hangingPunct="0">
              <a:spcBef>
                <a:spcPct val="0"/>
              </a:spcBef>
              <a:spcAft>
                <a:spcPct val="0"/>
              </a:spcAft>
              <a:defRPr/>
            </a:pPr>
            <a:r>
              <a:rPr lang="ko-KR" altLang="en-US" sz="800" kern="1200" dirty="0">
                <a:cs typeface="+mn-cs"/>
              </a:rPr>
              <a:t>백업 </a:t>
            </a:r>
            <a:r>
              <a:rPr lang="ko-KR" altLang="en-US" sz="800" kern="1200" dirty="0" err="1">
                <a:cs typeface="+mn-cs"/>
              </a:rPr>
              <a:t>스트림</a:t>
            </a:r>
            <a:endParaRPr lang="en-US" sz="800" kern="1200" dirty="0">
              <a:cs typeface="+mn-cs"/>
            </a:endParaRPr>
          </a:p>
        </p:txBody>
      </p:sp>
      <p:sp>
        <p:nvSpPr>
          <p:cNvPr id="19" name="Rounded Rectangle 10"/>
          <p:cNvSpPr/>
          <p:nvPr/>
        </p:nvSpPr>
        <p:spPr bwMode="auto">
          <a:xfrm>
            <a:off x="523875" y="2095837"/>
            <a:ext cx="8853487" cy="2152482"/>
          </a:xfrm>
          <a:prstGeom prst="roundRect">
            <a:avLst>
              <a:gd name="adj" fmla="val 1332"/>
            </a:avLst>
          </a:prstGeom>
          <a:noFill/>
          <a:ln w="31750">
            <a:solidFill>
              <a:srgbClr val="FF0000"/>
            </a:solidFill>
            <a:prstDash val="sys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ko-KR" altLang="en-US">
              <a:latin typeface="Calibri" panose="020F0502020204030204" pitchFamily="34" charset="0"/>
            </a:endParaRPr>
          </a:p>
        </p:txBody>
      </p:sp>
      <p:grpSp>
        <p:nvGrpSpPr>
          <p:cNvPr id="20" name="Group 942"/>
          <p:cNvGrpSpPr/>
          <p:nvPr/>
        </p:nvGrpSpPr>
        <p:grpSpPr>
          <a:xfrm>
            <a:off x="8434441" y="3403921"/>
            <a:ext cx="1062870" cy="840904"/>
            <a:chOff x="6609184" y="2636912"/>
            <a:chExt cx="590746" cy="482579"/>
          </a:xfrm>
        </p:grpSpPr>
        <p:sp>
          <p:nvSpPr>
            <p:cNvPr id="21" name="Explosion 2 943"/>
            <p:cNvSpPr/>
            <p:nvPr/>
          </p:nvSpPr>
          <p:spPr bwMode="auto">
            <a:xfrm>
              <a:off x="6609184" y="2636912"/>
              <a:ext cx="590746" cy="482579"/>
            </a:xfrm>
            <a:prstGeom prst="irregularSeal2">
              <a:avLst/>
            </a:prstGeom>
            <a:ln>
              <a:headEnd/>
              <a:tailEnd/>
            </a:ln>
            <a:extLst/>
          </p:spPr>
          <p:style>
            <a:lnRef idx="1">
              <a:schemeClr val="accent5"/>
            </a:lnRef>
            <a:fillRef idx="2">
              <a:schemeClr val="accent5"/>
            </a:fillRef>
            <a:effectRef idx="1">
              <a:schemeClr val="accent5"/>
            </a:effectRef>
            <a:fontRef idx="minor">
              <a:schemeClr val="dk1"/>
            </a:fontRef>
          </p:style>
          <p:txBody>
            <a:bodyPr rtlCol="0" anchor="ctr"/>
            <a:lstStyle/>
            <a:p>
              <a:pPr algn="ctr"/>
              <a:endParaRPr lang="ko-KR" altLang="en-US" dirty="0"/>
            </a:p>
          </p:txBody>
        </p:sp>
        <p:sp>
          <p:nvSpPr>
            <p:cNvPr id="22" name="TextBox 21"/>
            <p:cNvSpPr txBox="1"/>
            <p:nvPr/>
          </p:nvSpPr>
          <p:spPr>
            <a:xfrm rot="19839221">
              <a:off x="6647896" y="2792751"/>
              <a:ext cx="484564" cy="218135"/>
            </a:xfrm>
            <a:prstGeom prst="rect">
              <a:avLst/>
            </a:prstGeom>
            <a:noFill/>
          </p:spPr>
          <p:txBody>
            <a:bodyPr wrap="square" rtlCol="0" anchor="ctr">
              <a:spAutoFit/>
            </a:bodyPr>
            <a:lstStyle/>
            <a:p>
              <a:pPr algn="ctr">
                <a:lnSpc>
                  <a:spcPct val="85000"/>
                </a:lnSpc>
                <a:spcAft>
                  <a:spcPts val="400"/>
                </a:spcAft>
              </a:pPr>
              <a:r>
                <a:rPr lang="en-US" altLang="ko-KR" sz="1100" b="1" dirty="0"/>
                <a:t>Symantec Only</a:t>
              </a:r>
              <a:endParaRPr lang="en-US" sz="1100" b="1" dirty="0"/>
            </a:p>
          </p:txBody>
        </p:sp>
      </p:grpSp>
    </p:spTree>
    <p:extLst>
      <p:ext uri="{BB962C8B-B14F-4D97-AF65-F5344CB8AC3E}">
        <p14:creationId xmlns:p14="http://schemas.microsoft.com/office/powerpoint/2010/main" val="3224884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26</a:t>
            </a:fld>
            <a:endParaRPr lang="en-US"/>
          </a:p>
        </p:txBody>
      </p:sp>
      <p:sp>
        <p:nvSpPr>
          <p:cNvPr id="9" name="내용 개체 틀 8"/>
          <p:cNvSpPr>
            <a:spLocks noGrp="1"/>
          </p:cNvSpPr>
          <p:nvPr>
            <p:ph sz="half" idx="13"/>
          </p:nvPr>
        </p:nvSpPr>
        <p:spPr/>
        <p:txBody>
          <a:bodyPr/>
          <a:lstStyle/>
          <a:p>
            <a:r>
              <a:rPr lang="en-US" altLang="ko-KR" sz="1200" dirty="0"/>
              <a:t>Backup Exec</a:t>
            </a:r>
            <a:r>
              <a:rPr lang="ko-KR" altLang="en-US" sz="1200"/>
              <a:t>은 </a:t>
            </a:r>
            <a:r>
              <a:rPr lang="en-US" altLang="ko-KR" sz="1200" dirty="0"/>
              <a:t>Windows </a:t>
            </a:r>
            <a:r>
              <a:rPr lang="ko-KR" altLang="en-US" sz="1200"/>
              <a:t>환경의 대표 애플리케이션인 </a:t>
            </a:r>
            <a:r>
              <a:rPr lang="en-US" altLang="ko-KR" sz="1200" dirty="0"/>
              <a:t>MS-SQL, Exchange, SharePoint, Active Directory</a:t>
            </a:r>
            <a:r>
              <a:rPr lang="ko-KR" altLang="en-US" sz="1200"/>
              <a:t>를 비롯하여 </a:t>
            </a:r>
            <a:r>
              <a:rPr lang="en-US" altLang="ko-KR" sz="1200" dirty="0"/>
              <a:t>Oracle, Lotus Domino </a:t>
            </a:r>
            <a:r>
              <a:rPr lang="ko-KR" altLang="en-US" sz="1200"/>
              <a:t>등의 데이터베이스까지 보호할 수 있으며</a:t>
            </a:r>
            <a:r>
              <a:rPr lang="en-US" altLang="ko-KR" sz="1200" dirty="0"/>
              <a:t>, Symantec Enterprise Vault</a:t>
            </a:r>
            <a:r>
              <a:rPr lang="ko-KR" altLang="en-US" sz="1200"/>
              <a:t>의 데이터를 안전하게 보호할 수 있는 기능을 제공하고 있습니다</a:t>
            </a:r>
            <a:r>
              <a:rPr lang="en-US" altLang="ko-KR" sz="1200" dirty="0"/>
              <a:t>.</a:t>
            </a:r>
          </a:p>
        </p:txBody>
      </p:sp>
      <p:sp>
        <p:nvSpPr>
          <p:cNvPr id="5" name="텍스트 개체 틀 4"/>
          <p:cNvSpPr>
            <a:spLocks noGrp="1"/>
          </p:cNvSpPr>
          <p:nvPr>
            <p:ph type="body" idx="1"/>
          </p:nvPr>
        </p:nvSpPr>
        <p:spPr/>
        <p:txBody>
          <a:bodyPr/>
          <a:lstStyle/>
          <a:p>
            <a:r>
              <a:rPr lang="en-US" altLang="ko-KR" dirty="0"/>
              <a:t>DB/</a:t>
            </a:r>
            <a:r>
              <a:rPr lang="ko-KR" altLang="en-US"/>
              <a:t>애플리케이션 및 플랫폼 호환성</a:t>
            </a:r>
          </a:p>
        </p:txBody>
      </p:sp>
      <p:sp>
        <p:nvSpPr>
          <p:cNvPr id="7" name="텍스트 개체 틀 6"/>
          <p:cNvSpPr>
            <a:spLocks noGrp="1"/>
          </p:cNvSpPr>
          <p:nvPr>
            <p:ph type="body" idx="14"/>
          </p:nvPr>
        </p:nvSpPr>
        <p:spPr/>
        <p:txBody>
          <a:bodyPr/>
          <a:lstStyle/>
          <a:p>
            <a:r>
              <a:rPr lang="en-US" altLang="ko-KR" dirty="0"/>
              <a:t>2. </a:t>
            </a:r>
            <a:r>
              <a:rPr lang="ko-KR" altLang="en-US"/>
              <a:t>제안제품 소개</a:t>
            </a:r>
          </a:p>
        </p:txBody>
      </p:sp>
      <p:sp>
        <p:nvSpPr>
          <p:cNvPr id="8" name="제목 7"/>
          <p:cNvSpPr>
            <a:spLocks noGrp="1"/>
          </p:cNvSpPr>
          <p:nvPr>
            <p:ph type="title"/>
          </p:nvPr>
        </p:nvSpPr>
        <p:spPr/>
        <p:txBody>
          <a:bodyPr/>
          <a:lstStyle/>
          <a:p>
            <a:r>
              <a:rPr lang="en-US" altLang="ko-KR" dirty="0"/>
              <a:t>2.4 </a:t>
            </a:r>
            <a:r>
              <a:rPr lang="ko-KR" altLang="en-US"/>
              <a:t>제품 주요기술 및 특장점</a:t>
            </a:r>
          </a:p>
        </p:txBody>
      </p:sp>
      <p:graphicFrame>
        <p:nvGraphicFramePr>
          <p:cNvPr id="46" name="Table 3"/>
          <p:cNvGraphicFramePr>
            <a:graphicFrameLocks noGrp="1"/>
          </p:cNvGraphicFramePr>
          <p:nvPr>
            <p:extLst>
              <p:ext uri="{D42A27DB-BD31-4B8C-83A1-F6EECF244321}">
                <p14:modId xmlns:p14="http://schemas.microsoft.com/office/powerpoint/2010/main" val="298888730"/>
              </p:ext>
            </p:extLst>
          </p:nvPr>
        </p:nvGraphicFramePr>
        <p:xfrm>
          <a:off x="422473" y="2098847"/>
          <a:ext cx="4817739" cy="4069080"/>
        </p:xfrm>
        <a:graphic>
          <a:graphicData uri="http://schemas.openxmlformats.org/drawingml/2006/table">
            <a:tbl>
              <a:tblPr firstRow="1" bandRow="1">
                <a:tableStyleId>{72833802-FEF1-4C79-8D5D-14CF1EAF98D9}</a:tableStyleId>
              </a:tblPr>
              <a:tblGrid>
                <a:gridCol w="857299">
                  <a:extLst>
                    <a:ext uri="{9D8B030D-6E8A-4147-A177-3AD203B41FA5}">
                      <a16:colId xmlns:a16="http://schemas.microsoft.com/office/drawing/2014/main" val="20000"/>
                    </a:ext>
                  </a:extLst>
                </a:gridCol>
                <a:gridCol w="718961">
                  <a:extLst>
                    <a:ext uri="{9D8B030D-6E8A-4147-A177-3AD203B41FA5}">
                      <a16:colId xmlns:a16="http://schemas.microsoft.com/office/drawing/2014/main" val="20001"/>
                    </a:ext>
                  </a:extLst>
                </a:gridCol>
                <a:gridCol w="3241479">
                  <a:extLst>
                    <a:ext uri="{9D8B030D-6E8A-4147-A177-3AD203B41FA5}">
                      <a16:colId xmlns:a16="http://schemas.microsoft.com/office/drawing/2014/main" val="20002"/>
                    </a:ext>
                  </a:extLst>
                </a:gridCol>
              </a:tblGrid>
              <a:tr h="0">
                <a:tc>
                  <a:txBody>
                    <a:bodyPr/>
                    <a:lstStyle/>
                    <a:p>
                      <a:pPr algn="ctr" latinLnBrk="1"/>
                      <a:r>
                        <a:rPr lang="ko-KR" altLang="en-US" sz="900" dirty="0"/>
                        <a:t>구분</a:t>
                      </a:r>
                    </a:p>
                  </a:txBody>
                  <a:tcPr anchor="ctr">
                    <a:lnB w="9525" cap="flat" cmpd="sng" algn="ctr">
                      <a:solidFill>
                        <a:schemeClr val="accent2"/>
                      </a:solidFill>
                      <a:prstDash val="solid"/>
                      <a:round/>
                      <a:headEnd type="none" w="med" len="med"/>
                      <a:tailEnd type="none" w="med" len="med"/>
                    </a:lnB>
                  </a:tcPr>
                </a:tc>
                <a:tc>
                  <a:txBody>
                    <a:bodyPr/>
                    <a:lstStyle/>
                    <a:p>
                      <a:pPr algn="ctr" latinLnBrk="1"/>
                      <a:r>
                        <a:rPr lang="ko-KR" altLang="en-US" sz="900" dirty="0"/>
                        <a:t>유형</a:t>
                      </a:r>
                    </a:p>
                  </a:txBody>
                  <a:tcPr anchor="ctr">
                    <a:lnB w="9525" cap="flat" cmpd="sng" algn="ctr">
                      <a:solidFill>
                        <a:schemeClr val="accent2"/>
                      </a:solidFill>
                      <a:prstDash val="solid"/>
                      <a:round/>
                      <a:headEnd type="none" w="med" len="med"/>
                      <a:tailEnd type="none" w="med" len="med"/>
                    </a:lnB>
                  </a:tcPr>
                </a:tc>
                <a:tc>
                  <a:txBody>
                    <a:bodyPr/>
                    <a:lstStyle/>
                    <a:p>
                      <a:pPr algn="ctr" latinLnBrk="1"/>
                      <a:r>
                        <a:rPr lang="ko-KR" altLang="en-US" sz="900" dirty="0"/>
                        <a:t>제품명</a:t>
                      </a:r>
                    </a:p>
                  </a:txBody>
                  <a:tcPr anchor="ctr">
                    <a:lnB w="9525" cap="flat" cmpd="sng" algn="ctr">
                      <a:solidFill>
                        <a:schemeClr val="accent2"/>
                      </a:solidFill>
                      <a:prstDash val="solid"/>
                      <a:round/>
                      <a:headEnd type="none" w="med" len="med"/>
                      <a:tailEnd type="none" w="med" len="med"/>
                    </a:lnB>
                  </a:tcPr>
                </a:tc>
                <a:extLst>
                  <a:ext uri="{0D108BD9-81ED-4DB2-BD59-A6C34878D82A}">
                    <a16:rowId xmlns:a16="http://schemas.microsoft.com/office/drawing/2014/main" val="10000"/>
                  </a:ext>
                </a:extLst>
              </a:tr>
              <a:tr h="0">
                <a:tc rowSpan="3">
                  <a:txBody>
                    <a:bodyPr/>
                    <a:lstStyle/>
                    <a:p>
                      <a:pPr algn="ctr" latinLnBrk="1"/>
                      <a:r>
                        <a:rPr lang="en-US" altLang="ko-KR" sz="900" dirty="0"/>
                        <a:t>Platform</a:t>
                      </a:r>
                      <a:endParaRPr lang="ko-KR" altLang="en-US"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tc>
                  <a:txBody>
                    <a:bodyPr/>
                    <a:lstStyle/>
                    <a:p>
                      <a:pPr algn="ctr" latinLnBrk="1"/>
                      <a:r>
                        <a:rPr lang="en-US" altLang="ko-KR" sz="900" dirty="0"/>
                        <a:t>Windows</a:t>
                      </a:r>
                      <a:endParaRPr lang="ko-KR" altLang="en-US"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tc>
                  <a:txBody>
                    <a:bodyPr/>
                    <a:lstStyle/>
                    <a:p>
                      <a:pPr latinLnBrk="1"/>
                      <a:r>
                        <a:rPr lang="en-US" altLang="ko-KR" sz="900" dirty="0"/>
                        <a:t>Win Vista SP2, Win7, 8, 8.1</a:t>
                      </a:r>
                      <a:br>
                        <a:rPr lang="en-US" altLang="ko-KR" sz="900" dirty="0"/>
                      </a:br>
                      <a:r>
                        <a:rPr lang="en-US" altLang="ko-KR" sz="900" dirty="0"/>
                        <a:t>Win2003 SP2/R2 SP2, 2008 SP2/R2, 2012/R2</a:t>
                      </a:r>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extLst>
                  <a:ext uri="{0D108BD9-81ED-4DB2-BD59-A6C34878D82A}">
                    <a16:rowId xmlns:a16="http://schemas.microsoft.com/office/drawing/2014/main" val="10001"/>
                  </a:ext>
                </a:extLst>
              </a:tr>
              <a:tr h="0">
                <a:tc vMerge="1">
                  <a:txBody>
                    <a:bodyPr/>
                    <a:lstStyle/>
                    <a:p>
                      <a:pPr latinLnBrk="1"/>
                      <a:endParaRPr lang="ko-KR" altLang="en-US" sz="1000" dirty="0"/>
                    </a:p>
                  </a:txBody>
                  <a:tcPr/>
                </a:tc>
                <a:tc>
                  <a:txBody>
                    <a:bodyPr/>
                    <a:lstStyle/>
                    <a:p>
                      <a:pPr algn="ctr" latinLnBrk="1"/>
                      <a:r>
                        <a:rPr lang="en-US" altLang="ko-KR" sz="900" dirty="0"/>
                        <a:t>Linux</a:t>
                      </a:r>
                      <a:endParaRPr lang="ko-KR" altLang="en-US"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tc>
                  <a:txBody>
                    <a:bodyPr/>
                    <a:lstStyle/>
                    <a:p>
                      <a:pPr latinLnBrk="1"/>
                      <a:r>
                        <a:rPr lang="en-US" altLang="ko-KR" sz="900" dirty="0" err="1"/>
                        <a:t>Asianux</a:t>
                      </a:r>
                      <a:r>
                        <a:rPr lang="en-US" altLang="ko-KR" sz="900" dirty="0"/>
                        <a:t> 3.0</a:t>
                      </a:r>
                    </a:p>
                    <a:p>
                      <a:pPr latinLnBrk="1"/>
                      <a:r>
                        <a:rPr lang="en-US" altLang="ko-KR" sz="900" dirty="0"/>
                        <a:t>Ubuntu</a:t>
                      </a:r>
                      <a:r>
                        <a:rPr lang="en-US" altLang="ko-KR" sz="900" baseline="0" dirty="0"/>
                        <a:t> 10.04, 11.10, 12.04, 12.10, 14.04</a:t>
                      </a:r>
                    </a:p>
                    <a:p>
                      <a:pPr latinLnBrk="1"/>
                      <a:r>
                        <a:rPr lang="en-US" altLang="ko-KR" sz="900" baseline="0" dirty="0"/>
                        <a:t>Citrix </a:t>
                      </a:r>
                      <a:r>
                        <a:rPr lang="en-US" altLang="ko-KR" sz="900" baseline="0" dirty="0" err="1"/>
                        <a:t>XenServer</a:t>
                      </a:r>
                      <a:r>
                        <a:rPr lang="en-US" altLang="ko-KR" sz="900" baseline="0" dirty="0"/>
                        <a:t> 5.0, 6.2</a:t>
                      </a:r>
                    </a:p>
                    <a:p>
                      <a:pPr latinLnBrk="1"/>
                      <a:r>
                        <a:rPr lang="en-US" altLang="ko-KR" sz="900" baseline="0" dirty="0" err="1"/>
                        <a:t>Debian</a:t>
                      </a:r>
                      <a:r>
                        <a:rPr lang="en-US" altLang="ko-KR" sz="900" baseline="0" dirty="0"/>
                        <a:t> GNU/Linux 6.x, 7.x</a:t>
                      </a:r>
                    </a:p>
                    <a:p>
                      <a:pPr latinLnBrk="1"/>
                      <a:r>
                        <a:rPr lang="en-US" altLang="ko-KR" sz="900" baseline="0" dirty="0"/>
                        <a:t>Novell OES 2.3, 11.x, SUSE 10.3, 10.4, 11.x, 12.x</a:t>
                      </a:r>
                    </a:p>
                    <a:p>
                      <a:pPr latinLnBrk="1"/>
                      <a:r>
                        <a:rPr lang="en-US" altLang="ko-KR" sz="900" baseline="0" dirty="0"/>
                        <a:t>Oracle Linux 5.x, 6.x, 7.x</a:t>
                      </a:r>
                    </a:p>
                    <a:p>
                      <a:pPr latinLnBrk="1"/>
                      <a:r>
                        <a:rPr lang="en-US" altLang="ko-KR" sz="900" baseline="0" dirty="0" err="1"/>
                        <a:t>RedHat</a:t>
                      </a:r>
                      <a:r>
                        <a:rPr lang="en-US" altLang="ko-KR" sz="900" baseline="0" dirty="0"/>
                        <a:t> EL 5.5 Later, 6.x, 7.x</a:t>
                      </a:r>
                      <a:endParaRPr lang="en-US" altLang="ko-KR"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extLst>
                  <a:ext uri="{0D108BD9-81ED-4DB2-BD59-A6C34878D82A}">
                    <a16:rowId xmlns:a16="http://schemas.microsoft.com/office/drawing/2014/main" val="10002"/>
                  </a:ext>
                </a:extLst>
              </a:tr>
              <a:tr h="0">
                <a:tc vMerge="1">
                  <a:txBody>
                    <a:bodyPr/>
                    <a:lstStyle/>
                    <a:p>
                      <a:pPr latinLnBrk="1"/>
                      <a:endParaRPr lang="ko-KR" altLang="en-US" sz="1000" dirty="0"/>
                    </a:p>
                  </a:txBody>
                  <a:tcPr/>
                </a:tc>
                <a:tc>
                  <a:txBody>
                    <a:bodyPr/>
                    <a:lstStyle/>
                    <a:p>
                      <a:pPr algn="ctr" latinLnBrk="1"/>
                      <a:r>
                        <a:rPr lang="en-US" altLang="ko-KR" sz="900" dirty="0"/>
                        <a:t>Mac</a:t>
                      </a:r>
                      <a:endParaRPr lang="ko-KR" altLang="en-US"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tc>
                  <a:txBody>
                    <a:bodyPr/>
                    <a:lstStyle/>
                    <a:p>
                      <a:pPr latinLnBrk="1"/>
                      <a:r>
                        <a:rPr lang="en-US" altLang="ko-KR" sz="900" dirty="0"/>
                        <a:t>Apple Mac OS X 10.5.8, 10.6, 10.7, 10.9.2</a:t>
                      </a:r>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extLst>
                  <a:ext uri="{0D108BD9-81ED-4DB2-BD59-A6C34878D82A}">
                    <a16:rowId xmlns:a16="http://schemas.microsoft.com/office/drawing/2014/main" val="10003"/>
                  </a:ext>
                </a:extLst>
              </a:tr>
              <a:tr h="0">
                <a:tc rowSpan="4">
                  <a:txBody>
                    <a:bodyPr/>
                    <a:lstStyle/>
                    <a:p>
                      <a:pPr algn="ctr" latinLnBrk="1"/>
                      <a:r>
                        <a:rPr lang="en-US" altLang="ko-KR" sz="900" dirty="0"/>
                        <a:t>DB</a:t>
                      </a:r>
                      <a:r>
                        <a:rPr lang="en-US" altLang="ko-KR" sz="900" baseline="0" dirty="0"/>
                        <a:t> and</a:t>
                      </a:r>
                    </a:p>
                    <a:p>
                      <a:pPr algn="ctr" latinLnBrk="1"/>
                      <a:r>
                        <a:rPr lang="en-US" altLang="ko-KR" sz="900" dirty="0"/>
                        <a:t>Application</a:t>
                      </a:r>
                      <a:endParaRPr lang="ko-KR" altLang="en-US"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tc>
                  <a:txBody>
                    <a:bodyPr/>
                    <a:lstStyle/>
                    <a:p>
                      <a:pPr algn="ctr" latinLnBrk="1"/>
                      <a:r>
                        <a:rPr lang="en-US" altLang="ko-KR" sz="900" dirty="0"/>
                        <a:t>Microsoft</a:t>
                      </a:r>
                      <a:endParaRPr lang="ko-KR" altLang="en-US"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tc>
                  <a:txBody>
                    <a:bodyPr/>
                    <a:lstStyle/>
                    <a:p>
                      <a:pPr latinLnBrk="1"/>
                      <a:r>
                        <a:rPr lang="en-US" altLang="ko-KR" sz="900" dirty="0"/>
                        <a:t>Exchange 2007 SP3, 2010</a:t>
                      </a:r>
                      <a:r>
                        <a:rPr lang="en-US" altLang="ko-KR" sz="900" baseline="0" dirty="0"/>
                        <a:t> </a:t>
                      </a:r>
                      <a:r>
                        <a:rPr lang="en-US" altLang="ko-KR" sz="900" dirty="0"/>
                        <a:t>SP1 </a:t>
                      </a:r>
                      <a:r>
                        <a:rPr lang="en-US" altLang="ko-KR" sz="900" baseline="0" dirty="0"/>
                        <a:t>Later</a:t>
                      </a:r>
                      <a:r>
                        <a:rPr lang="en-US" altLang="ko-KR" sz="900" dirty="0"/>
                        <a:t>,</a:t>
                      </a:r>
                      <a:r>
                        <a:rPr lang="en-US" altLang="ko-KR" sz="900" baseline="0" dirty="0"/>
                        <a:t> 2013 CU3 Later/SP1</a:t>
                      </a:r>
                    </a:p>
                    <a:p>
                      <a:pPr latinLnBrk="1"/>
                      <a:r>
                        <a:rPr lang="en-US" altLang="ko-KR" sz="900" baseline="0" dirty="0"/>
                        <a:t>Office SharePoint Server 2007 SP3</a:t>
                      </a:r>
                    </a:p>
                    <a:p>
                      <a:pPr latinLnBrk="1"/>
                      <a:r>
                        <a:rPr lang="en-US" altLang="ko-KR" sz="900" baseline="0" dirty="0"/>
                        <a:t>SharePoint Foundation 2010 SP1 Later, 2013</a:t>
                      </a:r>
                    </a:p>
                    <a:p>
                      <a:pPr latinLnBrk="1"/>
                      <a:r>
                        <a:rPr lang="en-US" altLang="ko-KR" sz="900" baseline="0" dirty="0"/>
                        <a:t>SharePoint Server 2010, 2013</a:t>
                      </a:r>
                    </a:p>
                    <a:p>
                      <a:pPr latinLnBrk="1"/>
                      <a:r>
                        <a:rPr lang="en-US" altLang="ko-KR" sz="900" baseline="0" dirty="0"/>
                        <a:t>SharePoint Service 3.0 SP3</a:t>
                      </a:r>
                    </a:p>
                    <a:p>
                      <a:pPr latinLnBrk="1"/>
                      <a:r>
                        <a:rPr lang="en-US" altLang="ko-KR" sz="900" baseline="0" dirty="0"/>
                        <a:t>SQL 2005 SP4, 2008 SP3 Later/R2, 2012, 2014</a:t>
                      </a:r>
                    </a:p>
                    <a:p>
                      <a:pPr latinLnBrk="1"/>
                      <a:r>
                        <a:rPr lang="en-US" altLang="ko-KR" sz="900" baseline="0" dirty="0"/>
                        <a:t>Active Directory 2003 SP2/R2 SP2, 2008 SP2/R2, 2012/R2</a:t>
                      </a:r>
                      <a:endParaRPr lang="en-US" altLang="ko-KR"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extLst>
                  <a:ext uri="{0D108BD9-81ED-4DB2-BD59-A6C34878D82A}">
                    <a16:rowId xmlns:a16="http://schemas.microsoft.com/office/drawing/2014/main" val="10004"/>
                  </a:ext>
                </a:extLst>
              </a:tr>
              <a:tr h="0">
                <a:tc vMerge="1">
                  <a:txBody>
                    <a:bodyPr/>
                    <a:lstStyle/>
                    <a:p>
                      <a:pPr latinLnBrk="1"/>
                      <a:endParaRPr lang="ko-KR" altLang="en-US" sz="1000" dirty="0"/>
                    </a:p>
                  </a:txBody>
                  <a:tcPr/>
                </a:tc>
                <a:tc>
                  <a:txBody>
                    <a:bodyPr/>
                    <a:lstStyle/>
                    <a:p>
                      <a:pPr algn="ctr" latinLnBrk="1"/>
                      <a:r>
                        <a:rPr lang="en-US" altLang="ko-KR" sz="900" dirty="0"/>
                        <a:t>IBM</a:t>
                      </a:r>
                      <a:endParaRPr lang="ko-KR" altLang="en-US"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tc>
                  <a:txBody>
                    <a:bodyPr/>
                    <a:lstStyle/>
                    <a:p>
                      <a:pPr latinLnBrk="1"/>
                      <a:r>
                        <a:rPr lang="en-US" altLang="ko-KR" sz="900" dirty="0"/>
                        <a:t>Lotus Domino 8.0.x, 8.5.x, 9.x</a:t>
                      </a:r>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extLst>
                  <a:ext uri="{0D108BD9-81ED-4DB2-BD59-A6C34878D82A}">
                    <a16:rowId xmlns:a16="http://schemas.microsoft.com/office/drawing/2014/main" val="10005"/>
                  </a:ext>
                </a:extLst>
              </a:tr>
              <a:tr h="0">
                <a:tc vMerge="1">
                  <a:txBody>
                    <a:bodyPr/>
                    <a:lstStyle/>
                    <a:p>
                      <a:pPr latinLnBrk="1"/>
                      <a:endParaRPr lang="ko-KR" altLang="en-US" sz="1000" dirty="0"/>
                    </a:p>
                  </a:txBody>
                  <a:tcPr/>
                </a:tc>
                <a:tc>
                  <a:txBody>
                    <a:bodyPr/>
                    <a:lstStyle/>
                    <a:p>
                      <a:pPr algn="ctr" latinLnBrk="1"/>
                      <a:r>
                        <a:rPr lang="en-US" altLang="ko-KR" sz="900" dirty="0"/>
                        <a:t>Oracle</a:t>
                      </a:r>
                      <a:endParaRPr lang="ko-KR" altLang="en-US"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tc>
                  <a:txBody>
                    <a:bodyPr/>
                    <a:lstStyle/>
                    <a:p>
                      <a:pPr latinLnBrk="1"/>
                      <a:r>
                        <a:rPr lang="en-US" altLang="ko-KR" sz="900" dirty="0"/>
                        <a:t>Database 10g, 11g, 12c</a:t>
                      </a:r>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extLst>
                  <a:ext uri="{0D108BD9-81ED-4DB2-BD59-A6C34878D82A}">
                    <a16:rowId xmlns:a16="http://schemas.microsoft.com/office/drawing/2014/main" val="10006"/>
                  </a:ext>
                </a:extLst>
              </a:tr>
              <a:tr h="0">
                <a:tc vMerge="1">
                  <a:txBody>
                    <a:bodyPr/>
                    <a:lstStyle/>
                    <a:p>
                      <a:pPr latinLnBrk="1"/>
                      <a:endParaRPr lang="ko-KR" altLang="en-US" sz="1000" dirty="0"/>
                    </a:p>
                  </a:txBody>
                  <a:tcPr/>
                </a:tc>
                <a:tc>
                  <a:txBody>
                    <a:bodyPr/>
                    <a:lstStyle/>
                    <a:p>
                      <a:pPr algn="ctr" latinLnBrk="1"/>
                      <a:r>
                        <a:rPr lang="en-US" altLang="ko-KR" sz="900" dirty="0"/>
                        <a:t>Symantec</a:t>
                      </a:r>
                      <a:endParaRPr lang="ko-KR" altLang="en-US"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tc>
                  <a:txBody>
                    <a:bodyPr/>
                    <a:lstStyle/>
                    <a:p>
                      <a:pPr latinLnBrk="1"/>
                      <a:r>
                        <a:rPr lang="en-US" altLang="ko-KR" sz="900" dirty="0"/>
                        <a:t>Enterprise Vault 9.0</a:t>
                      </a:r>
                      <a:r>
                        <a:rPr lang="en-US" altLang="ko-KR" sz="900" baseline="0" dirty="0"/>
                        <a:t> SP1 Later</a:t>
                      </a:r>
                      <a:r>
                        <a:rPr lang="en-US" altLang="ko-KR" sz="900" dirty="0"/>
                        <a:t>,</a:t>
                      </a:r>
                      <a:r>
                        <a:rPr lang="en-US" altLang="ko-KR" sz="900" baseline="0" dirty="0"/>
                        <a:t> 10.x, 11.x</a:t>
                      </a:r>
                      <a:endParaRPr lang="en-US" altLang="ko-KR"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extLst>
                  <a:ext uri="{0D108BD9-81ED-4DB2-BD59-A6C34878D82A}">
                    <a16:rowId xmlns:a16="http://schemas.microsoft.com/office/drawing/2014/main" val="10007"/>
                  </a:ext>
                </a:extLst>
              </a:tr>
              <a:tr h="0">
                <a:tc rowSpan="2">
                  <a:txBody>
                    <a:bodyPr/>
                    <a:lstStyle/>
                    <a:p>
                      <a:pPr algn="ctr" latinLnBrk="1"/>
                      <a:r>
                        <a:rPr lang="en-US" altLang="ko-KR" sz="900" dirty="0"/>
                        <a:t>Virtualization</a:t>
                      </a:r>
                      <a:endParaRPr lang="ko-KR" altLang="en-US"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tc>
                  <a:txBody>
                    <a:bodyPr/>
                    <a:lstStyle/>
                    <a:p>
                      <a:pPr algn="ctr" latinLnBrk="1"/>
                      <a:r>
                        <a:rPr lang="en-US" altLang="ko-KR" sz="900" dirty="0"/>
                        <a:t>VMware</a:t>
                      </a:r>
                      <a:endParaRPr lang="ko-KR" altLang="en-US"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tc>
                  <a:txBody>
                    <a:bodyPr/>
                    <a:lstStyle/>
                    <a:p>
                      <a:pPr latinLnBrk="1"/>
                      <a:r>
                        <a:rPr lang="en-US" altLang="ko-KR" sz="900" dirty="0" err="1"/>
                        <a:t>ESXi</a:t>
                      </a:r>
                      <a:r>
                        <a:rPr lang="en-US" altLang="ko-KR" sz="900" dirty="0"/>
                        <a:t> 5.1. 6.x, </a:t>
                      </a:r>
                      <a:r>
                        <a:rPr lang="en-US" altLang="ko-KR" sz="900" dirty="0" err="1"/>
                        <a:t>vCenter</a:t>
                      </a:r>
                      <a:r>
                        <a:rPr lang="en-US" altLang="ko-KR" sz="900" dirty="0"/>
                        <a:t> 5.1, 6.x</a:t>
                      </a:r>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extLst>
                  <a:ext uri="{0D108BD9-81ED-4DB2-BD59-A6C34878D82A}">
                    <a16:rowId xmlns:a16="http://schemas.microsoft.com/office/drawing/2014/main" val="10008"/>
                  </a:ext>
                </a:extLst>
              </a:tr>
              <a:tr h="0">
                <a:tc vMerge="1">
                  <a:txBody>
                    <a:bodyPr/>
                    <a:lstStyle/>
                    <a:p>
                      <a:pPr latinLnBrk="1"/>
                      <a:endParaRPr lang="ko-KR" altLang="en-US" sz="1000" dirty="0"/>
                    </a:p>
                  </a:txBody>
                  <a:tcPr/>
                </a:tc>
                <a:tc>
                  <a:txBody>
                    <a:bodyPr/>
                    <a:lstStyle/>
                    <a:p>
                      <a:pPr algn="ctr" latinLnBrk="1"/>
                      <a:r>
                        <a:rPr lang="en-US" altLang="ko-KR" sz="900" dirty="0"/>
                        <a:t>Microsoft</a:t>
                      </a:r>
                      <a:endParaRPr lang="ko-KR" altLang="en-US" sz="900" dirty="0"/>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tc>
                  <a:txBody>
                    <a:bodyPr/>
                    <a:lstStyle/>
                    <a:p>
                      <a:pPr latinLnBrk="1"/>
                      <a:r>
                        <a:rPr lang="en-US" altLang="ko-KR" sz="900" dirty="0"/>
                        <a:t>Hyper-V 2008/R2, 2012/R2</a:t>
                      </a:r>
                    </a:p>
                  </a:txBody>
                  <a:tcPr anchor="ctr">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solidFill>
                        <a:schemeClr val="accent2"/>
                      </a:solidFill>
                      <a:prstDash val="solid"/>
                      <a:round/>
                      <a:headEnd type="none" w="med" len="med"/>
                      <a:tailEnd type="none" w="med" len="med"/>
                    </a:lnT>
                    <a:lnB w="9525" cap="flat" cmpd="sng" algn="ctr">
                      <a:solidFill>
                        <a:schemeClr val="accent2"/>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
        <p:nvSpPr>
          <p:cNvPr id="47" name="Rounded Rectangle 198"/>
          <p:cNvSpPr/>
          <p:nvPr/>
        </p:nvSpPr>
        <p:spPr bwMode="auto">
          <a:xfrm>
            <a:off x="5350129" y="2322811"/>
            <a:ext cx="4144273" cy="1777115"/>
          </a:xfrm>
          <a:prstGeom prst="roundRect">
            <a:avLst>
              <a:gd name="adj" fmla="val 3793"/>
            </a:avLst>
          </a:prstGeom>
          <a:solidFill>
            <a:srgbClr val="DDDDDD">
              <a:alpha val="89000"/>
            </a:srgb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solidFill>
                <a:schemeClr val="bg1"/>
              </a:solidFill>
              <a:effectLst/>
              <a:latin typeface="+mn-lt"/>
            </a:endParaRPr>
          </a:p>
        </p:txBody>
      </p:sp>
      <p:sp>
        <p:nvSpPr>
          <p:cNvPr id="48" name="TextBox 47"/>
          <p:cNvSpPr txBox="1"/>
          <p:nvPr/>
        </p:nvSpPr>
        <p:spPr bwMode="ltGray">
          <a:xfrm>
            <a:off x="5350129" y="2116067"/>
            <a:ext cx="1486262" cy="258512"/>
          </a:xfrm>
          <a:prstGeom prst="rect">
            <a:avLst/>
          </a:prstGeom>
          <a:noFill/>
          <a:ln w="9525">
            <a:noFill/>
            <a:miter lim="800000"/>
            <a:headEnd/>
            <a:tailEnd/>
          </a:ln>
        </p:spPr>
        <p:txBody>
          <a:bodyPr wrap="none" lIns="91419" tIns="45710" rIns="91419" bIns="45710" rtlCol="0" anchor="ctr" anchorCtr="0">
            <a:spAutoFit/>
          </a:bodyPr>
          <a:lstStyle/>
          <a:p>
            <a:pPr algn="l">
              <a:lnSpc>
                <a:spcPct val="90000"/>
              </a:lnSpc>
              <a:spcBef>
                <a:spcPts val="0"/>
              </a:spcBef>
              <a:spcAft>
                <a:spcPts val="800"/>
              </a:spcAft>
            </a:pPr>
            <a:r>
              <a:rPr lang="ko-KR" altLang="en-US" sz="1200" b="1" dirty="0">
                <a:latin typeface="Calibri" pitchFamily="34" charset="0"/>
              </a:rPr>
              <a:t>다양한 플랫폼 지원</a:t>
            </a:r>
            <a:endParaRPr lang="en-US" sz="1200" b="1" dirty="0">
              <a:latin typeface="Calibri" pitchFamily="34" charset="0"/>
            </a:endParaRPr>
          </a:p>
        </p:txBody>
      </p:sp>
      <p:sp>
        <p:nvSpPr>
          <p:cNvPr id="49" name="Rounded Rectangle 198"/>
          <p:cNvSpPr/>
          <p:nvPr/>
        </p:nvSpPr>
        <p:spPr bwMode="auto">
          <a:xfrm>
            <a:off x="5350129" y="4416265"/>
            <a:ext cx="4144273" cy="1777115"/>
          </a:xfrm>
          <a:prstGeom prst="roundRect">
            <a:avLst>
              <a:gd name="adj" fmla="val 3793"/>
            </a:avLst>
          </a:prstGeom>
          <a:solidFill>
            <a:srgbClr val="DDDDDD">
              <a:alpha val="89000"/>
            </a:srgb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solidFill>
                <a:schemeClr val="bg1"/>
              </a:solidFill>
              <a:effectLst/>
              <a:latin typeface="+mn-lt"/>
            </a:endParaRPr>
          </a:p>
        </p:txBody>
      </p:sp>
      <p:sp>
        <p:nvSpPr>
          <p:cNvPr id="50" name="TextBox 49"/>
          <p:cNvSpPr txBox="1"/>
          <p:nvPr/>
        </p:nvSpPr>
        <p:spPr bwMode="ltGray">
          <a:xfrm>
            <a:off x="5350129" y="4209521"/>
            <a:ext cx="1486262" cy="258512"/>
          </a:xfrm>
          <a:prstGeom prst="rect">
            <a:avLst/>
          </a:prstGeom>
          <a:noFill/>
          <a:ln w="9525">
            <a:noFill/>
            <a:miter lim="800000"/>
            <a:headEnd/>
            <a:tailEnd/>
          </a:ln>
        </p:spPr>
        <p:txBody>
          <a:bodyPr wrap="none" lIns="91419" tIns="45710" rIns="91419" bIns="45710" rtlCol="0" anchor="ctr" anchorCtr="0">
            <a:spAutoFit/>
          </a:bodyPr>
          <a:lstStyle/>
          <a:p>
            <a:pPr algn="l">
              <a:lnSpc>
                <a:spcPct val="90000"/>
              </a:lnSpc>
              <a:spcBef>
                <a:spcPts val="0"/>
              </a:spcBef>
              <a:spcAft>
                <a:spcPts val="800"/>
              </a:spcAft>
            </a:pPr>
            <a:r>
              <a:rPr lang="ko-KR" altLang="en-US" sz="1200" b="1" dirty="0">
                <a:latin typeface="Calibri" pitchFamily="34" charset="0"/>
              </a:rPr>
              <a:t>다양한 플랫폼 지원</a:t>
            </a:r>
            <a:endParaRPr lang="en-US" sz="1200" b="1" dirty="0">
              <a:latin typeface="Calibri" pitchFamily="34" charset="0"/>
            </a:endParaRPr>
          </a:p>
        </p:txBody>
      </p:sp>
      <p:pic>
        <p:nvPicPr>
          <p:cNvPr id="51" name="Picture 3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7185" y="2602023"/>
            <a:ext cx="456832" cy="456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2" name="Picture 2"/>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6549878" y="2550054"/>
            <a:ext cx="560772" cy="5607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3" name="Picture 2"/>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7231976" y="2554982"/>
            <a:ext cx="569912" cy="5509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4" name="Picture 2"/>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7921574" y="2549874"/>
            <a:ext cx="542678" cy="5611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 name="Picture 3"/>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49042" y="2565692"/>
            <a:ext cx="536708" cy="5294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6" name="Picture 5"/>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5894634" y="5489606"/>
            <a:ext cx="579024" cy="5790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2"/>
          <p:cNvPicPr>
            <a:picLocks noChangeAspect="1" noChangeArrowheads="1"/>
          </p:cNvPicPr>
          <p:nvPr/>
        </p:nvPicPr>
        <p:blipFill>
          <a:blip r:embed="rId8" cstate="print">
            <a:clrChange>
              <a:clrFrom>
                <a:srgbClr val="FFFFFD"/>
              </a:clrFrom>
              <a:clrTo>
                <a:srgbClr val="FFFFFD">
                  <a:alpha val="0"/>
                </a:srgbClr>
              </a:clrTo>
            </a:clrChange>
            <a:extLst>
              <a:ext uri="{28A0092B-C50C-407E-A947-70E740481C1C}">
                <a14:useLocalDpi xmlns:a14="http://schemas.microsoft.com/office/drawing/2010/main" val="0"/>
              </a:ext>
            </a:extLst>
          </a:blip>
          <a:srcRect/>
          <a:stretch>
            <a:fillRect/>
          </a:stretch>
        </p:blipFill>
        <p:spPr bwMode="auto">
          <a:xfrm>
            <a:off x="7112733" y="5512609"/>
            <a:ext cx="534518" cy="5388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4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206591" y="3339415"/>
            <a:ext cx="533198" cy="533200"/>
          </a:xfrm>
          <a:prstGeom prst="rect">
            <a:avLst/>
          </a:prstGeom>
        </p:spPr>
      </p:pic>
      <p:pic>
        <p:nvPicPr>
          <p:cNvPr id="59" name="Picture 6" descr="http://cdn-static.zdnet.com/i/story/70/00/032361/mshv-overview.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559766" y="3299349"/>
            <a:ext cx="1445942" cy="619690"/>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8" descr="http://upload.wikimedia.org/wikipedia/he/3/39/Microsoft_SQL_server_logo.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192967" y="4680758"/>
            <a:ext cx="683096" cy="561428"/>
          </a:xfrm>
          <a:prstGeom prst="rect">
            <a:avLst/>
          </a:prstGeom>
          <a:noFill/>
          <a:extLst>
            <a:ext uri="{909E8E84-426E-40DD-AFC4-6F175D3DCCD1}">
              <a14:hiddenFill xmlns:a14="http://schemas.microsoft.com/office/drawing/2010/main">
                <a:solidFill>
                  <a:srgbClr val="FFFFFF"/>
                </a:solidFill>
              </a14:hiddenFill>
            </a:ext>
          </a:extLst>
        </p:spPr>
      </p:pic>
      <p:pic>
        <p:nvPicPr>
          <p:cNvPr id="61" name="그림 60"/>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895307" y="4644827"/>
            <a:ext cx="636970" cy="586132"/>
          </a:xfrm>
          <a:prstGeom prst="rect">
            <a:avLst/>
          </a:prstGeom>
        </p:spPr>
      </p:pic>
      <p:pic>
        <p:nvPicPr>
          <p:cNvPr id="62" name="Picture 14" descr="http://www.repointdk.com/SiteAssets/why-repoint/SharePoint%202013%20logo.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061517" y="4620703"/>
            <a:ext cx="635498" cy="630374"/>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16" descr="http://www.weatherlycloud.com/knowledgebase/wp-content/uploads/2013/04/oracle_database_logo.gif"/>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t="63163"/>
          <a:stretch/>
        </p:blipFill>
        <p:spPr bwMode="auto">
          <a:xfrm>
            <a:off x="8084562" y="5613369"/>
            <a:ext cx="899904" cy="331498"/>
          </a:xfrm>
          <a:prstGeom prst="rect">
            <a:avLst/>
          </a:prstGeom>
          <a:noFill/>
          <a:extLst>
            <a:ext uri="{909E8E84-426E-40DD-AFC4-6F175D3DCCD1}">
              <a14:hiddenFill xmlns:a14="http://schemas.microsoft.com/office/drawing/2010/main">
                <a:solidFill>
                  <a:srgbClr val="FFFFFF"/>
                </a:solidFill>
              </a14:hiddenFill>
            </a:ext>
          </a:extLst>
        </p:spPr>
      </p:pic>
      <p:sp>
        <p:nvSpPr>
          <p:cNvPr id="64" name="Rectangle 369"/>
          <p:cNvSpPr/>
          <p:nvPr/>
        </p:nvSpPr>
        <p:spPr bwMode="auto">
          <a:xfrm>
            <a:off x="7819576" y="2095425"/>
            <a:ext cx="1577723" cy="182880"/>
          </a:xfrm>
          <a:prstGeom prst="rect">
            <a:avLst/>
          </a:prstGeom>
          <a:solidFill>
            <a:schemeClr val="bg1">
              <a:lumMod val="75000"/>
              <a:alpha val="85000"/>
            </a:schemeClr>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r>
              <a:rPr lang="en-US" sz="1000" b="1" dirty="0">
                <a:latin typeface="Calibri" panose="020F0502020204030204" pitchFamily="34" charset="0"/>
                <a:cs typeface="Calibri" panose="020F0502020204030204" pitchFamily="34" charset="0"/>
                <a:hlinkClick r:id="rId15"/>
              </a:rPr>
              <a:t>Backup Exec </a:t>
            </a:r>
            <a:r>
              <a:rPr lang="ko-KR" altLang="en-US" sz="1000" b="1">
                <a:latin typeface="Calibri" panose="020F0502020204030204" pitchFamily="34" charset="0"/>
                <a:cs typeface="Calibri" panose="020F0502020204030204" pitchFamily="34" charset="0"/>
                <a:hlinkClick r:id="rId15"/>
              </a:rPr>
              <a:t>호환성 </a:t>
            </a:r>
            <a:r>
              <a:rPr lang="ko-KR" altLang="en-US" sz="1000" b="1" dirty="0">
                <a:latin typeface="Calibri" panose="020F0502020204030204" pitchFamily="34" charset="0"/>
                <a:cs typeface="Calibri" panose="020F0502020204030204" pitchFamily="34" charset="0"/>
                <a:hlinkClick r:id="rId15"/>
              </a:rPr>
              <a:t>목록</a:t>
            </a:r>
            <a:endParaRPr kumimoji="0" lang="en-US" sz="1400" i="0" u="none" strike="noStrike" cap="none" normalizeH="0" baseline="0" dirty="0">
              <a:ln>
                <a:noFill/>
              </a:ln>
              <a:solidFill>
                <a:srgbClr val="FFCC00"/>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65617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9" name="그룹 198"/>
          <p:cNvGrpSpPr/>
          <p:nvPr/>
        </p:nvGrpSpPr>
        <p:grpSpPr>
          <a:xfrm>
            <a:off x="2339600" y="2241705"/>
            <a:ext cx="7141518" cy="4000626"/>
            <a:chOff x="2339600" y="2241705"/>
            <a:chExt cx="7141518" cy="4000626"/>
          </a:xfrm>
        </p:grpSpPr>
        <p:pic>
          <p:nvPicPr>
            <p:cNvPr id="34" name="Picture 416"/>
            <p:cNvPicPr>
              <a:picLocks noChangeAspect="1"/>
            </p:cNvPicPr>
            <p:nvPr/>
          </p:nvPicPr>
          <p:blipFill>
            <a:blip r:embed="rId2"/>
            <a:stretch>
              <a:fillRect/>
            </a:stretch>
          </p:blipFill>
          <p:spPr>
            <a:xfrm>
              <a:off x="2629623" y="4284375"/>
              <a:ext cx="974194" cy="355449"/>
            </a:xfrm>
            <a:prstGeom prst="rect">
              <a:avLst/>
            </a:prstGeom>
          </p:spPr>
        </p:pic>
        <p:pic>
          <p:nvPicPr>
            <p:cNvPr id="10" name="Picture 391"/>
            <p:cNvPicPr>
              <a:picLocks noChangeAspect="1"/>
            </p:cNvPicPr>
            <p:nvPr/>
          </p:nvPicPr>
          <p:blipFill>
            <a:blip r:embed="rId3"/>
            <a:stretch>
              <a:fillRect/>
            </a:stretch>
          </p:blipFill>
          <p:spPr>
            <a:xfrm>
              <a:off x="6155722" y="3946163"/>
              <a:ext cx="917090" cy="455661"/>
            </a:xfrm>
            <a:prstGeom prst="rect">
              <a:avLst/>
            </a:prstGeom>
          </p:spPr>
        </p:pic>
        <p:pic>
          <p:nvPicPr>
            <p:cNvPr id="11" name="Picture 392"/>
            <p:cNvPicPr>
              <a:picLocks noChangeAspect="1"/>
            </p:cNvPicPr>
            <p:nvPr/>
          </p:nvPicPr>
          <p:blipFill>
            <a:blip r:embed="rId4"/>
            <a:stretch>
              <a:fillRect/>
            </a:stretch>
          </p:blipFill>
          <p:spPr>
            <a:xfrm>
              <a:off x="6155722" y="3568309"/>
              <a:ext cx="1383435" cy="304356"/>
            </a:xfrm>
            <a:prstGeom prst="rect">
              <a:avLst/>
            </a:prstGeom>
          </p:spPr>
        </p:pic>
        <p:pic>
          <p:nvPicPr>
            <p:cNvPr id="12" name="Picture 393"/>
            <p:cNvPicPr>
              <a:picLocks noChangeAspect="1"/>
            </p:cNvPicPr>
            <p:nvPr/>
          </p:nvPicPr>
          <p:blipFill>
            <a:blip r:embed="rId5"/>
            <a:stretch>
              <a:fillRect/>
            </a:stretch>
          </p:blipFill>
          <p:spPr>
            <a:xfrm>
              <a:off x="8492893" y="4620292"/>
              <a:ext cx="894166" cy="333418"/>
            </a:xfrm>
            <a:prstGeom prst="rect">
              <a:avLst/>
            </a:prstGeom>
          </p:spPr>
        </p:pic>
        <p:pic>
          <p:nvPicPr>
            <p:cNvPr id="13" name="Picture 394"/>
            <p:cNvPicPr>
              <a:picLocks noChangeAspect="1"/>
            </p:cNvPicPr>
            <p:nvPr/>
          </p:nvPicPr>
          <p:blipFill>
            <a:blip r:embed="rId6"/>
            <a:stretch>
              <a:fillRect/>
            </a:stretch>
          </p:blipFill>
          <p:spPr>
            <a:xfrm>
              <a:off x="7801170" y="4983736"/>
              <a:ext cx="580854" cy="365279"/>
            </a:xfrm>
            <a:prstGeom prst="rect">
              <a:avLst/>
            </a:prstGeom>
          </p:spPr>
        </p:pic>
        <p:pic>
          <p:nvPicPr>
            <p:cNvPr id="14" name="Picture 395"/>
            <p:cNvPicPr>
              <a:picLocks noChangeAspect="1"/>
            </p:cNvPicPr>
            <p:nvPr/>
          </p:nvPicPr>
          <p:blipFill>
            <a:blip r:embed="rId7"/>
            <a:stretch>
              <a:fillRect/>
            </a:stretch>
          </p:blipFill>
          <p:spPr>
            <a:xfrm>
              <a:off x="2578663" y="4851965"/>
              <a:ext cx="1038376" cy="150054"/>
            </a:xfrm>
            <a:prstGeom prst="rect">
              <a:avLst/>
            </a:prstGeom>
          </p:spPr>
        </p:pic>
        <p:pic>
          <p:nvPicPr>
            <p:cNvPr id="15" name="Picture 396"/>
            <p:cNvPicPr>
              <a:picLocks noChangeAspect="1"/>
            </p:cNvPicPr>
            <p:nvPr/>
          </p:nvPicPr>
          <p:blipFill>
            <a:blip r:embed="rId8"/>
            <a:stretch>
              <a:fillRect/>
            </a:stretch>
          </p:blipFill>
          <p:spPr>
            <a:xfrm>
              <a:off x="3413487" y="4516524"/>
              <a:ext cx="928863" cy="296720"/>
            </a:xfrm>
            <a:prstGeom prst="rect">
              <a:avLst/>
            </a:prstGeom>
          </p:spPr>
        </p:pic>
        <p:pic>
          <p:nvPicPr>
            <p:cNvPr id="16" name="Picture 397"/>
            <p:cNvPicPr>
              <a:picLocks noChangeAspect="1"/>
            </p:cNvPicPr>
            <p:nvPr/>
          </p:nvPicPr>
          <p:blipFill>
            <a:blip r:embed="rId9"/>
            <a:stretch>
              <a:fillRect/>
            </a:stretch>
          </p:blipFill>
          <p:spPr>
            <a:xfrm>
              <a:off x="7345239" y="3870566"/>
              <a:ext cx="1282260" cy="241464"/>
            </a:xfrm>
            <a:prstGeom prst="rect">
              <a:avLst/>
            </a:prstGeom>
          </p:spPr>
        </p:pic>
        <p:pic>
          <p:nvPicPr>
            <p:cNvPr id="17" name="Picture 398"/>
            <p:cNvPicPr>
              <a:picLocks noChangeAspect="1"/>
            </p:cNvPicPr>
            <p:nvPr/>
          </p:nvPicPr>
          <p:blipFill>
            <a:blip r:embed="rId10"/>
            <a:stretch>
              <a:fillRect/>
            </a:stretch>
          </p:blipFill>
          <p:spPr>
            <a:xfrm>
              <a:off x="8208653" y="3529532"/>
              <a:ext cx="1143045" cy="321338"/>
            </a:xfrm>
            <a:prstGeom prst="rect">
              <a:avLst/>
            </a:prstGeom>
          </p:spPr>
        </p:pic>
        <p:pic>
          <p:nvPicPr>
            <p:cNvPr id="18" name="Picture 399"/>
            <p:cNvPicPr>
              <a:picLocks noChangeAspect="1"/>
            </p:cNvPicPr>
            <p:nvPr/>
          </p:nvPicPr>
          <p:blipFill>
            <a:blip r:embed="rId11"/>
            <a:stretch>
              <a:fillRect/>
            </a:stretch>
          </p:blipFill>
          <p:spPr>
            <a:xfrm>
              <a:off x="7173901" y="3207022"/>
              <a:ext cx="1127567" cy="302123"/>
            </a:xfrm>
            <a:prstGeom prst="rect">
              <a:avLst/>
            </a:prstGeom>
          </p:spPr>
        </p:pic>
        <p:pic>
          <p:nvPicPr>
            <p:cNvPr id="19" name="Picture 401"/>
            <p:cNvPicPr>
              <a:picLocks noChangeAspect="1"/>
            </p:cNvPicPr>
            <p:nvPr/>
          </p:nvPicPr>
          <p:blipFill>
            <a:blip r:embed="rId12"/>
            <a:stretch>
              <a:fillRect/>
            </a:stretch>
          </p:blipFill>
          <p:spPr>
            <a:xfrm>
              <a:off x="6573221" y="4441454"/>
              <a:ext cx="1171429" cy="419048"/>
            </a:xfrm>
            <a:prstGeom prst="rect">
              <a:avLst/>
            </a:prstGeom>
          </p:spPr>
        </p:pic>
        <p:pic>
          <p:nvPicPr>
            <p:cNvPr id="20" name="Picture 402"/>
            <p:cNvPicPr>
              <a:picLocks noChangeAspect="1"/>
            </p:cNvPicPr>
            <p:nvPr/>
          </p:nvPicPr>
          <p:blipFill>
            <a:blip r:embed="rId13"/>
            <a:stretch>
              <a:fillRect/>
            </a:stretch>
          </p:blipFill>
          <p:spPr>
            <a:xfrm>
              <a:off x="8037965" y="4229742"/>
              <a:ext cx="943561" cy="272837"/>
            </a:xfrm>
            <a:prstGeom prst="rect">
              <a:avLst/>
            </a:prstGeom>
          </p:spPr>
        </p:pic>
        <p:pic>
          <p:nvPicPr>
            <p:cNvPr id="21" name="Picture 403"/>
            <p:cNvPicPr>
              <a:picLocks noChangeAspect="1"/>
            </p:cNvPicPr>
            <p:nvPr/>
          </p:nvPicPr>
          <p:blipFill>
            <a:blip r:embed="rId14"/>
            <a:stretch>
              <a:fillRect/>
            </a:stretch>
          </p:blipFill>
          <p:spPr>
            <a:xfrm>
              <a:off x="5394373" y="4560530"/>
              <a:ext cx="1019048" cy="400000"/>
            </a:xfrm>
            <a:prstGeom prst="rect">
              <a:avLst/>
            </a:prstGeom>
          </p:spPr>
        </p:pic>
        <p:pic>
          <p:nvPicPr>
            <p:cNvPr id="22" name="Picture 404"/>
            <p:cNvPicPr>
              <a:picLocks noChangeAspect="1"/>
            </p:cNvPicPr>
            <p:nvPr/>
          </p:nvPicPr>
          <p:blipFill>
            <a:blip r:embed="rId15"/>
            <a:stretch>
              <a:fillRect/>
            </a:stretch>
          </p:blipFill>
          <p:spPr>
            <a:xfrm>
              <a:off x="4320670" y="5064898"/>
              <a:ext cx="859413" cy="334216"/>
            </a:xfrm>
            <a:prstGeom prst="rect">
              <a:avLst/>
            </a:prstGeom>
          </p:spPr>
        </p:pic>
        <p:pic>
          <p:nvPicPr>
            <p:cNvPr id="23" name="Picture 405"/>
            <p:cNvPicPr>
              <a:picLocks noChangeAspect="1"/>
            </p:cNvPicPr>
            <p:nvPr/>
          </p:nvPicPr>
          <p:blipFill>
            <a:blip r:embed="rId16"/>
            <a:stretch>
              <a:fillRect/>
            </a:stretch>
          </p:blipFill>
          <p:spPr>
            <a:xfrm>
              <a:off x="8002475" y="5898318"/>
              <a:ext cx="1190930" cy="178984"/>
            </a:xfrm>
            <a:prstGeom prst="rect">
              <a:avLst/>
            </a:prstGeom>
          </p:spPr>
        </p:pic>
        <p:pic>
          <p:nvPicPr>
            <p:cNvPr id="24" name="Picture 406"/>
            <p:cNvPicPr>
              <a:picLocks noChangeAspect="1"/>
            </p:cNvPicPr>
            <p:nvPr/>
          </p:nvPicPr>
          <p:blipFill>
            <a:blip r:embed="rId17"/>
            <a:stretch>
              <a:fillRect/>
            </a:stretch>
          </p:blipFill>
          <p:spPr>
            <a:xfrm>
              <a:off x="6841374" y="5054433"/>
              <a:ext cx="762274" cy="315171"/>
            </a:xfrm>
            <a:prstGeom prst="rect">
              <a:avLst/>
            </a:prstGeom>
          </p:spPr>
        </p:pic>
        <p:pic>
          <p:nvPicPr>
            <p:cNvPr id="25" name="Picture 407"/>
            <p:cNvPicPr>
              <a:picLocks noChangeAspect="1"/>
            </p:cNvPicPr>
            <p:nvPr/>
          </p:nvPicPr>
          <p:blipFill>
            <a:blip r:embed="rId18"/>
            <a:stretch>
              <a:fillRect/>
            </a:stretch>
          </p:blipFill>
          <p:spPr>
            <a:xfrm>
              <a:off x="7763068" y="2486907"/>
              <a:ext cx="820785" cy="317473"/>
            </a:xfrm>
            <a:prstGeom prst="rect">
              <a:avLst/>
            </a:prstGeom>
          </p:spPr>
        </p:pic>
        <p:pic>
          <p:nvPicPr>
            <p:cNvPr id="26" name="Picture 408"/>
            <p:cNvPicPr>
              <a:picLocks noChangeAspect="1"/>
            </p:cNvPicPr>
            <p:nvPr/>
          </p:nvPicPr>
          <p:blipFill>
            <a:blip r:embed="rId19"/>
            <a:stretch>
              <a:fillRect/>
            </a:stretch>
          </p:blipFill>
          <p:spPr>
            <a:xfrm>
              <a:off x="6163170" y="3206968"/>
              <a:ext cx="805027" cy="210546"/>
            </a:xfrm>
            <a:prstGeom prst="rect">
              <a:avLst/>
            </a:prstGeom>
          </p:spPr>
        </p:pic>
        <p:pic>
          <p:nvPicPr>
            <p:cNvPr id="27" name="Picture 409"/>
            <p:cNvPicPr>
              <a:picLocks noChangeAspect="1"/>
            </p:cNvPicPr>
            <p:nvPr/>
          </p:nvPicPr>
          <p:blipFill>
            <a:blip r:embed="rId20"/>
            <a:stretch>
              <a:fillRect/>
            </a:stretch>
          </p:blipFill>
          <p:spPr>
            <a:xfrm>
              <a:off x="8265280" y="2951983"/>
              <a:ext cx="1053945" cy="362294"/>
            </a:xfrm>
            <a:prstGeom prst="rect">
              <a:avLst/>
            </a:prstGeom>
          </p:spPr>
        </p:pic>
        <p:pic>
          <p:nvPicPr>
            <p:cNvPr id="28" name="Picture 410"/>
            <p:cNvPicPr>
              <a:picLocks noChangeAspect="1"/>
            </p:cNvPicPr>
            <p:nvPr/>
          </p:nvPicPr>
          <p:blipFill>
            <a:blip r:embed="rId21"/>
            <a:stretch>
              <a:fillRect/>
            </a:stretch>
          </p:blipFill>
          <p:spPr>
            <a:xfrm>
              <a:off x="5394373" y="5055964"/>
              <a:ext cx="1201985" cy="290590"/>
            </a:xfrm>
            <a:prstGeom prst="rect">
              <a:avLst/>
            </a:prstGeom>
          </p:spPr>
        </p:pic>
        <p:pic>
          <p:nvPicPr>
            <p:cNvPr id="29" name="Picture 411"/>
            <p:cNvPicPr>
              <a:picLocks noChangeAspect="1"/>
            </p:cNvPicPr>
            <p:nvPr/>
          </p:nvPicPr>
          <p:blipFill>
            <a:blip r:embed="rId22"/>
            <a:stretch>
              <a:fillRect/>
            </a:stretch>
          </p:blipFill>
          <p:spPr>
            <a:xfrm>
              <a:off x="4433969" y="4191607"/>
              <a:ext cx="1446785" cy="210217"/>
            </a:xfrm>
            <a:prstGeom prst="rect">
              <a:avLst/>
            </a:prstGeom>
          </p:spPr>
        </p:pic>
        <p:pic>
          <p:nvPicPr>
            <p:cNvPr id="30" name="Picture 412"/>
            <p:cNvPicPr>
              <a:picLocks noChangeAspect="1"/>
            </p:cNvPicPr>
            <p:nvPr/>
          </p:nvPicPr>
          <p:blipFill>
            <a:blip r:embed="rId23"/>
            <a:stretch>
              <a:fillRect/>
            </a:stretch>
          </p:blipFill>
          <p:spPr>
            <a:xfrm>
              <a:off x="8104071" y="5545888"/>
              <a:ext cx="1250977" cy="214288"/>
            </a:xfrm>
            <a:prstGeom prst="rect">
              <a:avLst/>
            </a:prstGeom>
          </p:spPr>
        </p:pic>
        <p:pic>
          <p:nvPicPr>
            <p:cNvPr id="31" name="Picture 413"/>
            <p:cNvPicPr>
              <a:picLocks noChangeAspect="1"/>
            </p:cNvPicPr>
            <p:nvPr/>
          </p:nvPicPr>
          <p:blipFill>
            <a:blip r:embed="rId24"/>
            <a:stretch>
              <a:fillRect/>
            </a:stretch>
          </p:blipFill>
          <p:spPr>
            <a:xfrm>
              <a:off x="4517614" y="4532344"/>
              <a:ext cx="702479" cy="392217"/>
            </a:xfrm>
            <a:prstGeom prst="rect">
              <a:avLst/>
            </a:prstGeom>
          </p:spPr>
        </p:pic>
        <p:pic>
          <p:nvPicPr>
            <p:cNvPr id="32" name="Picture 414"/>
            <p:cNvPicPr>
              <a:picLocks noChangeAspect="1"/>
            </p:cNvPicPr>
            <p:nvPr/>
          </p:nvPicPr>
          <p:blipFill>
            <a:blip r:embed="rId25"/>
            <a:stretch>
              <a:fillRect/>
            </a:stretch>
          </p:blipFill>
          <p:spPr>
            <a:xfrm>
              <a:off x="8716122" y="2492715"/>
              <a:ext cx="681177" cy="429791"/>
            </a:xfrm>
            <a:prstGeom prst="rect">
              <a:avLst/>
            </a:prstGeom>
          </p:spPr>
        </p:pic>
        <p:pic>
          <p:nvPicPr>
            <p:cNvPr id="33" name="Picture 415"/>
            <p:cNvPicPr>
              <a:picLocks noChangeAspect="1"/>
            </p:cNvPicPr>
            <p:nvPr/>
          </p:nvPicPr>
          <p:blipFill>
            <a:blip r:embed="rId26"/>
            <a:stretch>
              <a:fillRect/>
            </a:stretch>
          </p:blipFill>
          <p:spPr>
            <a:xfrm>
              <a:off x="2991780" y="5065645"/>
              <a:ext cx="1019433" cy="293011"/>
            </a:xfrm>
            <a:prstGeom prst="rect">
              <a:avLst/>
            </a:prstGeom>
          </p:spPr>
        </p:pic>
        <p:sp>
          <p:nvSpPr>
            <p:cNvPr id="35" name="Rectangle 417"/>
            <p:cNvSpPr/>
            <p:nvPr/>
          </p:nvSpPr>
          <p:spPr bwMode="auto">
            <a:xfrm>
              <a:off x="2339600" y="2241705"/>
              <a:ext cx="7141518" cy="4000626"/>
            </a:xfrm>
            <a:prstGeom prst="rect">
              <a:avLst/>
            </a:prstGeom>
            <a:solidFill>
              <a:schemeClr val="bg1">
                <a:alpha val="80000"/>
              </a:schemeClr>
            </a:solidFill>
            <a:ln w="9525">
              <a:noFill/>
              <a:round/>
              <a:headEnd/>
              <a:tailEnd/>
            </a:ln>
            <a:effectLst/>
            <a:extLst/>
          </p:spPr>
          <p:txBody>
            <a:bodyPr rtlCol="0" anchor="ctr"/>
            <a:lstStyle/>
            <a:p>
              <a:pPr algn="ctr"/>
              <a:endParaRPr lang="ko-KR" altLang="en-US" sz="1600"/>
            </a:p>
          </p:txBody>
        </p:sp>
      </p:grpSp>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27</a:t>
            </a:fld>
            <a:endParaRPr lang="en-US"/>
          </a:p>
        </p:txBody>
      </p:sp>
      <p:sp>
        <p:nvSpPr>
          <p:cNvPr id="4" name="내용 개체 틀 3"/>
          <p:cNvSpPr>
            <a:spLocks noGrp="1"/>
          </p:cNvSpPr>
          <p:nvPr>
            <p:ph sz="half" idx="13"/>
          </p:nvPr>
        </p:nvSpPr>
        <p:spPr/>
        <p:txBody>
          <a:bodyPr/>
          <a:lstStyle/>
          <a:p>
            <a:r>
              <a:rPr lang="en-US" altLang="ko-KR" sz="1200" dirty="0"/>
              <a:t>Backup Exec</a:t>
            </a:r>
            <a:r>
              <a:rPr lang="ko-KR" altLang="en-US" sz="1200"/>
              <a:t>은 기업의 중요 데이터를 안전하게 보호하기 위한 호환성을 위하여 </a:t>
            </a:r>
            <a:r>
              <a:rPr lang="en-US" altLang="ko-KR" sz="1200" dirty="0"/>
              <a:t>SCSI, SAS, FC, iSCSI </a:t>
            </a:r>
            <a:r>
              <a:rPr lang="ko-KR" altLang="en-US" sz="1200"/>
              <a:t>등의 인터페이스를 제공하는 디스크</a:t>
            </a:r>
            <a:r>
              <a:rPr lang="en-US" altLang="ko-KR" sz="1200" dirty="0"/>
              <a:t>, </a:t>
            </a:r>
            <a:r>
              <a:rPr lang="ko-KR" altLang="en-US" sz="1200"/>
              <a:t>테이프</a:t>
            </a:r>
            <a:r>
              <a:rPr lang="en-US" altLang="ko-KR" sz="1200" dirty="0"/>
              <a:t>, </a:t>
            </a:r>
            <a:r>
              <a:rPr lang="ko-KR" altLang="en-US" sz="1200"/>
              <a:t>클라우드</a:t>
            </a:r>
            <a:r>
              <a:rPr lang="en-US" altLang="ko-KR" sz="1200" dirty="0"/>
              <a:t>, Gateway </a:t>
            </a:r>
            <a:r>
              <a:rPr lang="ko-KR" altLang="en-US" sz="1200"/>
              <a:t>등의 현존하는 거의 모든 최신 저장장치를 지원하고 있습니다</a:t>
            </a:r>
            <a:r>
              <a:rPr lang="en-US" altLang="ko-KR" sz="1200" dirty="0"/>
              <a:t>.</a:t>
            </a:r>
            <a:endParaRPr lang="ko-KR" altLang="en-US" sz="1200"/>
          </a:p>
        </p:txBody>
      </p:sp>
      <p:sp>
        <p:nvSpPr>
          <p:cNvPr id="5" name="텍스트 개체 틀 4"/>
          <p:cNvSpPr>
            <a:spLocks noGrp="1"/>
          </p:cNvSpPr>
          <p:nvPr>
            <p:ph type="body" idx="1"/>
          </p:nvPr>
        </p:nvSpPr>
        <p:spPr>
          <a:xfrm>
            <a:off x="523872" y="1804238"/>
            <a:ext cx="1837610" cy="193899"/>
          </a:xfrm>
        </p:spPr>
        <p:txBody>
          <a:bodyPr/>
          <a:lstStyle/>
          <a:p>
            <a:r>
              <a:rPr lang="ko-KR" altLang="en-US" dirty="0"/>
              <a:t>백업 저장 장치 호환성</a:t>
            </a:r>
          </a:p>
        </p:txBody>
      </p:sp>
      <p:sp>
        <p:nvSpPr>
          <p:cNvPr id="7" name="텍스트 개체 틀 6"/>
          <p:cNvSpPr>
            <a:spLocks noGrp="1"/>
          </p:cNvSpPr>
          <p:nvPr>
            <p:ph type="body" idx="14"/>
          </p:nvPr>
        </p:nvSpPr>
        <p:spPr>
          <a:xfrm>
            <a:off x="8556910" y="778290"/>
            <a:ext cx="1018475" cy="138499"/>
          </a:xfrm>
        </p:spPr>
        <p:txBody>
          <a:bodyPr/>
          <a:lstStyle/>
          <a:p>
            <a:r>
              <a:rPr lang="en-US" altLang="ko-KR" dirty="0"/>
              <a:t>2. </a:t>
            </a:r>
            <a:r>
              <a:rPr lang="ko-KR" altLang="en-US"/>
              <a:t>제안제품 소개</a:t>
            </a:r>
          </a:p>
        </p:txBody>
      </p:sp>
      <p:sp>
        <p:nvSpPr>
          <p:cNvPr id="8" name="제목 7"/>
          <p:cNvSpPr>
            <a:spLocks noGrp="1"/>
          </p:cNvSpPr>
          <p:nvPr>
            <p:ph type="title"/>
          </p:nvPr>
        </p:nvSpPr>
        <p:spPr/>
        <p:txBody>
          <a:bodyPr/>
          <a:lstStyle/>
          <a:p>
            <a:r>
              <a:rPr lang="en-US" altLang="ko-KR" dirty="0"/>
              <a:t>2.4 </a:t>
            </a:r>
            <a:r>
              <a:rPr lang="ko-KR" altLang="en-US"/>
              <a:t>제품 주요기술 및 특장점</a:t>
            </a:r>
          </a:p>
        </p:txBody>
      </p:sp>
      <p:sp>
        <p:nvSpPr>
          <p:cNvPr id="37" name="Rounded Rectangle 195"/>
          <p:cNvSpPr/>
          <p:nvPr/>
        </p:nvSpPr>
        <p:spPr bwMode="auto">
          <a:xfrm>
            <a:off x="557009" y="5481689"/>
            <a:ext cx="6982147" cy="679166"/>
          </a:xfrm>
          <a:prstGeom prst="roundRect">
            <a:avLst>
              <a:gd name="adj" fmla="val 3793"/>
            </a:avLst>
          </a:prstGeom>
          <a:solidFill>
            <a:srgbClr val="DDDDDD">
              <a:alpha val="89000"/>
            </a:srgb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solidFill>
                <a:schemeClr val="bg1"/>
              </a:solidFill>
              <a:effectLst/>
            </a:endParaRPr>
          </a:p>
        </p:txBody>
      </p:sp>
      <p:sp>
        <p:nvSpPr>
          <p:cNvPr id="38" name="Rounded Rectangle 196"/>
          <p:cNvSpPr/>
          <p:nvPr/>
        </p:nvSpPr>
        <p:spPr bwMode="auto">
          <a:xfrm>
            <a:off x="557011" y="4445553"/>
            <a:ext cx="1830139" cy="679166"/>
          </a:xfrm>
          <a:prstGeom prst="roundRect">
            <a:avLst>
              <a:gd name="adj" fmla="val 3793"/>
            </a:avLst>
          </a:prstGeom>
          <a:solidFill>
            <a:srgbClr val="DDDDDD">
              <a:alpha val="89000"/>
            </a:srgb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solidFill>
                <a:schemeClr val="bg1"/>
              </a:solidFill>
              <a:effectLst/>
            </a:endParaRPr>
          </a:p>
        </p:txBody>
      </p:sp>
      <p:sp>
        <p:nvSpPr>
          <p:cNvPr id="39" name="Rounded Rectangle 197"/>
          <p:cNvSpPr/>
          <p:nvPr/>
        </p:nvSpPr>
        <p:spPr bwMode="auto">
          <a:xfrm>
            <a:off x="557011" y="3411311"/>
            <a:ext cx="5272290" cy="679166"/>
          </a:xfrm>
          <a:prstGeom prst="roundRect">
            <a:avLst>
              <a:gd name="adj" fmla="val 3793"/>
            </a:avLst>
          </a:prstGeom>
          <a:solidFill>
            <a:srgbClr val="DDDDDD">
              <a:alpha val="89000"/>
            </a:srgb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solidFill>
                <a:schemeClr val="bg1"/>
              </a:solidFill>
              <a:effectLst/>
            </a:endParaRPr>
          </a:p>
        </p:txBody>
      </p:sp>
      <p:sp>
        <p:nvSpPr>
          <p:cNvPr id="40" name="Rounded Rectangle 198"/>
          <p:cNvSpPr/>
          <p:nvPr/>
        </p:nvSpPr>
        <p:spPr bwMode="auto">
          <a:xfrm>
            <a:off x="557010" y="2379457"/>
            <a:ext cx="6984776" cy="679166"/>
          </a:xfrm>
          <a:prstGeom prst="roundRect">
            <a:avLst>
              <a:gd name="adj" fmla="val 3793"/>
            </a:avLst>
          </a:prstGeom>
          <a:solidFill>
            <a:srgbClr val="DDDDDD">
              <a:alpha val="89000"/>
            </a:srgb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solidFill>
                <a:schemeClr val="bg1"/>
              </a:solidFill>
              <a:effectLst/>
            </a:endParaRPr>
          </a:p>
        </p:txBody>
      </p:sp>
      <p:grpSp>
        <p:nvGrpSpPr>
          <p:cNvPr id="41" name="Group 380"/>
          <p:cNvGrpSpPr/>
          <p:nvPr/>
        </p:nvGrpSpPr>
        <p:grpSpPr>
          <a:xfrm>
            <a:off x="633249" y="2456641"/>
            <a:ext cx="1675305" cy="518428"/>
            <a:chOff x="782452" y="2567504"/>
            <a:chExt cx="1675305" cy="518428"/>
          </a:xfrm>
        </p:grpSpPr>
        <p:sp>
          <p:nvSpPr>
            <p:cNvPr id="42" name="Rounded Rectangle 199"/>
            <p:cNvSpPr/>
            <p:nvPr/>
          </p:nvSpPr>
          <p:spPr bwMode="auto">
            <a:xfrm>
              <a:off x="782452" y="2567504"/>
              <a:ext cx="1675305" cy="518428"/>
            </a:xfrm>
            <a:prstGeom prst="roundRect">
              <a:avLst>
                <a:gd name="adj" fmla="val 7778"/>
              </a:avLst>
            </a:prstGeom>
            <a:solidFill>
              <a:srgbClr val="FFCC00">
                <a:alpha val="90000"/>
              </a:srgbClr>
            </a:solidFill>
            <a:ln w="19050" cap="flat" cmpd="sng" algn="ctr">
              <a:solidFill>
                <a:schemeClr val="bg2">
                  <a:lumMod val="40000"/>
                  <a:lumOff val="60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43" name="TextBox 42"/>
            <p:cNvSpPr txBox="1"/>
            <p:nvPr/>
          </p:nvSpPr>
          <p:spPr bwMode="ltGray">
            <a:xfrm>
              <a:off x="1151722" y="2589106"/>
              <a:ext cx="1303736" cy="469339"/>
            </a:xfrm>
            <a:prstGeom prst="rect">
              <a:avLst/>
            </a:prstGeom>
            <a:noFill/>
            <a:ln w="9525">
              <a:noFill/>
              <a:miter lim="800000"/>
              <a:headEnd/>
              <a:tailEnd/>
            </a:ln>
          </p:spPr>
          <p:txBody>
            <a:bodyPr wrap="square" lIns="91419" tIns="45710" rIns="91419" bIns="45710" rtlCol="0" anchor="ctr" anchorCtr="0">
              <a:spAutoFit/>
            </a:bodyPr>
            <a:lstStyle/>
            <a:p>
              <a:pPr algn="l">
                <a:spcBef>
                  <a:spcPts val="0"/>
                </a:spcBef>
                <a:spcAft>
                  <a:spcPts val="0"/>
                </a:spcAft>
              </a:pPr>
              <a:r>
                <a:rPr lang="en-US" sz="1050" b="1" dirty="0"/>
                <a:t>Local Disk</a:t>
              </a:r>
            </a:p>
            <a:p>
              <a:pPr algn="l">
                <a:spcBef>
                  <a:spcPts val="0"/>
                </a:spcBef>
                <a:spcAft>
                  <a:spcPts val="0"/>
                </a:spcAft>
              </a:pPr>
              <a:r>
                <a:rPr lang="en-US" sz="700" dirty="0" err="1"/>
                <a:t>eSATA</a:t>
              </a:r>
              <a:r>
                <a:rPr lang="en-US" sz="700" dirty="0"/>
                <a:t>, SAS, </a:t>
              </a:r>
              <a:r>
                <a:rPr lang="en-US" sz="700" dirty="0" err="1"/>
                <a:t>PCI</a:t>
              </a:r>
              <a:r>
                <a:rPr lang="en-US" sz="700" i="1" dirty="0" err="1"/>
                <a:t>n</a:t>
              </a:r>
              <a:r>
                <a:rPr lang="en-US" sz="700" i="1" dirty="0"/>
                <a:t>, </a:t>
              </a:r>
              <a:r>
                <a:rPr lang="en-US" sz="700" dirty="0"/>
                <a:t>USB/RDX</a:t>
              </a:r>
              <a:endParaRPr lang="en-US" sz="600" dirty="0"/>
            </a:p>
          </p:txBody>
        </p:sp>
        <p:grpSp>
          <p:nvGrpSpPr>
            <p:cNvPr id="44" name="Group 201"/>
            <p:cNvGrpSpPr>
              <a:grpSpLocks noChangeAspect="1"/>
            </p:cNvGrpSpPr>
            <p:nvPr/>
          </p:nvGrpSpPr>
          <p:grpSpPr>
            <a:xfrm>
              <a:off x="844827" y="2640895"/>
              <a:ext cx="291686" cy="365760"/>
              <a:chOff x="4777740" y="4840224"/>
              <a:chExt cx="381000" cy="477756"/>
            </a:xfrm>
          </p:grpSpPr>
          <p:sp>
            <p:nvSpPr>
              <p:cNvPr id="45" name="Rounded Rectangle 202"/>
              <p:cNvSpPr>
                <a:spLocks noChangeAspect="1"/>
              </p:cNvSpPr>
              <p:nvPr/>
            </p:nvSpPr>
            <p:spPr bwMode="auto">
              <a:xfrm>
                <a:off x="4777740" y="4840224"/>
                <a:ext cx="381000" cy="477756"/>
              </a:xfrm>
              <a:prstGeom prst="roundRect">
                <a:avLst>
                  <a:gd name="adj" fmla="val 2250"/>
                </a:avLst>
              </a:prstGeom>
              <a:solidFill>
                <a:schemeClr val="bg1">
                  <a:lumMod val="85000"/>
                </a:schemeClr>
              </a:solidFill>
              <a:ln w="6350" cap="flat" cmpd="sng" algn="ctr">
                <a:solidFill>
                  <a:schemeClr val="tx1">
                    <a:lumMod val="50000"/>
                    <a:lumOff val="50000"/>
                  </a:scheme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46" name="Oval 203"/>
              <p:cNvSpPr>
                <a:spLocks noChangeAspect="1"/>
              </p:cNvSpPr>
              <p:nvPr/>
            </p:nvSpPr>
            <p:spPr bwMode="auto">
              <a:xfrm>
                <a:off x="4838885" y="4995291"/>
                <a:ext cx="266330" cy="274320"/>
              </a:xfrm>
              <a:prstGeom prst="ellipse">
                <a:avLst/>
              </a:prstGeom>
              <a:noFill/>
              <a:ln w="6350" cap="flat" cmpd="sng" algn="ctr">
                <a:gradFill>
                  <a:gsLst>
                    <a:gs pos="8000">
                      <a:schemeClr val="bg1">
                        <a:lumMod val="75000"/>
                      </a:schemeClr>
                    </a:gs>
                    <a:gs pos="50000">
                      <a:schemeClr val="tx1">
                        <a:lumMod val="75000"/>
                        <a:lumOff val="25000"/>
                      </a:schemeClr>
                    </a:gs>
                    <a:gs pos="92000">
                      <a:schemeClr val="bg1">
                        <a:lumMod val="75000"/>
                      </a:schemeClr>
                    </a:gs>
                  </a:gsLst>
                  <a:lin ang="5400000" scaled="0"/>
                </a:gra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47" name="Rounded Rectangle 204"/>
              <p:cNvSpPr>
                <a:spLocks noChangeAspect="1"/>
              </p:cNvSpPr>
              <p:nvPr/>
            </p:nvSpPr>
            <p:spPr bwMode="auto">
              <a:xfrm>
                <a:off x="4865517" y="4933162"/>
                <a:ext cx="213028" cy="222619"/>
              </a:xfrm>
              <a:prstGeom prst="roundRect">
                <a:avLst>
                  <a:gd name="adj" fmla="val 6250"/>
                </a:avLst>
              </a:prstGeom>
              <a:solidFill>
                <a:schemeClr val="bg1">
                  <a:lumMod val="85000"/>
                </a:schemeClr>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cxnSp>
            <p:nvCxnSpPr>
              <p:cNvPr id="48" name="Straight Connector 205"/>
              <p:cNvCxnSpPr/>
              <p:nvPr/>
            </p:nvCxnSpPr>
            <p:spPr bwMode="auto">
              <a:xfrm>
                <a:off x="5078545" y="4895469"/>
                <a:ext cx="0" cy="157734"/>
              </a:xfrm>
              <a:prstGeom prst="line">
                <a:avLst/>
              </a:prstGeom>
              <a:solidFill>
                <a:schemeClr val="accent1"/>
              </a:solidFill>
              <a:ln w="6350" cap="flat" cmpd="sng" algn="ctr">
                <a:solidFill>
                  <a:schemeClr val="bg2"/>
                </a:solidFill>
                <a:prstDash val="solid"/>
                <a:round/>
                <a:headEnd type="none" w="med" len="med"/>
                <a:tailEnd type="none" w="med" len="med"/>
              </a:ln>
              <a:effectLst/>
            </p:spPr>
          </p:cxnSp>
          <p:sp>
            <p:nvSpPr>
              <p:cNvPr id="49" name="Oval 206"/>
              <p:cNvSpPr>
                <a:spLocks noChangeAspect="1"/>
              </p:cNvSpPr>
              <p:nvPr/>
            </p:nvSpPr>
            <p:spPr bwMode="auto">
              <a:xfrm>
                <a:off x="4927661" y="5086731"/>
                <a:ext cx="88777" cy="91440"/>
              </a:xfrm>
              <a:prstGeom prst="ellipse">
                <a:avLst/>
              </a:prstGeom>
              <a:noFill/>
              <a:ln w="6350" cap="flat" cmpd="sng" algn="ctr">
                <a:gradFill>
                  <a:gsLst>
                    <a:gs pos="8000">
                      <a:schemeClr val="bg1">
                        <a:lumMod val="75000"/>
                      </a:schemeClr>
                    </a:gs>
                    <a:gs pos="50000">
                      <a:schemeClr val="tx1">
                        <a:lumMod val="75000"/>
                        <a:lumOff val="25000"/>
                      </a:schemeClr>
                    </a:gs>
                    <a:gs pos="92000">
                      <a:schemeClr val="bg1">
                        <a:lumMod val="75000"/>
                      </a:schemeClr>
                    </a:gs>
                  </a:gsLst>
                  <a:lin ang="5400000" scaled="0"/>
                </a:gra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50" name="Rounded Rectangle 207"/>
              <p:cNvSpPr>
                <a:spLocks noChangeAspect="1"/>
              </p:cNvSpPr>
              <p:nvPr/>
            </p:nvSpPr>
            <p:spPr bwMode="auto">
              <a:xfrm>
                <a:off x="4851461" y="4895469"/>
                <a:ext cx="152400" cy="51143"/>
              </a:xfrm>
              <a:prstGeom prst="roundRect">
                <a:avLst>
                  <a:gd name="adj" fmla="val 2614"/>
                </a:avLst>
              </a:prstGeom>
              <a:noFill/>
              <a:ln w="3175" cap="flat" cmpd="sng" algn="ctr">
                <a:gradFill>
                  <a:gsLst>
                    <a:gs pos="0">
                      <a:schemeClr val="bg1">
                        <a:lumMod val="85000"/>
                      </a:schemeClr>
                    </a:gs>
                    <a:gs pos="50000">
                      <a:schemeClr val="tx1">
                        <a:lumMod val="75000"/>
                        <a:lumOff val="25000"/>
                      </a:schemeClr>
                    </a:gs>
                    <a:gs pos="100000">
                      <a:schemeClr val="bg1">
                        <a:lumMod val="85000"/>
                      </a:schemeClr>
                    </a:gs>
                  </a:gsLst>
                  <a:lin ang="5400000" scaled="0"/>
                </a:gra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51" name="Oval 208"/>
              <p:cNvSpPr>
                <a:spLocks noChangeAspect="1"/>
              </p:cNvSpPr>
              <p:nvPr/>
            </p:nvSpPr>
            <p:spPr bwMode="auto">
              <a:xfrm>
                <a:off x="4792980" y="4858512"/>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52" name="Oval 209"/>
              <p:cNvSpPr>
                <a:spLocks noChangeAspect="1"/>
              </p:cNvSpPr>
              <p:nvPr/>
            </p:nvSpPr>
            <p:spPr bwMode="auto">
              <a:xfrm>
                <a:off x="5126355" y="4857750"/>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53" name="Oval 210"/>
              <p:cNvSpPr>
                <a:spLocks noChangeAspect="1"/>
              </p:cNvSpPr>
              <p:nvPr/>
            </p:nvSpPr>
            <p:spPr bwMode="auto">
              <a:xfrm>
                <a:off x="4792980" y="5285232"/>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54" name="Oval 211"/>
              <p:cNvSpPr>
                <a:spLocks noChangeAspect="1"/>
              </p:cNvSpPr>
              <p:nvPr/>
            </p:nvSpPr>
            <p:spPr bwMode="auto">
              <a:xfrm>
                <a:off x="5126355" y="5284470"/>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55" name="Oval 212"/>
              <p:cNvSpPr>
                <a:spLocks noChangeAspect="1"/>
              </p:cNvSpPr>
              <p:nvPr/>
            </p:nvSpPr>
            <p:spPr bwMode="auto">
              <a:xfrm>
                <a:off x="4792980" y="5064252"/>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56" name="Oval 213"/>
              <p:cNvSpPr>
                <a:spLocks noChangeAspect="1"/>
              </p:cNvSpPr>
              <p:nvPr/>
            </p:nvSpPr>
            <p:spPr bwMode="auto">
              <a:xfrm>
                <a:off x="5126355" y="5063490"/>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grpSp>
      </p:grpSp>
      <p:grpSp>
        <p:nvGrpSpPr>
          <p:cNvPr id="57" name="Group 378"/>
          <p:cNvGrpSpPr/>
          <p:nvPr/>
        </p:nvGrpSpPr>
        <p:grpSpPr>
          <a:xfrm>
            <a:off x="4065301" y="2459539"/>
            <a:ext cx="1675305" cy="518428"/>
            <a:chOff x="4414560" y="2570402"/>
            <a:chExt cx="1675305" cy="518428"/>
          </a:xfrm>
        </p:grpSpPr>
        <p:sp>
          <p:nvSpPr>
            <p:cNvPr id="58" name="Rounded Rectangle 215"/>
            <p:cNvSpPr/>
            <p:nvPr/>
          </p:nvSpPr>
          <p:spPr bwMode="auto">
            <a:xfrm>
              <a:off x="4414560" y="2570402"/>
              <a:ext cx="1675305" cy="518428"/>
            </a:xfrm>
            <a:prstGeom prst="roundRect">
              <a:avLst>
                <a:gd name="adj" fmla="val 7778"/>
              </a:avLst>
            </a:prstGeom>
            <a:solidFill>
              <a:srgbClr val="FFCC00">
                <a:alpha val="90000"/>
              </a:srgbClr>
            </a:solidFill>
            <a:ln w="19050" cap="flat" cmpd="sng" algn="ctr">
              <a:solidFill>
                <a:schemeClr val="bg2">
                  <a:lumMod val="40000"/>
                  <a:lumOff val="60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59" name="TextBox 58"/>
            <p:cNvSpPr txBox="1"/>
            <p:nvPr/>
          </p:nvSpPr>
          <p:spPr bwMode="ltGray">
            <a:xfrm>
              <a:off x="4802426" y="2581232"/>
              <a:ext cx="1277643" cy="490883"/>
            </a:xfrm>
            <a:prstGeom prst="rect">
              <a:avLst/>
            </a:prstGeom>
            <a:noFill/>
            <a:ln w="9525">
              <a:noFill/>
              <a:miter lim="800000"/>
              <a:headEnd/>
              <a:tailEnd/>
            </a:ln>
          </p:spPr>
          <p:txBody>
            <a:bodyPr wrap="square" lIns="91419" tIns="45710" rIns="91419" bIns="45710" rtlCol="0" anchor="ctr" anchorCtr="0">
              <a:spAutoFit/>
            </a:bodyPr>
            <a:lstStyle/>
            <a:p>
              <a:pPr algn="l">
                <a:lnSpc>
                  <a:spcPct val="90000"/>
                </a:lnSpc>
                <a:spcBef>
                  <a:spcPts val="0"/>
                </a:spcBef>
                <a:spcAft>
                  <a:spcPts val="0"/>
                </a:spcAft>
              </a:pPr>
              <a:r>
                <a:rPr lang="en-US" sz="1050" b="1" dirty="0"/>
                <a:t>Deduplication Disk</a:t>
              </a:r>
            </a:p>
            <a:p>
              <a:pPr algn="l">
                <a:spcBef>
                  <a:spcPts val="0"/>
                </a:spcBef>
                <a:spcAft>
                  <a:spcPts val="0"/>
                </a:spcAft>
              </a:pPr>
              <a:r>
                <a:rPr lang="en-US" sz="700" dirty="0"/>
                <a:t>Local/Shared, OST</a:t>
              </a:r>
              <a:endParaRPr lang="en-US" sz="1050" dirty="0"/>
            </a:p>
          </p:txBody>
        </p:sp>
        <p:grpSp>
          <p:nvGrpSpPr>
            <p:cNvPr id="60" name="Group 217"/>
            <p:cNvGrpSpPr>
              <a:grpSpLocks noChangeAspect="1"/>
            </p:cNvGrpSpPr>
            <p:nvPr/>
          </p:nvGrpSpPr>
          <p:grpSpPr>
            <a:xfrm>
              <a:off x="4478428" y="2643793"/>
              <a:ext cx="291686" cy="365760"/>
              <a:chOff x="4777740" y="4840224"/>
              <a:chExt cx="381000" cy="477756"/>
            </a:xfrm>
          </p:grpSpPr>
          <p:sp>
            <p:nvSpPr>
              <p:cNvPr id="64" name="Rounded Rectangle 221"/>
              <p:cNvSpPr>
                <a:spLocks noChangeAspect="1"/>
              </p:cNvSpPr>
              <p:nvPr/>
            </p:nvSpPr>
            <p:spPr bwMode="auto">
              <a:xfrm>
                <a:off x="4777740" y="4840224"/>
                <a:ext cx="381000" cy="477756"/>
              </a:xfrm>
              <a:prstGeom prst="roundRect">
                <a:avLst>
                  <a:gd name="adj" fmla="val 2250"/>
                </a:avLst>
              </a:prstGeom>
              <a:solidFill>
                <a:schemeClr val="bg1">
                  <a:lumMod val="85000"/>
                </a:schemeClr>
              </a:solidFill>
              <a:ln w="6350" cap="flat" cmpd="sng" algn="ctr">
                <a:solidFill>
                  <a:schemeClr val="tx1">
                    <a:lumMod val="50000"/>
                    <a:lumOff val="50000"/>
                  </a:scheme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65" name="Oval 222"/>
              <p:cNvSpPr>
                <a:spLocks noChangeAspect="1"/>
              </p:cNvSpPr>
              <p:nvPr/>
            </p:nvSpPr>
            <p:spPr bwMode="auto">
              <a:xfrm>
                <a:off x="4838885" y="4995291"/>
                <a:ext cx="266330" cy="274320"/>
              </a:xfrm>
              <a:prstGeom prst="ellipse">
                <a:avLst/>
              </a:prstGeom>
              <a:noFill/>
              <a:ln w="6350" cap="flat" cmpd="sng" algn="ctr">
                <a:gradFill>
                  <a:gsLst>
                    <a:gs pos="8000">
                      <a:schemeClr val="bg1">
                        <a:lumMod val="75000"/>
                      </a:schemeClr>
                    </a:gs>
                    <a:gs pos="50000">
                      <a:schemeClr val="tx1">
                        <a:lumMod val="75000"/>
                        <a:lumOff val="25000"/>
                      </a:schemeClr>
                    </a:gs>
                    <a:gs pos="92000">
                      <a:schemeClr val="bg1">
                        <a:lumMod val="75000"/>
                      </a:schemeClr>
                    </a:gs>
                  </a:gsLst>
                  <a:lin ang="5400000" scaled="0"/>
                </a:gra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66" name="Rounded Rectangle 223"/>
              <p:cNvSpPr>
                <a:spLocks noChangeAspect="1"/>
              </p:cNvSpPr>
              <p:nvPr/>
            </p:nvSpPr>
            <p:spPr bwMode="auto">
              <a:xfrm>
                <a:off x="4865517" y="4933162"/>
                <a:ext cx="213028" cy="222619"/>
              </a:xfrm>
              <a:prstGeom prst="roundRect">
                <a:avLst>
                  <a:gd name="adj" fmla="val 6250"/>
                </a:avLst>
              </a:prstGeom>
              <a:solidFill>
                <a:schemeClr val="bg1">
                  <a:lumMod val="85000"/>
                </a:schemeClr>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cxnSp>
            <p:nvCxnSpPr>
              <p:cNvPr id="67" name="Straight Connector 224"/>
              <p:cNvCxnSpPr/>
              <p:nvPr/>
            </p:nvCxnSpPr>
            <p:spPr bwMode="auto">
              <a:xfrm>
                <a:off x="5078545" y="4895469"/>
                <a:ext cx="0" cy="157734"/>
              </a:xfrm>
              <a:prstGeom prst="line">
                <a:avLst/>
              </a:prstGeom>
              <a:solidFill>
                <a:schemeClr val="accent1"/>
              </a:solidFill>
              <a:ln w="6350" cap="flat" cmpd="sng" algn="ctr">
                <a:solidFill>
                  <a:schemeClr val="bg2"/>
                </a:solidFill>
                <a:prstDash val="solid"/>
                <a:round/>
                <a:headEnd type="none" w="med" len="med"/>
                <a:tailEnd type="none" w="med" len="med"/>
              </a:ln>
              <a:effectLst/>
            </p:spPr>
          </p:cxnSp>
          <p:sp>
            <p:nvSpPr>
              <p:cNvPr id="68" name="Oval 225"/>
              <p:cNvSpPr>
                <a:spLocks noChangeAspect="1"/>
              </p:cNvSpPr>
              <p:nvPr/>
            </p:nvSpPr>
            <p:spPr bwMode="auto">
              <a:xfrm>
                <a:off x="4927661" y="5086731"/>
                <a:ext cx="88777" cy="91440"/>
              </a:xfrm>
              <a:prstGeom prst="ellipse">
                <a:avLst/>
              </a:prstGeom>
              <a:noFill/>
              <a:ln w="6350" cap="flat" cmpd="sng" algn="ctr">
                <a:gradFill>
                  <a:gsLst>
                    <a:gs pos="8000">
                      <a:schemeClr val="bg1">
                        <a:lumMod val="75000"/>
                      </a:schemeClr>
                    </a:gs>
                    <a:gs pos="50000">
                      <a:schemeClr val="tx1">
                        <a:lumMod val="75000"/>
                        <a:lumOff val="25000"/>
                      </a:schemeClr>
                    </a:gs>
                    <a:gs pos="92000">
                      <a:schemeClr val="bg1">
                        <a:lumMod val="75000"/>
                      </a:schemeClr>
                    </a:gs>
                  </a:gsLst>
                  <a:lin ang="5400000" scaled="0"/>
                </a:gra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69" name="Rounded Rectangle 226"/>
              <p:cNvSpPr>
                <a:spLocks noChangeAspect="1"/>
              </p:cNvSpPr>
              <p:nvPr/>
            </p:nvSpPr>
            <p:spPr bwMode="auto">
              <a:xfrm>
                <a:off x="4851461" y="4895469"/>
                <a:ext cx="152400" cy="51143"/>
              </a:xfrm>
              <a:prstGeom prst="roundRect">
                <a:avLst>
                  <a:gd name="adj" fmla="val 2614"/>
                </a:avLst>
              </a:prstGeom>
              <a:noFill/>
              <a:ln w="3175" cap="flat" cmpd="sng" algn="ctr">
                <a:gradFill>
                  <a:gsLst>
                    <a:gs pos="0">
                      <a:schemeClr val="bg1">
                        <a:lumMod val="85000"/>
                      </a:schemeClr>
                    </a:gs>
                    <a:gs pos="50000">
                      <a:schemeClr val="tx1">
                        <a:lumMod val="75000"/>
                        <a:lumOff val="25000"/>
                      </a:schemeClr>
                    </a:gs>
                    <a:gs pos="100000">
                      <a:schemeClr val="bg1">
                        <a:lumMod val="85000"/>
                      </a:schemeClr>
                    </a:gs>
                  </a:gsLst>
                  <a:lin ang="5400000" scaled="0"/>
                </a:gra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70" name="Oval 227"/>
              <p:cNvSpPr>
                <a:spLocks noChangeAspect="1"/>
              </p:cNvSpPr>
              <p:nvPr/>
            </p:nvSpPr>
            <p:spPr bwMode="auto">
              <a:xfrm>
                <a:off x="4792980" y="4858512"/>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71" name="Oval 228"/>
              <p:cNvSpPr>
                <a:spLocks noChangeAspect="1"/>
              </p:cNvSpPr>
              <p:nvPr/>
            </p:nvSpPr>
            <p:spPr bwMode="auto">
              <a:xfrm>
                <a:off x="5126355" y="4857750"/>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72" name="Oval 229"/>
              <p:cNvSpPr>
                <a:spLocks noChangeAspect="1"/>
              </p:cNvSpPr>
              <p:nvPr/>
            </p:nvSpPr>
            <p:spPr bwMode="auto">
              <a:xfrm>
                <a:off x="4792980" y="5285232"/>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73" name="Oval 230"/>
              <p:cNvSpPr>
                <a:spLocks noChangeAspect="1"/>
              </p:cNvSpPr>
              <p:nvPr/>
            </p:nvSpPr>
            <p:spPr bwMode="auto">
              <a:xfrm>
                <a:off x="5126355" y="5284470"/>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74" name="Oval 231"/>
              <p:cNvSpPr>
                <a:spLocks noChangeAspect="1"/>
              </p:cNvSpPr>
              <p:nvPr/>
            </p:nvSpPr>
            <p:spPr bwMode="auto">
              <a:xfrm>
                <a:off x="4792980" y="5064252"/>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75" name="Oval 232"/>
              <p:cNvSpPr>
                <a:spLocks noChangeAspect="1"/>
              </p:cNvSpPr>
              <p:nvPr/>
            </p:nvSpPr>
            <p:spPr bwMode="auto">
              <a:xfrm>
                <a:off x="5126355" y="5063490"/>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grpSp>
        <p:grpSp>
          <p:nvGrpSpPr>
            <p:cNvPr id="61" name="Group 218"/>
            <p:cNvGrpSpPr>
              <a:grpSpLocks noChangeAspect="1"/>
            </p:cNvGrpSpPr>
            <p:nvPr/>
          </p:nvGrpSpPr>
          <p:grpSpPr>
            <a:xfrm>
              <a:off x="4627126" y="2855405"/>
              <a:ext cx="185679" cy="182880"/>
              <a:chOff x="3552921" y="2370668"/>
              <a:chExt cx="336638" cy="331564"/>
            </a:xfrm>
          </p:grpSpPr>
          <p:sp>
            <p:nvSpPr>
              <p:cNvPr id="62" name="Oval 219"/>
              <p:cNvSpPr>
                <a:spLocks noChangeAspect="1"/>
              </p:cNvSpPr>
              <p:nvPr/>
            </p:nvSpPr>
            <p:spPr bwMode="auto">
              <a:xfrm>
                <a:off x="3552921" y="2370668"/>
                <a:ext cx="336638" cy="331564"/>
              </a:xfrm>
              <a:prstGeom prst="ellipse">
                <a:avLst/>
              </a:prstGeom>
              <a:solidFill>
                <a:schemeClr val="bg1"/>
              </a:solidFill>
              <a:ln w="63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a:bevelT w="25400" h="25400"/>
              </a:sp3d>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IE" sz="2000" i="0" u="none" strike="noStrike" cap="none" normalizeH="0" baseline="0" dirty="0" err="1">
                  <a:ln>
                    <a:noFill/>
                  </a:ln>
                  <a:effectLst/>
                </a:endParaRPr>
              </a:p>
            </p:txBody>
          </p:sp>
          <p:pic>
            <p:nvPicPr>
              <p:cNvPr id="63" name="Picture 41" descr="process.png"/>
              <p:cNvPicPr>
                <a:picLocks noChangeAspect="1"/>
              </p:cNvPicPr>
              <p:nvPr/>
            </p:nvPicPr>
            <p:blipFill>
              <a:blip r:embed="rId27" cstate="screen">
                <a:extLst>
                  <a:ext uri="{28A0092B-C50C-407E-A947-70E740481C1C}">
                    <a14:useLocalDpi xmlns:a14="http://schemas.microsoft.com/office/drawing/2010/main"/>
                  </a:ext>
                </a:extLst>
              </a:blip>
              <a:srcRect/>
              <a:stretch>
                <a:fillRect/>
              </a:stretch>
            </p:blipFill>
            <p:spPr bwMode="auto">
              <a:xfrm>
                <a:off x="3585984" y="2420245"/>
                <a:ext cx="274321" cy="27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76" name="Group 379"/>
          <p:cNvGrpSpPr/>
          <p:nvPr/>
        </p:nvGrpSpPr>
        <p:grpSpPr>
          <a:xfrm>
            <a:off x="2349275" y="2456641"/>
            <a:ext cx="1675305" cy="518428"/>
            <a:chOff x="2598506" y="2567504"/>
            <a:chExt cx="1675305" cy="518428"/>
          </a:xfrm>
        </p:grpSpPr>
        <p:sp>
          <p:nvSpPr>
            <p:cNvPr id="77" name="Rounded Rectangle 233"/>
            <p:cNvSpPr/>
            <p:nvPr/>
          </p:nvSpPr>
          <p:spPr bwMode="auto">
            <a:xfrm>
              <a:off x="2598506" y="2567504"/>
              <a:ext cx="1675305" cy="518428"/>
            </a:xfrm>
            <a:prstGeom prst="roundRect">
              <a:avLst>
                <a:gd name="adj" fmla="val 7778"/>
              </a:avLst>
            </a:prstGeom>
            <a:solidFill>
              <a:srgbClr val="FFCC00">
                <a:alpha val="90000"/>
              </a:srgbClr>
            </a:solidFill>
            <a:ln w="19050" cap="flat" cmpd="sng" algn="ctr">
              <a:solidFill>
                <a:schemeClr val="bg2">
                  <a:lumMod val="40000"/>
                  <a:lumOff val="60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78" name="TextBox 77"/>
            <p:cNvSpPr txBox="1"/>
            <p:nvPr/>
          </p:nvSpPr>
          <p:spPr bwMode="ltGray">
            <a:xfrm>
              <a:off x="3068912" y="2635272"/>
              <a:ext cx="1036643" cy="377006"/>
            </a:xfrm>
            <a:prstGeom prst="rect">
              <a:avLst/>
            </a:prstGeom>
            <a:noFill/>
            <a:ln w="9525">
              <a:noFill/>
              <a:miter lim="800000"/>
              <a:headEnd/>
              <a:tailEnd/>
            </a:ln>
          </p:spPr>
          <p:txBody>
            <a:bodyPr wrap="square" lIns="91419" tIns="45710" rIns="91419" bIns="45710" rtlCol="0" anchor="ctr" anchorCtr="0">
              <a:spAutoFit/>
            </a:bodyPr>
            <a:lstStyle/>
            <a:p>
              <a:pPr algn="l">
                <a:spcBef>
                  <a:spcPts val="0"/>
                </a:spcBef>
                <a:spcAft>
                  <a:spcPts val="0"/>
                </a:spcAft>
              </a:pPr>
              <a:r>
                <a:rPr lang="en-US" sz="1050" b="1" dirty="0"/>
                <a:t>Network Disk</a:t>
              </a:r>
            </a:p>
            <a:p>
              <a:pPr algn="l">
                <a:spcBef>
                  <a:spcPts val="0"/>
                </a:spcBef>
                <a:spcAft>
                  <a:spcPts val="0"/>
                </a:spcAft>
              </a:pPr>
              <a:r>
                <a:rPr lang="en-US" sz="800" dirty="0"/>
                <a:t>UNC, CIFS</a:t>
              </a:r>
            </a:p>
          </p:txBody>
        </p:sp>
        <p:grpSp>
          <p:nvGrpSpPr>
            <p:cNvPr id="79" name="Group 235"/>
            <p:cNvGrpSpPr>
              <a:grpSpLocks noChangeAspect="1"/>
            </p:cNvGrpSpPr>
            <p:nvPr/>
          </p:nvGrpSpPr>
          <p:grpSpPr>
            <a:xfrm>
              <a:off x="2680168" y="2702450"/>
              <a:ext cx="405828" cy="274320"/>
              <a:chOff x="4754880" y="1981200"/>
              <a:chExt cx="1463040" cy="988944"/>
            </a:xfrm>
          </p:grpSpPr>
          <p:sp>
            <p:nvSpPr>
              <p:cNvPr id="80" name="Rectangle 236"/>
              <p:cNvSpPr/>
              <p:nvPr/>
            </p:nvSpPr>
            <p:spPr bwMode="auto">
              <a:xfrm>
                <a:off x="4831207" y="2741544"/>
                <a:ext cx="213105" cy="228600"/>
              </a:xfrm>
              <a:prstGeom prst="rect">
                <a:avLst/>
              </a:prstGeom>
              <a:solidFill>
                <a:srgbClr val="000000">
                  <a:lumMod val="75000"/>
                  <a:lumOff val="25000"/>
                </a:srgbClr>
              </a:solidFill>
              <a:ln w="12700" cap="flat" cmpd="sng" algn="ctr">
                <a:solidFill>
                  <a:srgbClr val="000000">
                    <a:lumMod val="95000"/>
                    <a:lumOff val="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81" name="Rectangle 237"/>
              <p:cNvSpPr/>
              <p:nvPr/>
            </p:nvSpPr>
            <p:spPr bwMode="auto">
              <a:xfrm>
                <a:off x="5928487" y="2741544"/>
                <a:ext cx="213105" cy="228600"/>
              </a:xfrm>
              <a:prstGeom prst="rect">
                <a:avLst/>
              </a:prstGeom>
              <a:solidFill>
                <a:srgbClr val="000000">
                  <a:lumMod val="75000"/>
                  <a:lumOff val="25000"/>
                </a:srgbClr>
              </a:solidFill>
              <a:ln w="12700" cap="flat" cmpd="sng" algn="ctr">
                <a:solidFill>
                  <a:srgbClr val="000000">
                    <a:lumMod val="95000"/>
                    <a:lumOff val="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82" name="Rounded Rectangle 238"/>
              <p:cNvSpPr/>
              <p:nvPr/>
            </p:nvSpPr>
            <p:spPr bwMode="auto">
              <a:xfrm>
                <a:off x="4754880" y="1981200"/>
                <a:ext cx="1463040" cy="647700"/>
              </a:xfrm>
              <a:prstGeom prst="roundRect">
                <a:avLst>
                  <a:gd name="adj" fmla="val 7460"/>
                </a:avLst>
              </a:prstGeom>
              <a:solidFill>
                <a:srgbClr val="000000">
                  <a:lumMod val="75000"/>
                  <a:lumOff val="25000"/>
                </a:srgb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83" name="Rectangle 239"/>
              <p:cNvSpPr/>
              <p:nvPr/>
            </p:nvSpPr>
            <p:spPr bwMode="auto">
              <a:xfrm>
                <a:off x="4754880" y="2133600"/>
                <a:ext cx="1463040" cy="762000"/>
              </a:xfrm>
              <a:prstGeom prst="rect">
                <a:avLst/>
              </a:prstGeom>
              <a:solidFill>
                <a:srgbClr val="000000">
                  <a:lumMod val="75000"/>
                  <a:lumOff val="25000"/>
                </a:srgb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84" name="Rectangle 240"/>
              <p:cNvSpPr/>
              <p:nvPr/>
            </p:nvSpPr>
            <p:spPr bwMode="auto">
              <a:xfrm>
                <a:off x="5151120" y="2286000"/>
                <a:ext cx="137160" cy="457200"/>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85" name="Rectangle 241"/>
              <p:cNvSpPr/>
              <p:nvPr/>
            </p:nvSpPr>
            <p:spPr bwMode="auto">
              <a:xfrm>
                <a:off x="5334000" y="2286000"/>
                <a:ext cx="137160" cy="457200"/>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86" name="Rectangle 242"/>
              <p:cNvSpPr/>
              <p:nvPr/>
            </p:nvSpPr>
            <p:spPr bwMode="auto">
              <a:xfrm>
                <a:off x="5516880" y="2286000"/>
                <a:ext cx="137160" cy="457200"/>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87" name="Rectangle 243"/>
              <p:cNvSpPr/>
              <p:nvPr/>
            </p:nvSpPr>
            <p:spPr bwMode="auto">
              <a:xfrm>
                <a:off x="5699760" y="2286000"/>
                <a:ext cx="137160" cy="457200"/>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88" name="Rectangle 244"/>
              <p:cNvSpPr/>
              <p:nvPr/>
            </p:nvSpPr>
            <p:spPr bwMode="auto">
              <a:xfrm>
                <a:off x="5882640" y="2286000"/>
                <a:ext cx="137160" cy="457200"/>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89" name="Oval 245"/>
              <p:cNvSpPr>
                <a:spLocks noChangeAspect="1"/>
              </p:cNvSpPr>
              <p:nvPr/>
            </p:nvSpPr>
            <p:spPr bwMode="auto">
              <a:xfrm>
                <a:off x="5696460" y="2057400"/>
                <a:ext cx="136322" cy="137160"/>
              </a:xfrm>
              <a:prstGeom prst="ellipse">
                <a:avLst/>
              </a:prstGeom>
              <a:solidFill>
                <a:srgbClr val="66FF66"/>
              </a:solidFill>
              <a:ln w="3175" cap="flat" cmpd="sng" algn="ctr">
                <a:solidFill>
                  <a:srgbClr val="0066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90" name="Oval 246"/>
              <p:cNvSpPr>
                <a:spLocks noChangeAspect="1"/>
              </p:cNvSpPr>
              <p:nvPr/>
            </p:nvSpPr>
            <p:spPr bwMode="auto">
              <a:xfrm>
                <a:off x="5882640" y="2057400"/>
                <a:ext cx="136322" cy="137160"/>
              </a:xfrm>
              <a:prstGeom prst="ellipse">
                <a:avLst/>
              </a:prstGeom>
              <a:solidFill>
                <a:srgbClr val="66FF66"/>
              </a:solidFill>
              <a:ln w="3175" cap="flat" cmpd="sng" algn="ctr">
                <a:solidFill>
                  <a:srgbClr val="0066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91" name="Oval 247"/>
              <p:cNvSpPr>
                <a:spLocks noChangeAspect="1"/>
              </p:cNvSpPr>
              <p:nvPr/>
            </p:nvSpPr>
            <p:spPr bwMode="auto">
              <a:xfrm>
                <a:off x="5517718" y="2057400"/>
                <a:ext cx="136322" cy="137160"/>
              </a:xfrm>
              <a:prstGeom prst="ellipse">
                <a:avLst/>
              </a:prstGeom>
              <a:solidFill>
                <a:srgbClr val="006600"/>
              </a:solidFill>
              <a:ln w="3175" cap="flat" cmpd="sng" algn="ctr">
                <a:solidFill>
                  <a:srgbClr val="0066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92" name="Oval 248"/>
              <p:cNvSpPr>
                <a:spLocks noChangeAspect="1"/>
              </p:cNvSpPr>
              <p:nvPr/>
            </p:nvSpPr>
            <p:spPr bwMode="auto">
              <a:xfrm>
                <a:off x="5334838" y="2057400"/>
                <a:ext cx="136322" cy="137160"/>
              </a:xfrm>
              <a:prstGeom prst="ellipse">
                <a:avLst/>
              </a:prstGeom>
              <a:solidFill>
                <a:srgbClr val="66FF66"/>
              </a:solidFill>
              <a:ln w="3175" cap="flat" cmpd="sng" algn="ctr">
                <a:solidFill>
                  <a:srgbClr val="0066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93" name="Oval 249"/>
              <p:cNvSpPr>
                <a:spLocks noChangeAspect="1"/>
              </p:cNvSpPr>
              <p:nvPr/>
            </p:nvSpPr>
            <p:spPr bwMode="auto">
              <a:xfrm>
                <a:off x="5151120" y="2057400"/>
                <a:ext cx="136322" cy="137160"/>
              </a:xfrm>
              <a:prstGeom prst="ellipse">
                <a:avLst/>
              </a:prstGeom>
              <a:solidFill>
                <a:srgbClr val="006600"/>
              </a:solidFill>
              <a:ln w="3175" cap="flat" cmpd="sng" algn="ctr">
                <a:solidFill>
                  <a:srgbClr val="006600"/>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94" name="Rectangle 250"/>
              <p:cNvSpPr/>
              <p:nvPr/>
            </p:nvSpPr>
            <p:spPr bwMode="auto">
              <a:xfrm>
                <a:off x="4861686" y="2057396"/>
                <a:ext cx="175131" cy="741708"/>
              </a:xfrm>
              <a:prstGeom prst="rect">
                <a:avLst/>
              </a:prstGeom>
              <a:solidFill>
                <a:srgbClr val="000000">
                  <a:lumMod val="85000"/>
                  <a:lumOff val="15000"/>
                </a:srgbClr>
              </a:solidFill>
              <a:ln w="6350" cap="flat" cmpd="sng" algn="ctr">
                <a:solidFill>
                  <a:srgbClr val="00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grpSp>
      </p:grpSp>
      <p:grpSp>
        <p:nvGrpSpPr>
          <p:cNvPr id="95" name="Group 376"/>
          <p:cNvGrpSpPr/>
          <p:nvPr/>
        </p:nvGrpSpPr>
        <p:grpSpPr>
          <a:xfrm>
            <a:off x="633249" y="3492474"/>
            <a:ext cx="1676390" cy="518428"/>
            <a:chOff x="782452" y="3495678"/>
            <a:chExt cx="1676390" cy="518428"/>
          </a:xfrm>
        </p:grpSpPr>
        <p:sp>
          <p:nvSpPr>
            <p:cNvPr id="96" name="Rounded Rectangle 251"/>
            <p:cNvSpPr/>
            <p:nvPr/>
          </p:nvSpPr>
          <p:spPr bwMode="auto">
            <a:xfrm>
              <a:off x="782452" y="3495678"/>
              <a:ext cx="1675305" cy="518428"/>
            </a:xfrm>
            <a:prstGeom prst="roundRect">
              <a:avLst>
                <a:gd name="adj" fmla="val 7778"/>
              </a:avLst>
            </a:prstGeom>
            <a:solidFill>
              <a:srgbClr val="FFCC00">
                <a:alpha val="90000"/>
              </a:srgbClr>
            </a:solidFill>
            <a:ln w="19050" cap="flat" cmpd="sng" algn="ctr">
              <a:solidFill>
                <a:schemeClr val="bg2">
                  <a:lumMod val="40000"/>
                  <a:lumOff val="60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97" name="TextBox 96"/>
            <p:cNvSpPr txBox="1"/>
            <p:nvPr/>
          </p:nvSpPr>
          <p:spPr bwMode="ltGray">
            <a:xfrm>
              <a:off x="1151722" y="3571141"/>
              <a:ext cx="1307120" cy="361617"/>
            </a:xfrm>
            <a:prstGeom prst="rect">
              <a:avLst/>
            </a:prstGeom>
            <a:noFill/>
            <a:ln w="9525">
              <a:noFill/>
              <a:miter lim="800000"/>
              <a:headEnd/>
              <a:tailEnd/>
            </a:ln>
          </p:spPr>
          <p:txBody>
            <a:bodyPr wrap="square" lIns="91419" tIns="45710" rIns="91419" bIns="45710" rtlCol="0" anchor="ctr" anchorCtr="0">
              <a:spAutoFit/>
            </a:bodyPr>
            <a:lstStyle/>
            <a:p>
              <a:pPr algn="l">
                <a:spcBef>
                  <a:spcPts val="0"/>
                </a:spcBef>
                <a:spcAft>
                  <a:spcPts val="0"/>
                </a:spcAft>
              </a:pPr>
              <a:r>
                <a:rPr lang="en-US" sz="1050" b="1" dirty="0"/>
                <a:t>Tape Drives</a:t>
              </a:r>
            </a:p>
            <a:p>
              <a:pPr algn="l">
                <a:spcBef>
                  <a:spcPts val="0"/>
                </a:spcBef>
                <a:spcAft>
                  <a:spcPts val="0"/>
                </a:spcAft>
              </a:pPr>
              <a:r>
                <a:rPr lang="en-US" sz="700" dirty="0"/>
                <a:t>FC, SAS, SCSI, NDMP</a:t>
              </a:r>
              <a:endParaRPr lang="en-US" sz="600" dirty="0"/>
            </a:p>
          </p:txBody>
        </p:sp>
        <p:pic>
          <p:nvPicPr>
            <p:cNvPr id="98" name="Picture 253" descr="IMG_libtape.png"/>
            <p:cNvPicPr preferRelativeResize="0">
              <a:picLocks noChangeAspect="1"/>
            </p:cNvPicPr>
            <p:nvPr/>
          </p:nvPicPr>
          <p:blipFill>
            <a:blip r:embed="rId28" cstate="print"/>
            <a:stretch>
              <a:fillRect/>
            </a:stretch>
          </p:blipFill>
          <p:spPr>
            <a:xfrm>
              <a:off x="851453" y="3632652"/>
              <a:ext cx="318536" cy="244479"/>
            </a:xfrm>
            <a:prstGeom prst="rect">
              <a:avLst/>
            </a:prstGeom>
          </p:spPr>
        </p:pic>
      </p:grpSp>
      <p:grpSp>
        <p:nvGrpSpPr>
          <p:cNvPr id="99" name="Group 373"/>
          <p:cNvGrpSpPr/>
          <p:nvPr/>
        </p:nvGrpSpPr>
        <p:grpSpPr>
          <a:xfrm>
            <a:off x="633249" y="4522738"/>
            <a:ext cx="1675305" cy="518428"/>
            <a:chOff x="782452" y="4411939"/>
            <a:chExt cx="1675305" cy="518428"/>
          </a:xfrm>
        </p:grpSpPr>
        <p:sp>
          <p:nvSpPr>
            <p:cNvPr id="100" name="Rounded Rectangle 255"/>
            <p:cNvSpPr/>
            <p:nvPr/>
          </p:nvSpPr>
          <p:spPr bwMode="auto">
            <a:xfrm>
              <a:off x="782452" y="4411939"/>
              <a:ext cx="1675305" cy="518428"/>
            </a:xfrm>
            <a:prstGeom prst="roundRect">
              <a:avLst>
                <a:gd name="adj" fmla="val 7778"/>
              </a:avLst>
            </a:prstGeom>
            <a:solidFill>
              <a:srgbClr val="FFCC00">
                <a:alpha val="90000"/>
              </a:srgbClr>
            </a:solidFill>
            <a:ln w="19050" cap="flat" cmpd="sng" algn="ctr">
              <a:solidFill>
                <a:schemeClr val="bg2">
                  <a:lumMod val="40000"/>
                  <a:lumOff val="60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101" name="TextBox 100"/>
            <p:cNvSpPr txBox="1"/>
            <p:nvPr/>
          </p:nvSpPr>
          <p:spPr bwMode="ltGray">
            <a:xfrm>
              <a:off x="1267678" y="4422769"/>
              <a:ext cx="1149675" cy="490883"/>
            </a:xfrm>
            <a:prstGeom prst="rect">
              <a:avLst/>
            </a:prstGeom>
            <a:noFill/>
            <a:ln w="9525">
              <a:noFill/>
              <a:miter lim="800000"/>
              <a:headEnd/>
              <a:tailEnd/>
            </a:ln>
          </p:spPr>
          <p:txBody>
            <a:bodyPr wrap="square" lIns="91419" tIns="45710" rIns="91419" bIns="45710" rtlCol="0" anchor="ctr" anchorCtr="0">
              <a:spAutoFit/>
            </a:bodyPr>
            <a:lstStyle/>
            <a:p>
              <a:pPr algn="l">
                <a:lnSpc>
                  <a:spcPct val="90000"/>
                </a:lnSpc>
                <a:spcBef>
                  <a:spcPts val="0"/>
                </a:spcBef>
                <a:spcAft>
                  <a:spcPts val="0"/>
                </a:spcAft>
              </a:pPr>
              <a:r>
                <a:rPr lang="en-US" sz="1050" b="1" dirty="0"/>
                <a:t>3</a:t>
              </a:r>
              <a:r>
                <a:rPr lang="en-US" sz="1050" b="1" baseline="30000" dirty="0"/>
                <a:t>rd</a:t>
              </a:r>
              <a:r>
                <a:rPr lang="en-US" sz="1050" b="1" dirty="0"/>
                <a:t>-Party Appliances</a:t>
              </a:r>
            </a:p>
            <a:p>
              <a:pPr algn="l">
                <a:spcBef>
                  <a:spcPts val="0"/>
                </a:spcBef>
                <a:spcAft>
                  <a:spcPts val="0"/>
                </a:spcAft>
              </a:pPr>
              <a:r>
                <a:rPr lang="en-US" sz="700" dirty="0"/>
                <a:t>OST/Ethernet, NDMP</a:t>
              </a:r>
              <a:endParaRPr lang="en-US" sz="600" dirty="0"/>
            </a:p>
          </p:txBody>
        </p:sp>
        <p:grpSp>
          <p:nvGrpSpPr>
            <p:cNvPr id="102" name="Group 257"/>
            <p:cNvGrpSpPr>
              <a:grpSpLocks/>
            </p:cNvGrpSpPr>
            <p:nvPr/>
          </p:nvGrpSpPr>
          <p:grpSpPr>
            <a:xfrm>
              <a:off x="868549" y="4541165"/>
              <a:ext cx="390798" cy="274320"/>
              <a:chOff x="5784592" y="4724400"/>
              <a:chExt cx="972924" cy="455295"/>
            </a:xfrm>
          </p:grpSpPr>
          <p:grpSp>
            <p:nvGrpSpPr>
              <p:cNvPr id="103" name="Group 258"/>
              <p:cNvGrpSpPr/>
              <p:nvPr/>
            </p:nvGrpSpPr>
            <p:grpSpPr>
              <a:xfrm>
                <a:off x="5784592" y="4940144"/>
                <a:ext cx="972737" cy="239551"/>
                <a:chOff x="5562600" y="3505200"/>
                <a:chExt cx="972737" cy="239551"/>
              </a:xfrm>
            </p:grpSpPr>
            <p:sp>
              <p:nvSpPr>
                <p:cNvPr id="121" name="Rounded Rectangle 276"/>
                <p:cNvSpPr/>
                <p:nvPr/>
              </p:nvSpPr>
              <p:spPr bwMode="auto">
                <a:xfrm>
                  <a:off x="5562600" y="3505200"/>
                  <a:ext cx="972737" cy="239551"/>
                </a:xfrm>
                <a:prstGeom prst="roundRect">
                  <a:avLst>
                    <a:gd name="adj" fmla="val 7460"/>
                  </a:avLst>
                </a:prstGeom>
                <a:solidFill>
                  <a:srgbClr val="000000">
                    <a:lumMod val="75000"/>
                    <a:lumOff val="25000"/>
                  </a:srgb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22" name="Rounded Rectangle 277"/>
                <p:cNvSpPr/>
                <p:nvPr/>
              </p:nvSpPr>
              <p:spPr bwMode="auto">
                <a:xfrm>
                  <a:off x="5586892" y="3530298"/>
                  <a:ext cx="915639" cy="185928"/>
                </a:xfrm>
                <a:prstGeom prst="roundRect">
                  <a:avLst>
                    <a:gd name="adj" fmla="val 7460"/>
                  </a:avLst>
                </a:prstGeom>
                <a:solidFill>
                  <a:sysClr val="window" lastClr="FFFFFF">
                    <a:lumMod val="65000"/>
                  </a:sys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grpSp>
              <p:nvGrpSpPr>
                <p:cNvPr id="123" name="Group 278"/>
                <p:cNvGrpSpPr/>
                <p:nvPr/>
              </p:nvGrpSpPr>
              <p:grpSpPr>
                <a:xfrm>
                  <a:off x="5608320" y="3543300"/>
                  <a:ext cx="302189" cy="155449"/>
                  <a:chOff x="5608320" y="3543300"/>
                  <a:chExt cx="302189" cy="155449"/>
                </a:xfrm>
              </p:grpSpPr>
              <p:sp>
                <p:nvSpPr>
                  <p:cNvPr id="130" name="Rectangle 285"/>
                  <p:cNvSpPr/>
                  <p:nvPr/>
                </p:nvSpPr>
                <p:spPr bwMode="auto">
                  <a:xfrm>
                    <a:off x="5608320" y="3543300"/>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31" name="Rectangle 286"/>
                  <p:cNvSpPr/>
                  <p:nvPr/>
                </p:nvSpPr>
                <p:spPr bwMode="auto">
                  <a:xfrm>
                    <a:off x="5670479"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32" name="Rectangle 287"/>
                  <p:cNvSpPr/>
                  <p:nvPr/>
                </p:nvSpPr>
                <p:spPr bwMode="auto">
                  <a:xfrm>
                    <a:off x="5734050"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33" name="Rectangle 288"/>
                  <p:cNvSpPr/>
                  <p:nvPr/>
                </p:nvSpPr>
                <p:spPr bwMode="auto">
                  <a:xfrm>
                    <a:off x="5795010"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34" name="Rectangle 289"/>
                  <p:cNvSpPr/>
                  <p:nvPr/>
                </p:nvSpPr>
                <p:spPr bwMode="auto">
                  <a:xfrm>
                    <a:off x="5859780"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grpSp>
            <p:grpSp>
              <p:nvGrpSpPr>
                <p:cNvPr id="124" name="Group 279"/>
                <p:cNvGrpSpPr/>
                <p:nvPr/>
              </p:nvGrpSpPr>
              <p:grpSpPr>
                <a:xfrm>
                  <a:off x="6183630" y="3543300"/>
                  <a:ext cx="302189" cy="155449"/>
                  <a:chOff x="5608320" y="3543300"/>
                  <a:chExt cx="302189" cy="155449"/>
                </a:xfrm>
              </p:grpSpPr>
              <p:sp>
                <p:nvSpPr>
                  <p:cNvPr id="125" name="Rectangle 280"/>
                  <p:cNvSpPr/>
                  <p:nvPr/>
                </p:nvSpPr>
                <p:spPr bwMode="auto">
                  <a:xfrm>
                    <a:off x="5608320" y="3543300"/>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26" name="Rectangle 281"/>
                  <p:cNvSpPr/>
                  <p:nvPr/>
                </p:nvSpPr>
                <p:spPr bwMode="auto">
                  <a:xfrm>
                    <a:off x="5670479"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27" name="Rectangle 282"/>
                  <p:cNvSpPr/>
                  <p:nvPr/>
                </p:nvSpPr>
                <p:spPr bwMode="auto">
                  <a:xfrm>
                    <a:off x="5734050"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28" name="Rectangle 283"/>
                  <p:cNvSpPr/>
                  <p:nvPr/>
                </p:nvSpPr>
                <p:spPr bwMode="auto">
                  <a:xfrm>
                    <a:off x="5795010"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29" name="Rectangle 284"/>
                  <p:cNvSpPr/>
                  <p:nvPr/>
                </p:nvSpPr>
                <p:spPr bwMode="auto">
                  <a:xfrm>
                    <a:off x="5859780"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grpSp>
          </p:grpSp>
          <p:grpSp>
            <p:nvGrpSpPr>
              <p:cNvPr id="104" name="Group 259"/>
              <p:cNvGrpSpPr/>
              <p:nvPr/>
            </p:nvGrpSpPr>
            <p:grpSpPr>
              <a:xfrm>
                <a:off x="5784779" y="4724400"/>
                <a:ext cx="972737" cy="404524"/>
                <a:chOff x="5562600" y="3505200"/>
                <a:chExt cx="972737" cy="404524"/>
              </a:xfrm>
            </p:grpSpPr>
            <p:sp>
              <p:nvSpPr>
                <p:cNvPr id="105" name="Rounded Rectangle 260"/>
                <p:cNvSpPr/>
                <p:nvPr/>
              </p:nvSpPr>
              <p:spPr bwMode="auto">
                <a:xfrm>
                  <a:off x="5562600" y="3505200"/>
                  <a:ext cx="972737" cy="239551"/>
                </a:xfrm>
                <a:prstGeom prst="roundRect">
                  <a:avLst>
                    <a:gd name="adj" fmla="val 7460"/>
                  </a:avLst>
                </a:prstGeom>
                <a:solidFill>
                  <a:srgbClr val="000000">
                    <a:lumMod val="75000"/>
                    <a:lumOff val="25000"/>
                  </a:srgb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06" name="Rounded Rectangle 261"/>
                <p:cNvSpPr/>
                <p:nvPr/>
              </p:nvSpPr>
              <p:spPr bwMode="auto">
                <a:xfrm>
                  <a:off x="5586892" y="3530298"/>
                  <a:ext cx="915639" cy="185928"/>
                </a:xfrm>
                <a:prstGeom prst="roundRect">
                  <a:avLst>
                    <a:gd name="adj" fmla="val 7460"/>
                  </a:avLst>
                </a:prstGeom>
                <a:solidFill>
                  <a:sysClr val="window" lastClr="FFFFFF">
                    <a:lumMod val="65000"/>
                  </a:sys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grpSp>
              <p:nvGrpSpPr>
                <p:cNvPr id="107" name="Group 262"/>
                <p:cNvGrpSpPr/>
                <p:nvPr/>
              </p:nvGrpSpPr>
              <p:grpSpPr>
                <a:xfrm>
                  <a:off x="5608320" y="3543300"/>
                  <a:ext cx="302189" cy="155449"/>
                  <a:chOff x="5608320" y="3543300"/>
                  <a:chExt cx="302189" cy="155449"/>
                </a:xfrm>
              </p:grpSpPr>
              <p:sp>
                <p:nvSpPr>
                  <p:cNvPr id="116" name="Rectangle 271"/>
                  <p:cNvSpPr/>
                  <p:nvPr/>
                </p:nvSpPr>
                <p:spPr bwMode="auto">
                  <a:xfrm>
                    <a:off x="5608320" y="3543300"/>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17" name="Rectangle 272"/>
                  <p:cNvSpPr/>
                  <p:nvPr/>
                </p:nvSpPr>
                <p:spPr bwMode="auto">
                  <a:xfrm>
                    <a:off x="5670479"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18" name="Rectangle 273"/>
                  <p:cNvSpPr/>
                  <p:nvPr/>
                </p:nvSpPr>
                <p:spPr bwMode="auto">
                  <a:xfrm>
                    <a:off x="5734050"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19" name="Rectangle 274"/>
                  <p:cNvSpPr/>
                  <p:nvPr/>
                </p:nvSpPr>
                <p:spPr bwMode="auto">
                  <a:xfrm>
                    <a:off x="5795010"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20" name="Rectangle 275"/>
                  <p:cNvSpPr/>
                  <p:nvPr/>
                </p:nvSpPr>
                <p:spPr bwMode="auto">
                  <a:xfrm>
                    <a:off x="5859780"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grpSp>
            <p:grpSp>
              <p:nvGrpSpPr>
                <p:cNvPr id="108" name="Group 263"/>
                <p:cNvGrpSpPr/>
                <p:nvPr/>
              </p:nvGrpSpPr>
              <p:grpSpPr>
                <a:xfrm>
                  <a:off x="6183630" y="3543300"/>
                  <a:ext cx="302189" cy="155449"/>
                  <a:chOff x="5608320" y="3543300"/>
                  <a:chExt cx="302189" cy="155449"/>
                </a:xfrm>
              </p:grpSpPr>
              <p:sp>
                <p:nvSpPr>
                  <p:cNvPr id="111" name="Rectangle 266"/>
                  <p:cNvSpPr/>
                  <p:nvPr/>
                </p:nvSpPr>
                <p:spPr bwMode="auto">
                  <a:xfrm>
                    <a:off x="5608320" y="3543300"/>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12" name="Rectangle 267"/>
                  <p:cNvSpPr/>
                  <p:nvPr/>
                </p:nvSpPr>
                <p:spPr bwMode="auto">
                  <a:xfrm>
                    <a:off x="5670479"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13" name="Rectangle 268"/>
                  <p:cNvSpPr/>
                  <p:nvPr/>
                </p:nvSpPr>
                <p:spPr bwMode="auto">
                  <a:xfrm>
                    <a:off x="5734050"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14" name="Rectangle 269"/>
                  <p:cNvSpPr/>
                  <p:nvPr/>
                </p:nvSpPr>
                <p:spPr bwMode="auto">
                  <a:xfrm>
                    <a:off x="5795010"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15" name="Rectangle 270"/>
                  <p:cNvSpPr/>
                  <p:nvPr/>
                </p:nvSpPr>
                <p:spPr bwMode="auto">
                  <a:xfrm>
                    <a:off x="5859780" y="3543301"/>
                    <a:ext cx="50729" cy="155448"/>
                  </a:xfrm>
                  <a:prstGeom prst="rect">
                    <a:avLst/>
                  </a:prstGeom>
                  <a:solidFill>
                    <a:srgbClr val="000000">
                      <a:lumMod val="85000"/>
                      <a:lumOff val="15000"/>
                    </a:srgbClr>
                  </a:solidFill>
                  <a:ln w="6350" cap="flat" cmpd="sng" algn="ctr">
                    <a:solidFill>
                      <a:sysClr val="window" lastClr="FFFFFF">
                        <a:lumMod val="6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grpSp>
            <p:sp>
              <p:nvSpPr>
                <p:cNvPr id="109" name="Rounded Rectangle 264"/>
                <p:cNvSpPr/>
                <p:nvPr/>
              </p:nvSpPr>
              <p:spPr bwMode="auto">
                <a:xfrm>
                  <a:off x="5937179" y="3543252"/>
                  <a:ext cx="223730" cy="366472"/>
                </a:xfrm>
                <a:prstGeom prst="roundRect">
                  <a:avLst>
                    <a:gd name="adj" fmla="val 7460"/>
                  </a:avLst>
                </a:prstGeom>
                <a:solidFill>
                  <a:srgbClr val="000000">
                    <a:lumMod val="75000"/>
                    <a:lumOff val="25000"/>
                  </a:srgb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sp>
              <p:nvSpPr>
                <p:cNvPr id="110" name="Rounded Rectangle 265"/>
                <p:cNvSpPr/>
                <p:nvPr/>
              </p:nvSpPr>
              <p:spPr bwMode="auto">
                <a:xfrm>
                  <a:off x="5955119" y="3556587"/>
                  <a:ext cx="187327" cy="76200"/>
                </a:xfrm>
                <a:prstGeom prst="roundRect">
                  <a:avLst>
                    <a:gd name="adj" fmla="val 7460"/>
                  </a:avLst>
                </a:prstGeom>
                <a:solidFill>
                  <a:srgbClr val="336600"/>
                </a:solidFill>
                <a:ln w="3175" cap="flat" cmpd="sng" algn="ctr">
                  <a:solidFill>
                    <a:sysClr val="window" lastClr="FFFFFF">
                      <a:lumMod val="95000"/>
                    </a:sys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eaLnBrk="1" fontAlgn="auto" latinLnBrk="0" hangingPunct="1">
                    <a:lnSpc>
                      <a:spcPct val="90000"/>
                    </a:lnSpc>
                    <a:spcBef>
                      <a:spcPts val="0"/>
                    </a:spcBef>
                    <a:spcAft>
                      <a:spcPts val="0"/>
                    </a:spcAft>
                    <a:buClrTx/>
                    <a:buSzTx/>
                    <a:buFontTx/>
                    <a:buNone/>
                    <a:tabLst/>
                    <a:defRPr/>
                  </a:pPr>
                  <a:endParaRPr kumimoji="0" lang="en-US" sz="1600" b="0" i="0" u="none" strike="noStrike" kern="0" cap="none" spc="0" normalizeH="0" baseline="0" noProof="0" dirty="0" err="1">
                    <a:ln>
                      <a:noFill/>
                    </a:ln>
                    <a:effectLst/>
                    <a:uLnTx/>
                    <a:uFillTx/>
                  </a:endParaRPr>
                </a:p>
              </p:txBody>
            </p:sp>
          </p:grpSp>
        </p:grpSp>
      </p:grpSp>
      <p:grpSp>
        <p:nvGrpSpPr>
          <p:cNvPr id="135" name="Group 374"/>
          <p:cNvGrpSpPr/>
          <p:nvPr/>
        </p:nvGrpSpPr>
        <p:grpSpPr>
          <a:xfrm>
            <a:off x="4065301" y="3485166"/>
            <a:ext cx="1675305" cy="518428"/>
            <a:chOff x="4414560" y="3488370"/>
            <a:chExt cx="1675305" cy="518428"/>
          </a:xfrm>
        </p:grpSpPr>
        <p:sp>
          <p:nvSpPr>
            <p:cNvPr id="136" name="Rounded Rectangle 291"/>
            <p:cNvSpPr/>
            <p:nvPr/>
          </p:nvSpPr>
          <p:spPr bwMode="auto">
            <a:xfrm>
              <a:off x="4414560" y="3488370"/>
              <a:ext cx="1675305" cy="518428"/>
            </a:xfrm>
            <a:prstGeom prst="roundRect">
              <a:avLst>
                <a:gd name="adj" fmla="val 7778"/>
              </a:avLst>
            </a:prstGeom>
            <a:solidFill>
              <a:srgbClr val="FFCC00">
                <a:alpha val="90000"/>
              </a:srgbClr>
            </a:solidFill>
            <a:ln w="19050" cap="flat" cmpd="sng" algn="ctr">
              <a:solidFill>
                <a:schemeClr val="bg2">
                  <a:lumMod val="40000"/>
                  <a:lumOff val="60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137" name="TextBox 136"/>
            <p:cNvSpPr txBox="1"/>
            <p:nvPr/>
          </p:nvSpPr>
          <p:spPr bwMode="ltGray">
            <a:xfrm>
              <a:off x="4833525" y="3499199"/>
              <a:ext cx="1154458" cy="490883"/>
            </a:xfrm>
            <a:prstGeom prst="rect">
              <a:avLst/>
            </a:prstGeom>
            <a:noFill/>
            <a:ln w="9525">
              <a:noFill/>
              <a:miter lim="800000"/>
              <a:headEnd/>
              <a:tailEnd/>
            </a:ln>
          </p:spPr>
          <p:txBody>
            <a:bodyPr wrap="square" lIns="91419" tIns="45710" rIns="91419" bIns="45710" rtlCol="0" anchor="ctr" anchorCtr="0">
              <a:spAutoFit/>
            </a:bodyPr>
            <a:lstStyle/>
            <a:p>
              <a:pPr algn="l">
                <a:lnSpc>
                  <a:spcPct val="90000"/>
                </a:lnSpc>
                <a:spcBef>
                  <a:spcPts val="0"/>
                </a:spcBef>
                <a:spcAft>
                  <a:spcPts val="0"/>
                </a:spcAft>
              </a:pPr>
              <a:r>
                <a:rPr lang="en-US" sz="1050" b="1" dirty="0"/>
                <a:t>Virtual Tape Libraries</a:t>
              </a:r>
            </a:p>
            <a:p>
              <a:pPr algn="l">
                <a:spcBef>
                  <a:spcPts val="0"/>
                </a:spcBef>
                <a:spcAft>
                  <a:spcPts val="0"/>
                </a:spcAft>
              </a:pPr>
              <a:r>
                <a:rPr lang="en-US" sz="700" dirty="0"/>
                <a:t>FC, SCSI, NDMP</a:t>
              </a:r>
              <a:endParaRPr lang="en-US" sz="600" dirty="0"/>
            </a:p>
          </p:txBody>
        </p:sp>
        <p:grpSp>
          <p:nvGrpSpPr>
            <p:cNvPr id="138" name="Group 293"/>
            <p:cNvGrpSpPr>
              <a:grpSpLocks noChangeAspect="1"/>
            </p:cNvGrpSpPr>
            <p:nvPr/>
          </p:nvGrpSpPr>
          <p:grpSpPr>
            <a:xfrm>
              <a:off x="4497202" y="3564704"/>
              <a:ext cx="291686" cy="365760"/>
              <a:chOff x="4777740" y="4840224"/>
              <a:chExt cx="381000" cy="477756"/>
            </a:xfrm>
          </p:grpSpPr>
          <p:sp>
            <p:nvSpPr>
              <p:cNvPr id="140" name="Rounded Rectangle 295"/>
              <p:cNvSpPr>
                <a:spLocks noChangeAspect="1"/>
              </p:cNvSpPr>
              <p:nvPr/>
            </p:nvSpPr>
            <p:spPr bwMode="auto">
              <a:xfrm>
                <a:off x="4777740" y="4840224"/>
                <a:ext cx="381000" cy="477756"/>
              </a:xfrm>
              <a:prstGeom prst="roundRect">
                <a:avLst>
                  <a:gd name="adj" fmla="val 2250"/>
                </a:avLst>
              </a:prstGeom>
              <a:solidFill>
                <a:schemeClr val="bg1">
                  <a:lumMod val="85000"/>
                </a:schemeClr>
              </a:solidFill>
              <a:ln w="6350" cap="flat" cmpd="sng" algn="ctr">
                <a:solidFill>
                  <a:schemeClr val="tx1">
                    <a:lumMod val="50000"/>
                    <a:lumOff val="50000"/>
                  </a:scheme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141" name="Oval 296"/>
              <p:cNvSpPr>
                <a:spLocks noChangeAspect="1"/>
              </p:cNvSpPr>
              <p:nvPr/>
            </p:nvSpPr>
            <p:spPr bwMode="auto">
              <a:xfrm>
                <a:off x="4838885" y="4995291"/>
                <a:ext cx="266330" cy="274320"/>
              </a:xfrm>
              <a:prstGeom prst="ellipse">
                <a:avLst/>
              </a:prstGeom>
              <a:noFill/>
              <a:ln w="6350" cap="flat" cmpd="sng" algn="ctr">
                <a:gradFill>
                  <a:gsLst>
                    <a:gs pos="8000">
                      <a:schemeClr val="bg1">
                        <a:lumMod val="75000"/>
                      </a:schemeClr>
                    </a:gs>
                    <a:gs pos="50000">
                      <a:schemeClr val="tx1">
                        <a:lumMod val="75000"/>
                        <a:lumOff val="25000"/>
                      </a:schemeClr>
                    </a:gs>
                    <a:gs pos="92000">
                      <a:schemeClr val="bg1">
                        <a:lumMod val="75000"/>
                      </a:schemeClr>
                    </a:gs>
                  </a:gsLst>
                  <a:lin ang="5400000" scaled="0"/>
                </a:gra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142" name="Rounded Rectangle 297"/>
              <p:cNvSpPr>
                <a:spLocks noChangeAspect="1"/>
              </p:cNvSpPr>
              <p:nvPr/>
            </p:nvSpPr>
            <p:spPr bwMode="auto">
              <a:xfrm>
                <a:off x="4865517" y="4933162"/>
                <a:ext cx="213028" cy="222619"/>
              </a:xfrm>
              <a:prstGeom prst="roundRect">
                <a:avLst>
                  <a:gd name="adj" fmla="val 6250"/>
                </a:avLst>
              </a:prstGeom>
              <a:solidFill>
                <a:schemeClr val="bg1">
                  <a:lumMod val="85000"/>
                </a:schemeClr>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cxnSp>
            <p:nvCxnSpPr>
              <p:cNvPr id="143" name="Straight Connector 298"/>
              <p:cNvCxnSpPr/>
              <p:nvPr/>
            </p:nvCxnSpPr>
            <p:spPr bwMode="auto">
              <a:xfrm>
                <a:off x="5078545" y="4895469"/>
                <a:ext cx="0" cy="157734"/>
              </a:xfrm>
              <a:prstGeom prst="line">
                <a:avLst/>
              </a:prstGeom>
              <a:solidFill>
                <a:schemeClr val="accent1"/>
              </a:solidFill>
              <a:ln w="6350" cap="flat" cmpd="sng" algn="ctr">
                <a:solidFill>
                  <a:schemeClr val="bg2"/>
                </a:solidFill>
                <a:prstDash val="solid"/>
                <a:round/>
                <a:headEnd type="none" w="med" len="med"/>
                <a:tailEnd type="none" w="med" len="med"/>
              </a:ln>
              <a:effectLst/>
            </p:spPr>
          </p:cxnSp>
          <p:sp>
            <p:nvSpPr>
              <p:cNvPr id="144" name="Oval 299"/>
              <p:cNvSpPr>
                <a:spLocks noChangeAspect="1"/>
              </p:cNvSpPr>
              <p:nvPr/>
            </p:nvSpPr>
            <p:spPr bwMode="auto">
              <a:xfrm>
                <a:off x="4927661" y="5086731"/>
                <a:ext cx="88777" cy="91440"/>
              </a:xfrm>
              <a:prstGeom prst="ellipse">
                <a:avLst/>
              </a:prstGeom>
              <a:noFill/>
              <a:ln w="6350" cap="flat" cmpd="sng" algn="ctr">
                <a:gradFill>
                  <a:gsLst>
                    <a:gs pos="8000">
                      <a:schemeClr val="bg1">
                        <a:lumMod val="75000"/>
                      </a:schemeClr>
                    </a:gs>
                    <a:gs pos="50000">
                      <a:schemeClr val="tx1">
                        <a:lumMod val="75000"/>
                        <a:lumOff val="25000"/>
                      </a:schemeClr>
                    </a:gs>
                    <a:gs pos="92000">
                      <a:schemeClr val="bg1">
                        <a:lumMod val="75000"/>
                      </a:schemeClr>
                    </a:gs>
                  </a:gsLst>
                  <a:lin ang="5400000" scaled="0"/>
                </a:gra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145" name="Rounded Rectangle 300"/>
              <p:cNvSpPr>
                <a:spLocks noChangeAspect="1"/>
              </p:cNvSpPr>
              <p:nvPr/>
            </p:nvSpPr>
            <p:spPr bwMode="auto">
              <a:xfrm>
                <a:off x="4851461" y="4895469"/>
                <a:ext cx="152400" cy="51143"/>
              </a:xfrm>
              <a:prstGeom prst="roundRect">
                <a:avLst>
                  <a:gd name="adj" fmla="val 2614"/>
                </a:avLst>
              </a:prstGeom>
              <a:noFill/>
              <a:ln w="3175" cap="flat" cmpd="sng" algn="ctr">
                <a:gradFill>
                  <a:gsLst>
                    <a:gs pos="0">
                      <a:schemeClr val="bg1">
                        <a:lumMod val="85000"/>
                      </a:schemeClr>
                    </a:gs>
                    <a:gs pos="50000">
                      <a:schemeClr val="tx1">
                        <a:lumMod val="75000"/>
                        <a:lumOff val="25000"/>
                      </a:schemeClr>
                    </a:gs>
                    <a:gs pos="100000">
                      <a:schemeClr val="bg1">
                        <a:lumMod val="85000"/>
                      </a:schemeClr>
                    </a:gs>
                  </a:gsLst>
                  <a:lin ang="5400000" scaled="0"/>
                </a:gra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146" name="Oval 301"/>
              <p:cNvSpPr>
                <a:spLocks noChangeAspect="1"/>
              </p:cNvSpPr>
              <p:nvPr/>
            </p:nvSpPr>
            <p:spPr bwMode="auto">
              <a:xfrm>
                <a:off x="4792980" y="4858512"/>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147" name="Oval 302"/>
              <p:cNvSpPr>
                <a:spLocks noChangeAspect="1"/>
              </p:cNvSpPr>
              <p:nvPr/>
            </p:nvSpPr>
            <p:spPr bwMode="auto">
              <a:xfrm>
                <a:off x="5126355" y="4857750"/>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148" name="Oval 303"/>
              <p:cNvSpPr>
                <a:spLocks noChangeAspect="1"/>
              </p:cNvSpPr>
              <p:nvPr/>
            </p:nvSpPr>
            <p:spPr bwMode="auto">
              <a:xfrm>
                <a:off x="4792980" y="5285232"/>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149" name="Oval 304"/>
              <p:cNvSpPr>
                <a:spLocks noChangeAspect="1"/>
              </p:cNvSpPr>
              <p:nvPr/>
            </p:nvSpPr>
            <p:spPr bwMode="auto">
              <a:xfrm>
                <a:off x="5126355" y="5284470"/>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150" name="Oval 305"/>
              <p:cNvSpPr>
                <a:spLocks noChangeAspect="1"/>
              </p:cNvSpPr>
              <p:nvPr/>
            </p:nvSpPr>
            <p:spPr bwMode="auto">
              <a:xfrm>
                <a:off x="4792980" y="5064252"/>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151" name="Oval 306"/>
              <p:cNvSpPr>
                <a:spLocks noChangeAspect="1"/>
              </p:cNvSpPr>
              <p:nvPr/>
            </p:nvSpPr>
            <p:spPr bwMode="auto">
              <a:xfrm>
                <a:off x="5126355" y="5063490"/>
                <a:ext cx="18288" cy="18288"/>
              </a:xfrm>
              <a:prstGeom prst="ellipse">
                <a:avLst/>
              </a:prstGeom>
              <a:solidFill>
                <a:schemeClr val="tx1">
                  <a:lumMod val="75000"/>
                  <a:lumOff val="2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grpSp>
        <p:pic>
          <p:nvPicPr>
            <p:cNvPr id="139" name="Picture 294" descr="IMG_libtape.png"/>
            <p:cNvPicPr preferRelativeResize="0">
              <a:picLocks noChangeAspect="1"/>
            </p:cNvPicPr>
            <p:nvPr/>
          </p:nvPicPr>
          <p:blipFill>
            <a:blip r:embed="rId28" cstate="print"/>
            <a:stretch>
              <a:fillRect/>
            </a:stretch>
          </p:blipFill>
          <p:spPr>
            <a:xfrm>
              <a:off x="4534537" y="3743215"/>
              <a:ext cx="318536" cy="244479"/>
            </a:xfrm>
            <a:prstGeom prst="rect">
              <a:avLst/>
            </a:prstGeom>
          </p:spPr>
        </p:pic>
      </p:grpSp>
      <p:grpSp>
        <p:nvGrpSpPr>
          <p:cNvPr id="152" name="Group 375"/>
          <p:cNvGrpSpPr/>
          <p:nvPr/>
        </p:nvGrpSpPr>
        <p:grpSpPr>
          <a:xfrm>
            <a:off x="2349817" y="3485167"/>
            <a:ext cx="1675305" cy="518428"/>
            <a:chOff x="2597543" y="3488371"/>
            <a:chExt cx="1675305" cy="518428"/>
          </a:xfrm>
        </p:grpSpPr>
        <p:sp>
          <p:nvSpPr>
            <p:cNvPr id="153" name="Rounded Rectangle 308"/>
            <p:cNvSpPr/>
            <p:nvPr/>
          </p:nvSpPr>
          <p:spPr bwMode="auto">
            <a:xfrm>
              <a:off x="2597543" y="3488371"/>
              <a:ext cx="1675305" cy="518428"/>
            </a:xfrm>
            <a:prstGeom prst="roundRect">
              <a:avLst>
                <a:gd name="adj" fmla="val 7778"/>
              </a:avLst>
            </a:prstGeom>
            <a:solidFill>
              <a:srgbClr val="FFCC00">
                <a:alpha val="90000"/>
              </a:srgbClr>
            </a:solidFill>
            <a:ln w="19050" cap="flat" cmpd="sng" algn="ctr">
              <a:solidFill>
                <a:schemeClr val="bg2">
                  <a:lumMod val="40000"/>
                  <a:lumOff val="60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154" name="TextBox 153"/>
            <p:cNvSpPr txBox="1"/>
            <p:nvPr/>
          </p:nvSpPr>
          <p:spPr bwMode="ltGray">
            <a:xfrm>
              <a:off x="3092709" y="3499200"/>
              <a:ext cx="1138476" cy="490883"/>
            </a:xfrm>
            <a:prstGeom prst="rect">
              <a:avLst/>
            </a:prstGeom>
            <a:noFill/>
            <a:ln w="9525">
              <a:noFill/>
              <a:miter lim="800000"/>
              <a:headEnd/>
              <a:tailEnd/>
            </a:ln>
          </p:spPr>
          <p:txBody>
            <a:bodyPr wrap="square" lIns="91419" tIns="45710" rIns="91419" bIns="45710" rtlCol="0" anchor="ctr" anchorCtr="0">
              <a:spAutoFit/>
            </a:bodyPr>
            <a:lstStyle/>
            <a:p>
              <a:pPr algn="l">
                <a:lnSpc>
                  <a:spcPct val="90000"/>
                </a:lnSpc>
                <a:spcBef>
                  <a:spcPts val="0"/>
                </a:spcBef>
                <a:spcAft>
                  <a:spcPts val="0"/>
                </a:spcAft>
              </a:pPr>
              <a:r>
                <a:rPr lang="en-US" sz="1050" b="1" dirty="0"/>
                <a:t>Tape Libraries with Drives</a:t>
              </a:r>
            </a:p>
            <a:p>
              <a:pPr algn="l">
                <a:spcBef>
                  <a:spcPts val="0"/>
                </a:spcBef>
                <a:spcAft>
                  <a:spcPts val="0"/>
                </a:spcAft>
              </a:pPr>
              <a:r>
                <a:rPr lang="en-US" sz="700" dirty="0"/>
                <a:t>FC, SAS, SCSI</a:t>
              </a:r>
              <a:endParaRPr lang="en-US" sz="600" dirty="0"/>
            </a:p>
          </p:txBody>
        </p:sp>
        <p:grpSp>
          <p:nvGrpSpPr>
            <p:cNvPr id="155" name="Group 310"/>
            <p:cNvGrpSpPr/>
            <p:nvPr/>
          </p:nvGrpSpPr>
          <p:grpSpPr>
            <a:xfrm>
              <a:off x="2683616" y="3602968"/>
              <a:ext cx="446308" cy="325872"/>
              <a:chOff x="3213456" y="3272868"/>
              <a:chExt cx="446308" cy="325872"/>
            </a:xfrm>
          </p:grpSpPr>
          <p:pic>
            <p:nvPicPr>
              <p:cNvPr id="156" name="Picture 2"/>
              <p:cNvPicPr>
                <a:picLocks noChangeAspect="1" noChangeArrowheads="1"/>
              </p:cNvPicPr>
              <p:nvPr/>
            </p:nvPicPr>
            <p:blipFill>
              <a:blip r:embed="rId29" cstate="print"/>
              <a:srcRect/>
              <a:stretch>
                <a:fillRect/>
              </a:stretch>
            </p:blipFill>
            <p:spPr bwMode="auto">
              <a:xfrm>
                <a:off x="3213456" y="3272868"/>
                <a:ext cx="374741" cy="274320"/>
              </a:xfrm>
              <a:prstGeom prst="rect">
                <a:avLst/>
              </a:prstGeom>
              <a:noFill/>
              <a:ln w="9525">
                <a:noFill/>
                <a:miter lim="800000"/>
                <a:headEnd/>
                <a:tailEnd/>
              </a:ln>
            </p:spPr>
          </p:pic>
          <p:pic>
            <p:nvPicPr>
              <p:cNvPr id="157" name="Picture 312" descr="IMG_libtape.png"/>
              <p:cNvPicPr preferRelativeResize="0">
                <a:picLocks noChangeAspect="1"/>
              </p:cNvPicPr>
              <p:nvPr/>
            </p:nvPicPr>
            <p:blipFill>
              <a:blip r:embed="rId28" cstate="print"/>
              <a:stretch>
                <a:fillRect/>
              </a:stretch>
            </p:blipFill>
            <p:spPr>
              <a:xfrm>
                <a:off x="3341228" y="3354261"/>
                <a:ext cx="318536" cy="244479"/>
              </a:xfrm>
              <a:prstGeom prst="rect">
                <a:avLst/>
              </a:prstGeom>
            </p:spPr>
          </p:pic>
        </p:grpSp>
      </p:grpSp>
      <p:grpSp>
        <p:nvGrpSpPr>
          <p:cNvPr id="158" name="Group 377"/>
          <p:cNvGrpSpPr/>
          <p:nvPr/>
        </p:nvGrpSpPr>
        <p:grpSpPr>
          <a:xfrm>
            <a:off x="5781326" y="2459826"/>
            <a:ext cx="1675305" cy="518428"/>
            <a:chOff x="6230614" y="2570689"/>
            <a:chExt cx="1675305" cy="518428"/>
          </a:xfrm>
        </p:grpSpPr>
        <p:sp>
          <p:nvSpPr>
            <p:cNvPr id="159" name="Rounded Rectangle 314"/>
            <p:cNvSpPr/>
            <p:nvPr/>
          </p:nvSpPr>
          <p:spPr bwMode="auto">
            <a:xfrm>
              <a:off x="6230614" y="2570689"/>
              <a:ext cx="1675305" cy="518428"/>
            </a:xfrm>
            <a:prstGeom prst="roundRect">
              <a:avLst>
                <a:gd name="adj" fmla="val 7778"/>
              </a:avLst>
            </a:prstGeom>
            <a:solidFill>
              <a:srgbClr val="FFCC00">
                <a:alpha val="90000"/>
              </a:srgbClr>
            </a:solidFill>
            <a:ln w="19050" cap="flat" cmpd="sng" algn="ctr">
              <a:solidFill>
                <a:schemeClr val="bg2">
                  <a:lumMod val="40000"/>
                  <a:lumOff val="60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160" name="TextBox 159"/>
            <p:cNvSpPr txBox="1"/>
            <p:nvPr/>
          </p:nvSpPr>
          <p:spPr bwMode="ltGray">
            <a:xfrm>
              <a:off x="6808076" y="2581519"/>
              <a:ext cx="1083524" cy="490883"/>
            </a:xfrm>
            <a:prstGeom prst="rect">
              <a:avLst/>
            </a:prstGeom>
            <a:noFill/>
            <a:ln w="9525">
              <a:noFill/>
              <a:miter lim="800000"/>
              <a:headEnd/>
              <a:tailEnd/>
            </a:ln>
          </p:spPr>
          <p:txBody>
            <a:bodyPr wrap="square" lIns="91419" tIns="45710" rIns="91419" bIns="45710" rtlCol="0" anchor="ctr" anchorCtr="0">
              <a:spAutoFit/>
            </a:bodyPr>
            <a:lstStyle/>
            <a:p>
              <a:pPr algn="l">
                <a:lnSpc>
                  <a:spcPct val="90000"/>
                </a:lnSpc>
                <a:spcBef>
                  <a:spcPts val="0"/>
                </a:spcBef>
                <a:spcAft>
                  <a:spcPts val="0"/>
                </a:spcAft>
              </a:pPr>
              <a:r>
                <a:rPr lang="en-US" sz="1050" b="1" dirty="0"/>
                <a:t>Shared Storage</a:t>
              </a:r>
            </a:p>
            <a:p>
              <a:pPr algn="l">
                <a:spcBef>
                  <a:spcPts val="0"/>
                </a:spcBef>
                <a:spcAft>
                  <a:spcPts val="0"/>
                </a:spcAft>
              </a:pPr>
              <a:r>
                <a:rPr lang="en-US" sz="700" dirty="0"/>
                <a:t>FC, iSCSI</a:t>
              </a:r>
              <a:endParaRPr lang="en-US" sz="600" dirty="0"/>
            </a:p>
          </p:txBody>
        </p:sp>
        <p:grpSp>
          <p:nvGrpSpPr>
            <p:cNvPr id="161" name="Group 10"/>
            <p:cNvGrpSpPr/>
            <p:nvPr/>
          </p:nvGrpSpPr>
          <p:grpSpPr>
            <a:xfrm>
              <a:off x="6289753" y="2709578"/>
              <a:ext cx="504056" cy="274320"/>
              <a:chOff x="7113240" y="3143902"/>
              <a:chExt cx="504056" cy="274320"/>
            </a:xfrm>
          </p:grpSpPr>
          <p:pic>
            <p:nvPicPr>
              <p:cNvPr id="162" name="Picture 9" descr="server_farm.png"/>
              <p:cNvPicPr preferRelativeResize="0">
                <a:picLocks/>
              </p:cNvPicPr>
              <p:nvPr/>
            </p:nvPicPr>
            <p:blipFill rotWithShape="1">
              <a:blip r:embed="rId30" cstate="screen">
                <a:extLst>
                  <a:ext uri="{28A0092B-C50C-407E-A947-70E740481C1C}">
                    <a14:useLocalDpi xmlns:a14="http://schemas.microsoft.com/office/drawing/2010/main"/>
                  </a:ext>
                </a:extLst>
              </a:blip>
              <a:srcRect l="10774" r="10477"/>
              <a:stretch/>
            </p:blipFill>
            <p:spPr bwMode="auto">
              <a:xfrm>
                <a:off x="7113240" y="3143902"/>
                <a:ext cx="504056" cy="27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3" name="Group 318"/>
              <p:cNvGrpSpPr>
                <a:grpSpLocks noChangeAspect="1"/>
              </p:cNvGrpSpPr>
              <p:nvPr/>
            </p:nvGrpSpPr>
            <p:grpSpPr>
              <a:xfrm>
                <a:off x="7384777" y="3209493"/>
                <a:ext cx="226771" cy="182880"/>
                <a:chOff x="6398250" y="1361504"/>
                <a:chExt cx="566928" cy="457200"/>
              </a:xfrm>
            </p:grpSpPr>
            <p:sp>
              <p:nvSpPr>
                <p:cNvPr id="164" name="Rounded Rectangle 319"/>
                <p:cNvSpPr>
                  <a:spLocks/>
                </p:cNvSpPr>
                <p:nvPr/>
              </p:nvSpPr>
              <p:spPr bwMode="auto">
                <a:xfrm>
                  <a:off x="6398250" y="1361504"/>
                  <a:ext cx="566928" cy="457200"/>
                </a:xfrm>
                <a:prstGeom prst="roundRect">
                  <a:avLst/>
                </a:prstGeom>
                <a:solidFill>
                  <a:schemeClr val="bg1">
                    <a:lumMod val="85000"/>
                  </a:schemeClr>
                </a:solidFill>
                <a:ln w="12700" cap="flat" cmpd="sng" algn="ctr">
                  <a:solidFill>
                    <a:schemeClr val="tx1">
                      <a:lumMod val="75000"/>
                      <a:lumOff val="25000"/>
                    </a:scheme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grpSp>
              <p:nvGrpSpPr>
                <p:cNvPr id="165" name="Group 320"/>
                <p:cNvGrpSpPr>
                  <a:grpSpLocks noChangeAspect="1"/>
                </p:cNvGrpSpPr>
                <p:nvPr/>
              </p:nvGrpSpPr>
              <p:grpSpPr>
                <a:xfrm>
                  <a:off x="6450035" y="1458402"/>
                  <a:ext cx="474871" cy="274320"/>
                  <a:chOff x="2665887" y="4748228"/>
                  <a:chExt cx="633163" cy="365760"/>
                </a:xfrm>
              </p:grpSpPr>
              <p:sp>
                <p:nvSpPr>
                  <p:cNvPr id="166" name="Rectangle 321"/>
                  <p:cNvSpPr/>
                  <p:nvPr/>
                </p:nvSpPr>
                <p:spPr>
                  <a:xfrm>
                    <a:off x="2724912" y="4861560"/>
                    <a:ext cx="27432" cy="45720"/>
                  </a:xfrm>
                  <a:prstGeom prst="rect">
                    <a:avLst/>
                  </a:prstGeom>
                  <a:solidFill>
                    <a:schemeClr val="tx1">
                      <a:lumMod val="50000"/>
                      <a:lumOff val="50000"/>
                    </a:schemeClr>
                  </a:solid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67" name="Rectangle 322"/>
                  <p:cNvSpPr/>
                  <p:nvPr/>
                </p:nvSpPr>
                <p:spPr>
                  <a:xfrm>
                    <a:off x="2724912" y="4953000"/>
                    <a:ext cx="27432" cy="45720"/>
                  </a:xfrm>
                  <a:prstGeom prst="rect">
                    <a:avLst/>
                  </a:prstGeom>
                  <a:solidFill>
                    <a:schemeClr val="tx1">
                      <a:lumMod val="50000"/>
                      <a:lumOff val="50000"/>
                    </a:schemeClr>
                  </a:solid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grpSp>
                <p:nvGrpSpPr>
                  <p:cNvPr id="168" name="Group 323"/>
                  <p:cNvGrpSpPr/>
                  <p:nvPr/>
                </p:nvGrpSpPr>
                <p:grpSpPr>
                  <a:xfrm>
                    <a:off x="2665887" y="4748228"/>
                    <a:ext cx="633163" cy="365760"/>
                    <a:chOff x="2812393" y="5684521"/>
                    <a:chExt cx="633163" cy="365760"/>
                  </a:xfrm>
                </p:grpSpPr>
                <p:sp>
                  <p:nvSpPr>
                    <p:cNvPr id="181" name="Rectangle 336"/>
                    <p:cNvSpPr/>
                    <p:nvPr/>
                  </p:nvSpPr>
                  <p:spPr>
                    <a:xfrm>
                      <a:off x="2971800" y="5751576"/>
                      <a:ext cx="85571" cy="192024"/>
                    </a:xfrm>
                    <a:prstGeom prst="rect">
                      <a:avLst/>
                    </a:prstGeom>
                    <a:solidFill>
                      <a:schemeClr val="tx1">
                        <a:lumMod val="75000"/>
                        <a:lumOff val="25000"/>
                      </a:schemeClr>
                    </a:solid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82" name="Rectangle 337"/>
                    <p:cNvSpPr/>
                    <p:nvPr/>
                  </p:nvSpPr>
                  <p:spPr>
                    <a:xfrm>
                      <a:off x="2903833" y="5751196"/>
                      <a:ext cx="85571" cy="228600"/>
                    </a:xfrm>
                    <a:prstGeom prst="rect">
                      <a:avLst/>
                    </a:prstGeom>
                    <a:solidFill>
                      <a:schemeClr val="tx1">
                        <a:lumMod val="75000"/>
                        <a:lumOff val="25000"/>
                      </a:schemeClr>
                    </a:solid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83" name="Rectangle 338"/>
                    <p:cNvSpPr/>
                    <p:nvPr/>
                  </p:nvSpPr>
                  <p:spPr>
                    <a:xfrm flipH="1">
                      <a:off x="2896595" y="5684521"/>
                      <a:ext cx="24384" cy="365760"/>
                    </a:xfrm>
                    <a:prstGeom prst="rect">
                      <a:avLst/>
                    </a:prstGeom>
                    <a:solidFill>
                      <a:schemeClr val="tx1">
                        <a:lumMod val="50000"/>
                        <a:lumOff val="50000"/>
                      </a:schemeClr>
                    </a:solidFill>
                    <a:ln w="25400" cap="flat" cmpd="sng" algn="ctr">
                      <a:noFill/>
                      <a:prstDash val="solid"/>
                    </a:ln>
                    <a:effectLst/>
                  </p:spPr>
                  <p:txBody>
                    <a:bodyPr rtlCol="0" anchor="ctr"/>
                    <a:lstStyle/>
                    <a:p>
                      <a:pPr algn="l" fontAlgn="auto">
                        <a:spcBef>
                          <a:spcPts val="0"/>
                        </a:spcBef>
                        <a:spcAft>
                          <a:spcPts val="0"/>
                        </a:spcAft>
                        <a:defRPr/>
                      </a:pPr>
                      <a:endParaRPr lang="en-US" sz="1600" kern="0" dirty="0"/>
                    </a:p>
                  </p:txBody>
                </p:sp>
                <p:sp>
                  <p:nvSpPr>
                    <p:cNvPr id="184" name="Rectangle 339"/>
                    <p:cNvSpPr/>
                    <p:nvPr/>
                  </p:nvSpPr>
                  <p:spPr>
                    <a:xfrm flipH="1">
                      <a:off x="2812393" y="5684521"/>
                      <a:ext cx="109728" cy="24384"/>
                    </a:xfrm>
                    <a:prstGeom prst="rect">
                      <a:avLst/>
                    </a:prstGeom>
                    <a:solidFill>
                      <a:schemeClr val="tx1">
                        <a:lumMod val="50000"/>
                        <a:lumOff val="50000"/>
                      </a:schemeClr>
                    </a:solidFill>
                    <a:ln w="25400" cap="flat" cmpd="sng" algn="ctr">
                      <a:noFill/>
                      <a:prstDash val="solid"/>
                    </a:ln>
                    <a:effectLst/>
                  </p:spPr>
                  <p:txBody>
                    <a:bodyPr rtlCol="0" anchor="ctr"/>
                    <a:lstStyle/>
                    <a:p>
                      <a:pPr algn="l" fontAlgn="auto">
                        <a:spcBef>
                          <a:spcPts val="0"/>
                        </a:spcBef>
                        <a:spcAft>
                          <a:spcPts val="0"/>
                        </a:spcAft>
                        <a:defRPr/>
                      </a:pPr>
                      <a:endParaRPr lang="en-US" sz="1600" kern="0" dirty="0"/>
                    </a:p>
                  </p:txBody>
                </p:sp>
                <p:sp>
                  <p:nvSpPr>
                    <p:cNvPr id="185" name="Rounded Rectangle 340"/>
                    <p:cNvSpPr/>
                    <p:nvPr/>
                  </p:nvSpPr>
                  <p:spPr>
                    <a:xfrm>
                      <a:off x="2965339" y="5809616"/>
                      <a:ext cx="77211" cy="76200"/>
                    </a:xfrm>
                    <a:prstGeom prst="roundRect">
                      <a:avLst/>
                    </a:prstGeom>
                    <a:pattFill prst="pct40">
                      <a:fgClr>
                        <a:sysClr val="window" lastClr="FFFFFF">
                          <a:lumMod val="75000"/>
                        </a:sysClr>
                      </a:fgClr>
                      <a:bgClr>
                        <a:sysClr val="window" lastClr="FFFFFF"/>
                      </a:bgClr>
                    </a:patt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86" name="Rectangle 341"/>
                    <p:cNvSpPr/>
                    <p:nvPr/>
                  </p:nvSpPr>
                  <p:spPr>
                    <a:xfrm>
                      <a:off x="3038630" y="5751576"/>
                      <a:ext cx="85571" cy="192024"/>
                    </a:xfrm>
                    <a:prstGeom prst="rect">
                      <a:avLst/>
                    </a:prstGeom>
                    <a:solidFill>
                      <a:schemeClr val="tx1">
                        <a:lumMod val="75000"/>
                        <a:lumOff val="25000"/>
                      </a:schemeClr>
                    </a:solid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87" name="Rectangle 342"/>
                    <p:cNvSpPr/>
                    <p:nvPr/>
                  </p:nvSpPr>
                  <p:spPr>
                    <a:xfrm>
                      <a:off x="3124203" y="5751193"/>
                      <a:ext cx="321353" cy="228600"/>
                    </a:xfrm>
                    <a:prstGeom prst="rect">
                      <a:avLst/>
                    </a:prstGeom>
                    <a:solidFill>
                      <a:schemeClr val="tx1">
                        <a:lumMod val="75000"/>
                        <a:lumOff val="25000"/>
                      </a:schemeClr>
                    </a:solid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grpSp>
              <p:sp>
                <p:nvSpPr>
                  <p:cNvPr id="169" name="Rounded Rectangle 324"/>
                  <p:cNvSpPr>
                    <a:spLocks noChangeAspect="1"/>
                  </p:cNvSpPr>
                  <p:nvPr/>
                </p:nvSpPr>
                <p:spPr>
                  <a:xfrm>
                    <a:off x="3086100" y="4874895"/>
                    <a:ext cx="9144" cy="9144"/>
                  </a:xfrm>
                  <a:prstGeom prst="roundRect">
                    <a:avLst/>
                  </a:prstGeom>
                  <a:pattFill prst="pct40">
                    <a:fgClr>
                      <a:sysClr val="window" lastClr="FFFFFF">
                        <a:lumMod val="75000"/>
                      </a:sysClr>
                    </a:fgClr>
                    <a:bgClr>
                      <a:sysClr val="window" lastClr="FFFFFF"/>
                    </a:bgClr>
                  </a:patt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70" name="Rounded Rectangle 325"/>
                  <p:cNvSpPr>
                    <a:spLocks noChangeAspect="1"/>
                  </p:cNvSpPr>
                  <p:nvPr/>
                </p:nvSpPr>
                <p:spPr>
                  <a:xfrm>
                    <a:off x="3128010" y="4874895"/>
                    <a:ext cx="9144" cy="9144"/>
                  </a:xfrm>
                  <a:prstGeom prst="roundRect">
                    <a:avLst/>
                  </a:prstGeom>
                  <a:pattFill prst="pct40">
                    <a:fgClr>
                      <a:sysClr val="window" lastClr="FFFFFF">
                        <a:lumMod val="75000"/>
                      </a:sysClr>
                    </a:fgClr>
                    <a:bgClr>
                      <a:sysClr val="window" lastClr="FFFFFF"/>
                    </a:bgClr>
                  </a:patt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71" name="Rounded Rectangle 326"/>
                  <p:cNvSpPr>
                    <a:spLocks noChangeAspect="1"/>
                  </p:cNvSpPr>
                  <p:nvPr/>
                </p:nvSpPr>
                <p:spPr>
                  <a:xfrm>
                    <a:off x="3174492" y="4874895"/>
                    <a:ext cx="9144" cy="9144"/>
                  </a:xfrm>
                  <a:prstGeom prst="roundRect">
                    <a:avLst/>
                  </a:prstGeom>
                  <a:pattFill prst="pct40">
                    <a:fgClr>
                      <a:sysClr val="window" lastClr="FFFFFF">
                        <a:lumMod val="75000"/>
                      </a:sysClr>
                    </a:fgClr>
                    <a:bgClr>
                      <a:sysClr val="window" lastClr="FFFFFF"/>
                    </a:bgClr>
                  </a:patt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72" name="Rounded Rectangle 327"/>
                  <p:cNvSpPr>
                    <a:spLocks noChangeAspect="1"/>
                  </p:cNvSpPr>
                  <p:nvPr/>
                </p:nvSpPr>
                <p:spPr>
                  <a:xfrm>
                    <a:off x="3220212" y="4874895"/>
                    <a:ext cx="9144" cy="9144"/>
                  </a:xfrm>
                  <a:prstGeom prst="roundRect">
                    <a:avLst/>
                  </a:prstGeom>
                  <a:pattFill prst="pct40">
                    <a:fgClr>
                      <a:sysClr val="window" lastClr="FFFFFF">
                        <a:lumMod val="75000"/>
                      </a:sysClr>
                    </a:fgClr>
                    <a:bgClr>
                      <a:sysClr val="window" lastClr="FFFFFF"/>
                    </a:bgClr>
                  </a:patt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73" name="Rounded Rectangle 328"/>
                  <p:cNvSpPr>
                    <a:spLocks noChangeAspect="1"/>
                  </p:cNvSpPr>
                  <p:nvPr/>
                </p:nvSpPr>
                <p:spPr>
                  <a:xfrm>
                    <a:off x="3086100" y="4920615"/>
                    <a:ext cx="9144" cy="9144"/>
                  </a:xfrm>
                  <a:prstGeom prst="roundRect">
                    <a:avLst/>
                  </a:prstGeom>
                  <a:pattFill prst="pct40">
                    <a:fgClr>
                      <a:sysClr val="window" lastClr="FFFFFF">
                        <a:lumMod val="75000"/>
                      </a:sysClr>
                    </a:fgClr>
                    <a:bgClr>
                      <a:sysClr val="window" lastClr="FFFFFF"/>
                    </a:bgClr>
                  </a:patt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74" name="Rounded Rectangle 329"/>
                  <p:cNvSpPr>
                    <a:spLocks noChangeAspect="1"/>
                  </p:cNvSpPr>
                  <p:nvPr/>
                </p:nvSpPr>
                <p:spPr>
                  <a:xfrm>
                    <a:off x="3128010" y="4920615"/>
                    <a:ext cx="9144" cy="9144"/>
                  </a:xfrm>
                  <a:prstGeom prst="roundRect">
                    <a:avLst/>
                  </a:prstGeom>
                  <a:pattFill prst="pct40">
                    <a:fgClr>
                      <a:sysClr val="window" lastClr="FFFFFF">
                        <a:lumMod val="75000"/>
                      </a:sysClr>
                    </a:fgClr>
                    <a:bgClr>
                      <a:sysClr val="window" lastClr="FFFFFF"/>
                    </a:bgClr>
                  </a:patt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75" name="Rounded Rectangle 330"/>
                  <p:cNvSpPr>
                    <a:spLocks noChangeAspect="1"/>
                  </p:cNvSpPr>
                  <p:nvPr/>
                </p:nvSpPr>
                <p:spPr>
                  <a:xfrm>
                    <a:off x="3174492" y="4920615"/>
                    <a:ext cx="9144" cy="9144"/>
                  </a:xfrm>
                  <a:prstGeom prst="roundRect">
                    <a:avLst/>
                  </a:prstGeom>
                  <a:pattFill prst="pct40">
                    <a:fgClr>
                      <a:sysClr val="window" lastClr="FFFFFF">
                        <a:lumMod val="75000"/>
                      </a:sysClr>
                    </a:fgClr>
                    <a:bgClr>
                      <a:sysClr val="window" lastClr="FFFFFF"/>
                    </a:bgClr>
                  </a:patt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76" name="Rounded Rectangle 331"/>
                  <p:cNvSpPr>
                    <a:spLocks noChangeAspect="1"/>
                  </p:cNvSpPr>
                  <p:nvPr/>
                </p:nvSpPr>
                <p:spPr>
                  <a:xfrm>
                    <a:off x="3220212" y="4920615"/>
                    <a:ext cx="9144" cy="9144"/>
                  </a:xfrm>
                  <a:prstGeom prst="roundRect">
                    <a:avLst/>
                  </a:prstGeom>
                  <a:pattFill prst="pct40">
                    <a:fgClr>
                      <a:sysClr val="window" lastClr="FFFFFF">
                        <a:lumMod val="75000"/>
                      </a:sysClr>
                    </a:fgClr>
                    <a:bgClr>
                      <a:sysClr val="window" lastClr="FFFFFF"/>
                    </a:bgClr>
                  </a:patt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77" name="Rounded Rectangle 332"/>
                  <p:cNvSpPr>
                    <a:spLocks noChangeAspect="1"/>
                  </p:cNvSpPr>
                  <p:nvPr/>
                </p:nvSpPr>
                <p:spPr>
                  <a:xfrm>
                    <a:off x="3086100" y="4966335"/>
                    <a:ext cx="9144" cy="9144"/>
                  </a:xfrm>
                  <a:prstGeom prst="roundRect">
                    <a:avLst/>
                  </a:prstGeom>
                  <a:pattFill prst="pct40">
                    <a:fgClr>
                      <a:sysClr val="window" lastClr="FFFFFF">
                        <a:lumMod val="75000"/>
                      </a:sysClr>
                    </a:fgClr>
                    <a:bgClr>
                      <a:sysClr val="window" lastClr="FFFFFF"/>
                    </a:bgClr>
                  </a:patt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78" name="Rounded Rectangle 333"/>
                  <p:cNvSpPr>
                    <a:spLocks noChangeAspect="1"/>
                  </p:cNvSpPr>
                  <p:nvPr/>
                </p:nvSpPr>
                <p:spPr>
                  <a:xfrm>
                    <a:off x="3128010" y="4966335"/>
                    <a:ext cx="9144" cy="9144"/>
                  </a:xfrm>
                  <a:prstGeom prst="roundRect">
                    <a:avLst/>
                  </a:prstGeom>
                  <a:pattFill prst="pct40">
                    <a:fgClr>
                      <a:sysClr val="window" lastClr="FFFFFF">
                        <a:lumMod val="75000"/>
                      </a:sysClr>
                    </a:fgClr>
                    <a:bgClr>
                      <a:sysClr val="window" lastClr="FFFFFF"/>
                    </a:bgClr>
                  </a:patt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79" name="Rounded Rectangle 334"/>
                  <p:cNvSpPr>
                    <a:spLocks noChangeAspect="1"/>
                  </p:cNvSpPr>
                  <p:nvPr/>
                </p:nvSpPr>
                <p:spPr>
                  <a:xfrm>
                    <a:off x="3174492" y="4966335"/>
                    <a:ext cx="9144" cy="9144"/>
                  </a:xfrm>
                  <a:prstGeom prst="roundRect">
                    <a:avLst/>
                  </a:prstGeom>
                  <a:pattFill prst="pct40">
                    <a:fgClr>
                      <a:sysClr val="window" lastClr="FFFFFF">
                        <a:lumMod val="75000"/>
                      </a:sysClr>
                    </a:fgClr>
                    <a:bgClr>
                      <a:sysClr val="window" lastClr="FFFFFF"/>
                    </a:bgClr>
                  </a:patt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sp>
                <p:nvSpPr>
                  <p:cNvPr id="180" name="Rounded Rectangle 335"/>
                  <p:cNvSpPr>
                    <a:spLocks noChangeAspect="1"/>
                  </p:cNvSpPr>
                  <p:nvPr/>
                </p:nvSpPr>
                <p:spPr>
                  <a:xfrm>
                    <a:off x="3220212" y="4966335"/>
                    <a:ext cx="9144" cy="9144"/>
                  </a:xfrm>
                  <a:prstGeom prst="roundRect">
                    <a:avLst/>
                  </a:prstGeom>
                  <a:pattFill prst="pct40">
                    <a:fgClr>
                      <a:sysClr val="window" lastClr="FFFFFF">
                        <a:lumMod val="75000"/>
                      </a:sysClr>
                    </a:fgClr>
                    <a:bgClr>
                      <a:sysClr val="window" lastClr="FFFFFF"/>
                    </a:bgClr>
                  </a:pattFill>
                  <a:ln w="25400" cap="flat" cmpd="sng" algn="ctr">
                    <a:noFill/>
                    <a:prstDash val="solid"/>
                  </a:ln>
                  <a:effectLst/>
                </p:spPr>
                <p:txBody>
                  <a:bodyPr rtlCol="0" anchor="ctr"/>
                  <a:lstStyle/>
                  <a:p>
                    <a:pPr algn="l" fontAlgn="auto">
                      <a:spcBef>
                        <a:spcPts val="0"/>
                      </a:spcBef>
                      <a:spcAft>
                        <a:spcPts val="0"/>
                      </a:spcAft>
                      <a:defRPr/>
                    </a:pPr>
                    <a:endParaRPr lang="en-US" sz="1600" kern="0"/>
                  </a:p>
                </p:txBody>
              </p:sp>
            </p:grpSp>
          </p:grpSp>
        </p:grpSp>
      </p:grpSp>
      <p:sp>
        <p:nvSpPr>
          <p:cNvPr id="192" name="TextBox 191"/>
          <p:cNvSpPr txBox="1"/>
          <p:nvPr/>
        </p:nvSpPr>
        <p:spPr bwMode="ltGray">
          <a:xfrm>
            <a:off x="557010" y="2139177"/>
            <a:ext cx="1210545" cy="244662"/>
          </a:xfrm>
          <a:prstGeom prst="rect">
            <a:avLst/>
          </a:prstGeom>
          <a:noFill/>
          <a:ln w="9525">
            <a:noFill/>
            <a:miter lim="800000"/>
            <a:headEnd/>
            <a:tailEnd/>
          </a:ln>
        </p:spPr>
        <p:txBody>
          <a:bodyPr wrap="none" lIns="91419" tIns="45710" rIns="91419" bIns="45710" rtlCol="0" anchor="ctr" anchorCtr="0">
            <a:spAutoFit/>
          </a:bodyPr>
          <a:lstStyle/>
          <a:p>
            <a:pPr algn="l">
              <a:lnSpc>
                <a:spcPct val="90000"/>
              </a:lnSpc>
              <a:spcBef>
                <a:spcPts val="0"/>
              </a:spcBef>
              <a:spcAft>
                <a:spcPts val="800"/>
              </a:spcAft>
            </a:pPr>
            <a:r>
              <a:rPr lang="ko-KR" altLang="en-US" sz="1100" b="1" dirty="0"/>
              <a:t>디스크</a:t>
            </a:r>
            <a:r>
              <a:rPr lang="en-US" sz="1100" b="1" dirty="0"/>
              <a:t> </a:t>
            </a:r>
            <a:r>
              <a:rPr lang="ko-KR" altLang="en-US" sz="1100" b="1" dirty="0"/>
              <a:t>저장장치</a:t>
            </a:r>
            <a:endParaRPr lang="en-US" sz="1100" b="1" dirty="0"/>
          </a:p>
        </p:txBody>
      </p:sp>
      <p:sp>
        <p:nvSpPr>
          <p:cNvPr id="193" name="TextBox 192"/>
          <p:cNvSpPr txBox="1"/>
          <p:nvPr/>
        </p:nvSpPr>
        <p:spPr bwMode="ltGray">
          <a:xfrm>
            <a:off x="557010" y="3171032"/>
            <a:ext cx="1210545" cy="244662"/>
          </a:xfrm>
          <a:prstGeom prst="rect">
            <a:avLst/>
          </a:prstGeom>
          <a:noFill/>
          <a:ln w="9525">
            <a:noFill/>
            <a:miter lim="800000"/>
            <a:headEnd/>
            <a:tailEnd/>
          </a:ln>
        </p:spPr>
        <p:txBody>
          <a:bodyPr wrap="none" lIns="91419" tIns="45710" rIns="91419" bIns="45710" rtlCol="0" anchor="ctr" anchorCtr="0">
            <a:spAutoFit/>
          </a:bodyPr>
          <a:lstStyle/>
          <a:p>
            <a:pPr algn="l">
              <a:lnSpc>
                <a:spcPct val="90000"/>
              </a:lnSpc>
              <a:spcBef>
                <a:spcPts val="0"/>
              </a:spcBef>
              <a:spcAft>
                <a:spcPts val="800"/>
              </a:spcAft>
            </a:pPr>
            <a:r>
              <a:rPr lang="ko-KR" altLang="en-US" sz="1100" b="1" dirty="0"/>
              <a:t>테이프 저장장치</a:t>
            </a:r>
            <a:endParaRPr lang="en-US" sz="1100" b="1" dirty="0"/>
          </a:p>
        </p:txBody>
      </p:sp>
      <p:sp>
        <p:nvSpPr>
          <p:cNvPr id="194" name="TextBox 193"/>
          <p:cNvSpPr txBox="1"/>
          <p:nvPr/>
        </p:nvSpPr>
        <p:spPr bwMode="ltGray">
          <a:xfrm>
            <a:off x="557010" y="4205274"/>
            <a:ext cx="1782818" cy="244662"/>
          </a:xfrm>
          <a:prstGeom prst="rect">
            <a:avLst/>
          </a:prstGeom>
          <a:noFill/>
          <a:ln w="9525">
            <a:noFill/>
            <a:miter lim="800000"/>
            <a:headEnd/>
            <a:tailEnd/>
          </a:ln>
        </p:spPr>
        <p:txBody>
          <a:bodyPr wrap="none" lIns="91419" tIns="45710" rIns="91419" bIns="45710" rtlCol="0" anchor="ctr" anchorCtr="0">
            <a:spAutoFit/>
          </a:bodyPr>
          <a:lstStyle/>
          <a:p>
            <a:pPr algn="l">
              <a:lnSpc>
                <a:spcPct val="90000"/>
              </a:lnSpc>
              <a:spcBef>
                <a:spcPts val="0"/>
              </a:spcBef>
              <a:spcAft>
                <a:spcPts val="800"/>
              </a:spcAft>
            </a:pPr>
            <a:r>
              <a:rPr lang="en-US" sz="1100" b="1" dirty="0"/>
              <a:t>Appliance </a:t>
            </a:r>
            <a:r>
              <a:rPr lang="ko-KR" altLang="en-US" sz="1100" b="1" dirty="0"/>
              <a:t>저장장치 옵션</a:t>
            </a:r>
            <a:endParaRPr lang="en-US" sz="1100" b="1" dirty="0"/>
          </a:p>
        </p:txBody>
      </p:sp>
      <p:sp>
        <p:nvSpPr>
          <p:cNvPr id="195" name="TextBox 194"/>
          <p:cNvSpPr txBox="1"/>
          <p:nvPr/>
        </p:nvSpPr>
        <p:spPr bwMode="ltGray">
          <a:xfrm>
            <a:off x="557010" y="5241410"/>
            <a:ext cx="1508704" cy="244662"/>
          </a:xfrm>
          <a:prstGeom prst="rect">
            <a:avLst/>
          </a:prstGeom>
          <a:noFill/>
          <a:ln w="9525">
            <a:noFill/>
            <a:miter lim="800000"/>
            <a:headEnd/>
            <a:tailEnd/>
          </a:ln>
        </p:spPr>
        <p:txBody>
          <a:bodyPr wrap="none" lIns="91419" tIns="45710" rIns="91419" bIns="45710" rtlCol="0" anchor="ctr" anchorCtr="0">
            <a:spAutoFit/>
          </a:bodyPr>
          <a:lstStyle/>
          <a:p>
            <a:pPr algn="l">
              <a:lnSpc>
                <a:spcPct val="90000"/>
              </a:lnSpc>
              <a:spcBef>
                <a:spcPts val="0"/>
              </a:spcBef>
              <a:spcAft>
                <a:spcPts val="800"/>
              </a:spcAft>
            </a:pPr>
            <a:r>
              <a:rPr lang="en-US" sz="1100" b="1" dirty="0"/>
              <a:t>Cloud </a:t>
            </a:r>
            <a:r>
              <a:rPr lang="ko-KR" altLang="en-US" sz="1100" b="1" dirty="0"/>
              <a:t>저장장치 옵션</a:t>
            </a:r>
            <a:endParaRPr lang="en-US" sz="1100" b="1" dirty="0"/>
          </a:p>
        </p:txBody>
      </p:sp>
      <p:sp>
        <p:nvSpPr>
          <p:cNvPr id="206" name="Rectangle 369"/>
          <p:cNvSpPr/>
          <p:nvPr/>
        </p:nvSpPr>
        <p:spPr bwMode="auto">
          <a:xfrm>
            <a:off x="7819576" y="2095425"/>
            <a:ext cx="1577723" cy="182880"/>
          </a:xfrm>
          <a:prstGeom prst="rect">
            <a:avLst/>
          </a:prstGeom>
          <a:solidFill>
            <a:schemeClr val="bg1">
              <a:lumMod val="75000"/>
              <a:alpha val="85000"/>
            </a:schemeClr>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90000"/>
              </a:lnSpc>
            </a:pPr>
            <a:r>
              <a:rPr lang="en-US" sz="900" b="1" dirty="0">
                <a:cs typeface="Calibri" panose="020F0502020204030204" pitchFamily="34" charset="0"/>
                <a:hlinkClick r:id="rId31"/>
              </a:rPr>
              <a:t>Backup Exec </a:t>
            </a:r>
            <a:r>
              <a:rPr lang="ko-KR" altLang="en-US" sz="900" b="1">
                <a:cs typeface="Calibri" panose="020F0502020204030204" pitchFamily="34" charset="0"/>
                <a:hlinkClick r:id="rId31"/>
              </a:rPr>
              <a:t>호환성 </a:t>
            </a:r>
            <a:r>
              <a:rPr lang="ko-KR" altLang="en-US" sz="900" b="1" dirty="0">
                <a:cs typeface="Calibri" panose="020F0502020204030204" pitchFamily="34" charset="0"/>
                <a:hlinkClick r:id="rId31"/>
              </a:rPr>
              <a:t>목록</a:t>
            </a:r>
            <a:endParaRPr kumimoji="0" lang="en-US" sz="1200" i="0" u="none" strike="noStrike" cap="none" normalizeH="0" baseline="0" dirty="0">
              <a:ln>
                <a:noFill/>
              </a:ln>
              <a:solidFill>
                <a:srgbClr val="FFCC00"/>
              </a:solidFill>
              <a:effectLst/>
              <a:cs typeface="Calibri" panose="020F0502020204030204" pitchFamily="34" charset="0"/>
            </a:endParaRPr>
          </a:p>
        </p:txBody>
      </p:sp>
      <p:grpSp>
        <p:nvGrpSpPr>
          <p:cNvPr id="215" name="Group 371"/>
          <p:cNvGrpSpPr/>
          <p:nvPr/>
        </p:nvGrpSpPr>
        <p:grpSpPr>
          <a:xfrm>
            <a:off x="633249" y="5558874"/>
            <a:ext cx="1675305" cy="518428"/>
            <a:chOff x="780767" y="5342438"/>
            <a:chExt cx="1675305" cy="518428"/>
          </a:xfrm>
        </p:grpSpPr>
        <p:sp>
          <p:nvSpPr>
            <p:cNvPr id="216" name="Rounded Rectangle 343"/>
            <p:cNvSpPr/>
            <p:nvPr/>
          </p:nvSpPr>
          <p:spPr bwMode="auto">
            <a:xfrm>
              <a:off x="780767" y="5342438"/>
              <a:ext cx="1675305" cy="518428"/>
            </a:xfrm>
            <a:prstGeom prst="roundRect">
              <a:avLst>
                <a:gd name="adj" fmla="val 7778"/>
              </a:avLst>
            </a:prstGeom>
            <a:solidFill>
              <a:srgbClr val="FFCC00">
                <a:alpha val="90000"/>
              </a:srgbClr>
            </a:solidFill>
            <a:ln w="19050" cap="flat" cmpd="sng" algn="ctr">
              <a:solidFill>
                <a:schemeClr val="bg2">
                  <a:lumMod val="40000"/>
                  <a:lumOff val="60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217" name="TextBox 216"/>
            <p:cNvSpPr txBox="1"/>
            <p:nvPr/>
          </p:nvSpPr>
          <p:spPr bwMode="ltGray">
            <a:xfrm>
              <a:off x="1345682" y="5399424"/>
              <a:ext cx="1063432" cy="398571"/>
            </a:xfrm>
            <a:prstGeom prst="rect">
              <a:avLst/>
            </a:prstGeom>
            <a:noFill/>
            <a:ln w="9525">
              <a:noFill/>
              <a:miter lim="800000"/>
              <a:headEnd/>
              <a:tailEnd/>
            </a:ln>
          </p:spPr>
          <p:txBody>
            <a:bodyPr wrap="square" lIns="0" tIns="0" rIns="0" bIns="0" rtlCol="0" anchor="ctr" anchorCtr="0">
              <a:spAutoFit/>
            </a:bodyPr>
            <a:lstStyle/>
            <a:p>
              <a:pPr algn="l">
                <a:lnSpc>
                  <a:spcPct val="90000"/>
                </a:lnSpc>
                <a:spcBef>
                  <a:spcPts val="0"/>
                </a:spcBef>
                <a:spcAft>
                  <a:spcPts val="0"/>
                </a:spcAft>
              </a:pPr>
              <a:r>
                <a:rPr lang="en-US" altLang="ko-KR" sz="1050" b="1" dirty="0"/>
                <a:t>Quantum Q- Cloud</a:t>
              </a:r>
              <a:endParaRPr lang="en-US" sz="1050" b="1" dirty="0"/>
            </a:p>
            <a:p>
              <a:pPr algn="l">
                <a:spcBef>
                  <a:spcPts val="0"/>
                </a:spcBef>
                <a:spcAft>
                  <a:spcPts val="0"/>
                </a:spcAft>
              </a:pPr>
              <a:r>
                <a:rPr lang="en-US" sz="700" dirty="0"/>
                <a:t>Public cloud storage</a:t>
              </a:r>
              <a:endParaRPr lang="en-US" sz="600" dirty="0"/>
            </a:p>
          </p:txBody>
        </p:sp>
        <p:pic>
          <p:nvPicPr>
            <p:cNvPr id="218" name="Picture 2" descr="C:\Users\bill_felt\AppData\Local\Microsoft\Windows\Temporary Internet Files\Content.IE5\9JSCKROZ\dglxasset[1].png"/>
            <p:cNvPicPr>
              <a:picLocks noChangeAspect="1" noChangeArrowheads="1"/>
            </p:cNvPicPr>
            <p:nvPr/>
          </p:nvPicPr>
          <p:blipFill>
            <a:blip r:embed="rId32"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857075" y="5393407"/>
              <a:ext cx="410603" cy="4106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19" name="Group 370"/>
          <p:cNvGrpSpPr/>
          <p:nvPr/>
        </p:nvGrpSpPr>
        <p:grpSpPr>
          <a:xfrm>
            <a:off x="4065301" y="5562982"/>
            <a:ext cx="1737932" cy="518428"/>
            <a:chOff x="2597543" y="5346546"/>
            <a:chExt cx="1737932" cy="518428"/>
          </a:xfrm>
        </p:grpSpPr>
        <p:sp>
          <p:nvSpPr>
            <p:cNvPr id="220" name="Rounded Rectangle 358"/>
            <p:cNvSpPr/>
            <p:nvPr/>
          </p:nvSpPr>
          <p:spPr bwMode="auto">
            <a:xfrm>
              <a:off x="2597543" y="5346546"/>
              <a:ext cx="1675305" cy="518428"/>
            </a:xfrm>
            <a:prstGeom prst="roundRect">
              <a:avLst>
                <a:gd name="adj" fmla="val 7778"/>
              </a:avLst>
            </a:prstGeom>
            <a:solidFill>
              <a:srgbClr val="FFCC00">
                <a:alpha val="90000"/>
              </a:srgbClr>
            </a:solidFill>
            <a:ln w="19050" cap="flat" cmpd="sng" algn="ctr">
              <a:solidFill>
                <a:schemeClr val="bg2">
                  <a:lumMod val="40000"/>
                  <a:lumOff val="60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221" name="TextBox 220"/>
            <p:cNvSpPr txBox="1"/>
            <p:nvPr/>
          </p:nvSpPr>
          <p:spPr bwMode="ltGray">
            <a:xfrm>
              <a:off x="3034950" y="5364300"/>
              <a:ext cx="1300525" cy="477033"/>
            </a:xfrm>
            <a:prstGeom prst="rect">
              <a:avLst/>
            </a:prstGeom>
            <a:noFill/>
            <a:ln w="9525">
              <a:noFill/>
              <a:miter lim="800000"/>
              <a:headEnd/>
              <a:tailEnd/>
            </a:ln>
          </p:spPr>
          <p:txBody>
            <a:bodyPr wrap="square" lIns="91419" tIns="45710" rIns="91419" bIns="45710" rtlCol="0" anchor="ctr" anchorCtr="0">
              <a:spAutoFit/>
            </a:bodyPr>
            <a:lstStyle/>
            <a:p>
              <a:pPr>
                <a:lnSpc>
                  <a:spcPct val="90000"/>
                </a:lnSpc>
              </a:pPr>
              <a:r>
                <a:rPr lang="en-US" sz="1000" b="1" dirty="0"/>
                <a:t>NetApp </a:t>
              </a:r>
              <a:r>
                <a:rPr lang="en-US" sz="1000" b="1" dirty="0" err="1"/>
                <a:t>SteelStore</a:t>
              </a:r>
              <a:r>
                <a:rPr lang="en-US" sz="1000" b="1" dirty="0"/>
                <a:t> Appliances</a:t>
              </a:r>
            </a:p>
            <a:p>
              <a:r>
                <a:rPr lang="en-US" sz="700" dirty="0"/>
                <a:t>Cloud storage Gateway</a:t>
              </a:r>
            </a:p>
          </p:txBody>
        </p:sp>
        <p:pic>
          <p:nvPicPr>
            <p:cNvPr id="222" name="Picture 2" descr="C:\Users\bill_felt\AppData\Local\Microsoft\Windows\Temporary Internet Files\Content.IE5\9JSCKROZ\dglxasset[1].png"/>
            <p:cNvPicPr>
              <a:picLocks noChangeAspect="1" noChangeArrowheads="1"/>
            </p:cNvPicPr>
            <p:nvPr/>
          </p:nvPicPr>
          <p:blipFill>
            <a:blip r:embed="rId32"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2675384" y="5397515"/>
              <a:ext cx="410603" cy="4106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28" name="Group 370"/>
          <p:cNvGrpSpPr/>
          <p:nvPr/>
        </p:nvGrpSpPr>
        <p:grpSpPr>
          <a:xfrm>
            <a:off x="5781326" y="5562982"/>
            <a:ext cx="1675305" cy="518428"/>
            <a:chOff x="2597543" y="5346546"/>
            <a:chExt cx="1675305" cy="518428"/>
          </a:xfrm>
        </p:grpSpPr>
        <p:sp>
          <p:nvSpPr>
            <p:cNvPr id="229" name="Rounded Rectangle 358"/>
            <p:cNvSpPr/>
            <p:nvPr/>
          </p:nvSpPr>
          <p:spPr bwMode="auto">
            <a:xfrm>
              <a:off x="2597543" y="5346546"/>
              <a:ext cx="1675305" cy="518428"/>
            </a:xfrm>
            <a:prstGeom prst="roundRect">
              <a:avLst>
                <a:gd name="adj" fmla="val 7778"/>
              </a:avLst>
            </a:prstGeom>
            <a:solidFill>
              <a:srgbClr val="FFCC00">
                <a:alpha val="90000"/>
              </a:srgbClr>
            </a:solidFill>
            <a:ln w="19050" cap="flat" cmpd="sng" algn="ctr">
              <a:solidFill>
                <a:schemeClr val="bg2">
                  <a:lumMod val="40000"/>
                  <a:lumOff val="60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230" name="TextBox 229"/>
            <p:cNvSpPr txBox="1"/>
            <p:nvPr/>
          </p:nvSpPr>
          <p:spPr bwMode="ltGray">
            <a:xfrm>
              <a:off x="3082769" y="5357375"/>
              <a:ext cx="1157861" cy="490883"/>
            </a:xfrm>
            <a:prstGeom prst="rect">
              <a:avLst/>
            </a:prstGeom>
            <a:noFill/>
            <a:ln w="9525">
              <a:noFill/>
              <a:miter lim="800000"/>
              <a:headEnd/>
              <a:tailEnd/>
            </a:ln>
          </p:spPr>
          <p:txBody>
            <a:bodyPr wrap="square" lIns="91419" tIns="45710" rIns="91419" bIns="45710" rtlCol="0" anchor="ctr" anchorCtr="0">
              <a:spAutoFit/>
            </a:bodyPr>
            <a:lstStyle/>
            <a:p>
              <a:pPr algn="l">
                <a:lnSpc>
                  <a:spcPct val="90000"/>
                </a:lnSpc>
                <a:spcBef>
                  <a:spcPts val="0"/>
                </a:spcBef>
                <a:spcAft>
                  <a:spcPts val="0"/>
                </a:spcAft>
              </a:pPr>
              <a:r>
                <a:rPr lang="en-US" sz="1050" b="1" dirty="0"/>
                <a:t>Private Cloud Services</a:t>
              </a:r>
            </a:p>
            <a:p>
              <a:pPr algn="l">
                <a:spcBef>
                  <a:spcPts val="0"/>
                </a:spcBef>
                <a:spcAft>
                  <a:spcPts val="0"/>
                </a:spcAft>
              </a:pPr>
              <a:r>
                <a:rPr lang="en-US" sz="700" dirty="0"/>
                <a:t>Ethernet/VPN</a:t>
              </a:r>
              <a:endParaRPr lang="en-US" sz="600" dirty="0"/>
            </a:p>
          </p:txBody>
        </p:sp>
        <p:pic>
          <p:nvPicPr>
            <p:cNvPr id="231" name="Picture 2" descr="C:\Users\bill_felt\AppData\Local\Microsoft\Windows\Temporary Internet Files\Content.IE5\9JSCKROZ\dglxasset[1].png"/>
            <p:cNvPicPr>
              <a:picLocks noChangeAspect="1" noChangeArrowheads="1"/>
            </p:cNvPicPr>
            <p:nvPr/>
          </p:nvPicPr>
          <p:blipFill>
            <a:blip r:embed="rId32"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2675384" y="5397515"/>
              <a:ext cx="410603" cy="410603"/>
            </a:xfrm>
            <a:prstGeom prst="rect">
              <a:avLst/>
            </a:prstGeom>
            <a:noFill/>
            <a:extLst>
              <a:ext uri="{909E8E84-426E-40DD-AFC4-6F175D3DCCD1}">
                <a14:hiddenFill xmlns:a14="http://schemas.microsoft.com/office/drawing/2010/main">
                  <a:solidFill>
                    <a:srgbClr val="FFFFFF"/>
                  </a:solidFill>
                </a14:hiddenFill>
              </a:ext>
            </a:extLst>
          </p:spPr>
        </p:pic>
        <p:pic>
          <p:nvPicPr>
            <p:cNvPr id="232" name="Picture 361" descr="IMG_security_side.png"/>
            <p:cNvPicPr>
              <a:picLocks noChangeAspect="1"/>
            </p:cNvPicPr>
            <p:nvPr/>
          </p:nvPicPr>
          <p:blipFill>
            <a:blip r:embed="rId33" cstate="print"/>
            <a:stretch>
              <a:fillRect/>
            </a:stretch>
          </p:blipFill>
          <p:spPr>
            <a:xfrm flipH="1">
              <a:off x="2813866" y="5456342"/>
              <a:ext cx="128954" cy="228600"/>
            </a:xfrm>
            <a:prstGeom prst="rect">
              <a:avLst/>
            </a:prstGeom>
          </p:spPr>
        </p:pic>
      </p:grpSp>
      <p:grpSp>
        <p:nvGrpSpPr>
          <p:cNvPr id="248" name="그룹 247"/>
          <p:cNvGrpSpPr/>
          <p:nvPr/>
        </p:nvGrpSpPr>
        <p:grpSpPr>
          <a:xfrm>
            <a:off x="2349275" y="5558874"/>
            <a:ext cx="1675305" cy="518428"/>
            <a:chOff x="633249" y="5558874"/>
            <a:chExt cx="1675305" cy="518428"/>
          </a:xfrm>
        </p:grpSpPr>
        <p:grpSp>
          <p:nvGrpSpPr>
            <p:cNvPr id="249" name="Group 371"/>
            <p:cNvGrpSpPr/>
            <p:nvPr/>
          </p:nvGrpSpPr>
          <p:grpSpPr>
            <a:xfrm>
              <a:off x="633249" y="5558874"/>
              <a:ext cx="1675305" cy="518428"/>
              <a:chOff x="780767" y="5342438"/>
              <a:chExt cx="1675305" cy="518428"/>
            </a:xfrm>
          </p:grpSpPr>
          <p:sp>
            <p:nvSpPr>
              <p:cNvPr id="251" name="Rounded Rectangle 343"/>
              <p:cNvSpPr/>
              <p:nvPr/>
            </p:nvSpPr>
            <p:spPr bwMode="auto">
              <a:xfrm>
                <a:off x="780767" y="5342438"/>
                <a:ext cx="1675305" cy="518428"/>
              </a:xfrm>
              <a:prstGeom prst="roundRect">
                <a:avLst>
                  <a:gd name="adj" fmla="val 7778"/>
                </a:avLst>
              </a:prstGeom>
              <a:solidFill>
                <a:srgbClr val="FFCC00">
                  <a:alpha val="90000"/>
                </a:srgbClr>
              </a:solidFill>
              <a:ln w="19050" cap="flat" cmpd="sng" algn="ctr">
                <a:solidFill>
                  <a:schemeClr val="bg2">
                    <a:lumMod val="40000"/>
                    <a:lumOff val="60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90000"/>
                  </a:lnSpc>
                  <a:spcBef>
                    <a:spcPct val="0"/>
                  </a:spcBef>
                  <a:spcAft>
                    <a:spcPct val="0"/>
                  </a:spcAft>
                  <a:buClrTx/>
                  <a:buSzTx/>
                  <a:buFontTx/>
                  <a:buNone/>
                  <a:tabLst/>
                </a:pPr>
                <a:endParaRPr kumimoji="0" lang="en-US" sz="2000" i="0" u="none" strike="noStrike" cap="none" normalizeH="0" baseline="0" dirty="0" err="1">
                  <a:ln>
                    <a:noFill/>
                  </a:ln>
                  <a:effectLst/>
                </a:endParaRPr>
              </a:p>
            </p:txBody>
          </p:sp>
          <p:sp>
            <p:nvSpPr>
              <p:cNvPr id="252" name="TextBox 251"/>
              <p:cNvSpPr txBox="1"/>
              <p:nvPr/>
            </p:nvSpPr>
            <p:spPr bwMode="ltGray">
              <a:xfrm>
                <a:off x="1345682" y="5399424"/>
                <a:ext cx="1063432" cy="398571"/>
              </a:xfrm>
              <a:prstGeom prst="rect">
                <a:avLst/>
              </a:prstGeom>
              <a:noFill/>
              <a:ln w="9525">
                <a:noFill/>
                <a:miter lim="800000"/>
                <a:headEnd/>
                <a:tailEnd/>
              </a:ln>
            </p:spPr>
            <p:txBody>
              <a:bodyPr wrap="square" lIns="0" tIns="0" rIns="0" bIns="0" rtlCol="0" anchor="ctr" anchorCtr="0">
                <a:spAutoFit/>
              </a:bodyPr>
              <a:lstStyle/>
              <a:p>
                <a:pPr>
                  <a:lnSpc>
                    <a:spcPct val="90000"/>
                  </a:lnSpc>
                </a:pPr>
                <a:r>
                  <a:rPr lang="en-US" altLang="ko-KR" sz="1050" b="1" dirty="0"/>
                  <a:t>AWS Storage GTW-VTL</a:t>
                </a:r>
              </a:p>
              <a:p>
                <a:r>
                  <a:rPr lang="en-US" sz="700" dirty="0"/>
                  <a:t>AWS cloud storage</a:t>
                </a:r>
                <a:endParaRPr lang="en-US" sz="600" dirty="0"/>
              </a:p>
            </p:txBody>
          </p:sp>
        </p:grpSp>
        <p:pic>
          <p:nvPicPr>
            <p:cNvPr id="250" name="Picture 2"/>
            <p:cNvPicPr>
              <a:picLocks noChangeAspect="1" noChangeArrowheads="1"/>
            </p:cNvPicPr>
            <p:nvPr/>
          </p:nvPicPr>
          <p:blipFill>
            <a:blip r:embed="rId34" cstate="print">
              <a:extLst>
                <a:ext uri="{28A0092B-C50C-407E-A947-70E740481C1C}">
                  <a14:useLocalDpi xmlns:a14="http://schemas.microsoft.com/office/drawing/2010/main" val="0"/>
                </a:ext>
              </a:extLst>
            </a:blip>
            <a:stretch>
              <a:fillRect/>
            </a:stretch>
          </p:blipFill>
          <p:spPr bwMode="auto">
            <a:xfrm>
              <a:off x="711819" y="5597595"/>
              <a:ext cx="410603" cy="41060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330664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28</a:t>
            </a:fld>
            <a:endParaRPr lang="en-US"/>
          </a:p>
        </p:txBody>
      </p:sp>
      <p:sp>
        <p:nvSpPr>
          <p:cNvPr id="4" name="내용 개체 틀 3"/>
          <p:cNvSpPr>
            <a:spLocks noGrp="1"/>
          </p:cNvSpPr>
          <p:nvPr>
            <p:ph sz="half" idx="13"/>
          </p:nvPr>
        </p:nvSpPr>
        <p:spPr/>
        <p:txBody>
          <a:bodyPr/>
          <a:lstStyle/>
          <a:p>
            <a:r>
              <a:rPr lang="en-US" altLang="ko-KR" sz="1200" dirty="0"/>
              <a:t>Backup Exec</a:t>
            </a:r>
            <a:r>
              <a:rPr lang="ko-KR" altLang="en-US" sz="1200"/>
              <a:t>은 시스템 </a:t>
            </a:r>
            <a:r>
              <a:rPr lang="en-US" altLang="ko-KR" sz="1200" dirty="0"/>
              <a:t>OS </a:t>
            </a:r>
            <a:r>
              <a:rPr lang="ko-KR" altLang="en-US" sz="1200"/>
              <a:t>영역에 대한 보호 기능</a:t>
            </a:r>
            <a:r>
              <a:rPr lang="en-US" altLang="ko-KR" sz="1200" dirty="0"/>
              <a:t>(SDR, Simplified Disaster Recovery)</a:t>
            </a:r>
            <a:r>
              <a:rPr lang="ko-KR" altLang="en-US" sz="1200"/>
              <a:t>을 기본 탑재하고 있으며</a:t>
            </a:r>
            <a:r>
              <a:rPr lang="en-US" altLang="ko-KR" sz="1200" dirty="0"/>
              <a:t>, </a:t>
            </a:r>
            <a:r>
              <a:rPr lang="ko-KR" altLang="en-US" sz="1200"/>
              <a:t>이를 통해 </a:t>
            </a:r>
            <a:r>
              <a:rPr lang="en-US" altLang="ko-KR" sz="1200" dirty="0"/>
              <a:t>Windows </a:t>
            </a:r>
            <a:r>
              <a:rPr lang="ko-KR" altLang="en-US" sz="1200"/>
              <a:t>시스템의 </a:t>
            </a:r>
            <a:r>
              <a:rPr lang="en-US" altLang="ko-KR" sz="1200" dirty="0"/>
              <a:t>OS </a:t>
            </a:r>
            <a:r>
              <a:rPr lang="ko-KR" altLang="en-US" sz="1200"/>
              <a:t>영역과 데이터 영역을 통합으로 보호할 수 있기 때문에 관리 포인트와 비용을 감소 시킬 수 있고</a:t>
            </a:r>
            <a:r>
              <a:rPr lang="en-US" altLang="ko-KR" sz="1200" dirty="0"/>
              <a:t>, </a:t>
            </a:r>
            <a:r>
              <a:rPr lang="ko-KR" altLang="en-US" sz="1200"/>
              <a:t>원본 시스템 장애 발생시 동일 하드웨어 뿐만 아니라</a:t>
            </a:r>
            <a:r>
              <a:rPr lang="en-US" altLang="ko-KR" sz="1200" dirty="0"/>
              <a:t>, </a:t>
            </a:r>
            <a:r>
              <a:rPr lang="ko-KR" altLang="en-US" sz="1200"/>
              <a:t>이기종 하드웨어로의 복구까지 지원되기 때문에 서비스 다운타임을 크게 감소시킬 수 있습니다</a:t>
            </a:r>
            <a:r>
              <a:rPr lang="en-US" altLang="ko-KR" sz="1200" dirty="0"/>
              <a:t>. </a:t>
            </a:r>
            <a:endParaRPr lang="ko-KR" altLang="en-US" sz="1200"/>
          </a:p>
        </p:txBody>
      </p:sp>
      <p:sp>
        <p:nvSpPr>
          <p:cNvPr id="5" name="텍스트 개체 틀 4"/>
          <p:cNvSpPr>
            <a:spLocks noGrp="1"/>
          </p:cNvSpPr>
          <p:nvPr>
            <p:ph type="body" idx="1"/>
          </p:nvPr>
        </p:nvSpPr>
        <p:spPr>
          <a:xfrm>
            <a:off x="523872" y="1804238"/>
            <a:ext cx="2286451" cy="193899"/>
          </a:xfrm>
        </p:spPr>
        <p:txBody>
          <a:bodyPr/>
          <a:lstStyle/>
          <a:p>
            <a:r>
              <a:rPr lang="ko-KR" altLang="en-US" dirty="0"/>
              <a:t>통합된 </a:t>
            </a:r>
            <a:r>
              <a:rPr lang="en-US" altLang="ko-KR" dirty="0"/>
              <a:t>OS </a:t>
            </a:r>
            <a:r>
              <a:rPr lang="ko-KR" altLang="en-US"/>
              <a:t>보호 기능 </a:t>
            </a:r>
            <a:r>
              <a:rPr lang="en-US" altLang="ko-KR" dirty="0"/>
              <a:t>(SDR)</a:t>
            </a:r>
            <a:endParaRPr lang="ko-KR" altLang="en-US"/>
          </a:p>
        </p:txBody>
      </p:sp>
      <p:sp>
        <p:nvSpPr>
          <p:cNvPr id="7" name="텍스트 개체 틀 6"/>
          <p:cNvSpPr>
            <a:spLocks noGrp="1"/>
          </p:cNvSpPr>
          <p:nvPr>
            <p:ph type="body" idx="14"/>
          </p:nvPr>
        </p:nvSpPr>
        <p:spPr>
          <a:xfrm>
            <a:off x="8556910" y="778290"/>
            <a:ext cx="1018475" cy="138499"/>
          </a:xfrm>
        </p:spPr>
        <p:txBody>
          <a:bodyPr/>
          <a:lstStyle/>
          <a:p>
            <a:r>
              <a:rPr lang="en-US" altLang="ko-KR" dirty="0"/>
              <a:t>2. </a:t>
            </a:r>
            <a:r>
              <a:rPr lang="ko-KR" altLang="en-US"/>
              <a:t>제안제품 소개</a:t>
            </a:r>
          </a:p>
        </p:txBody>
      </p:sp>
      <p:sp>
        <p:nvSpPr>
          <p:cNvPr id="8" name="제목 7"/>
          <p:cNvSpPr>
            <a:spLocks noGrp="1"/>
          </p:cNvSpPr>
          <p:nvPr>
            <p:ph type="title"/>
          </p:nvPr>
        </p:nvSpPr>
        <p:spPr/>
        <p:txBody>
          <a:bodyPr/>
          <a:lstStyle/>
          <a:p>
            <a:r>
              <a:rPr lang="en-US" altLang="ko-KR" dirty="0"/>
              <a:t>2.4 </a:t>
            </a:r>
            <a:r>
              <a:rPr lang="ko-KR" altLang="en-US"/>
              <a:t>제품 주요기술 및 특장점</a:t>
            </a:r>
          </a:p>
        </p:txBody>
      </p:sp>
      <p:sp>
        <p:nvSpPr>
          <p:cNvPr id="9" name="Rounded Rectangle 204"/>
          <p:cNvSpPr/>
          <p:nvPr/>
        </p:nvSpPr>
        <p:spPr bwMode="auto">
          <a:xfrm>
            <a:off x="5020667" y="3358492"/>
            <a:ext cx="4327095" cy="2767180"/>
          </a:xfrm>
          <a:prstGeom prst="roundRect">
            <a:avLst>
              <a:gd name="adj" fmla="val 3594"/>
            </a:avLst>
          </a:prstGeom>
          <a:gradFill>
            <a:gsLst>
              <a:gs pos="48000">
                <a:srgbClr val="F5F5F5"/>
              </a:gs>
              <a:gs pos="0">
                <a:schemeClr val="bg1">
                  <a:lumMod val="95000"/>
                </a:schemeClr>
              </a:gs>
              <a:gs pos="100000">
                <a:srgbClr val="FFFFFF">
                  <a:alpha val="0"/>
                </a:srgbClr>
              </a:gs>
            </a:gsLst>
            <a:lin ang="5400000" scaled="0"/>
          </a:gradFill>
          <a:ln w="9525">
            <a:noFill/>
            <a:round/>
            <a:headEnd/>
            <a:tailEnd/>
          </a:ln>
          <a:effectLst>
            <a:outerShdw blurRad="50800" dist="38100" dir="2700000" algn="tl" rotWithShape="0">
              <a:prstClr val="black">
                <a:alpha val="40000"/>
              </a:prstClr>
            </a:outerShdw>
          </a:effectLst>
          <a:extLst/>
        </p:spPr>
        <p:txBody>
          <a:bodyPr rtlCol="0" anchor="ctr"/>
          <a:lstStyle/>
          <a:p>
            <a:pPr algn="ctr"/>
            <a:endParaRPr lang="ko-KR" altLang="en-US"/>
          </a:p>
        </p:txBody>
      </p:sp>
      <p:sp>
        <p:nvSpPr>
          <p:cNvPr id="10" name="Rounded Rectangle 203"/>
          <p:cNvSpPr/>
          <p:nvPr/>
        </p:nvSpPr>
        <p:spPr bwMode="auto">
          <a:xfrm>
            <a:off x="569244" y="3358492"/>
            <a:ext cx="4327095" cy="2767180"/>
          </a:xfrm>
          <a:prstGeom prst="roundRect">
            <a:avLst>
              <a:gd name="adj" fmla="val 3594"/>
            </a:avLst>
          </a:prstGeom>
          <a:gradFill>
            <a:gsLst>
              <a:gs pos="48000">
                <a:srgbClr val="F5F5F5"/>
              </a:gs>
              <a:gs pos="0">
                <a:schemeClr val="bg1">
                  <a:lumMod val="95000"/>
                </a:schemeClr>
              </a:gs>
              <a:gs pos="100000">
                <a:srgbClr val="FFFFFF">
                  <a:alpha val="0"/>
                </a:srgbClr>
              </a:gs>
            </a:gsLst>
            <a:lin ang="5400000" scaled="0"/>
          </a:gradFill>
          <a:ln w="9525">
            <a:noFill/>
            <a:round/>
            <a:headEnd/>
            <a:tailEnd/>
          </a:ln>
          <a:effectLst>
            <a:outerShdw blurRad="50800" dist="38100" dir="2700000" algn="tl" rotWithShape="0">
              <a:prstClr val="black">
                <a:alpha val="40000"/>
              </a:prstClr>
            </a:outerShdw>
          </a:effectLst>
          <a:extLst/>
        </p:spPr>
        <p:txBody>
          <a:bodyPr rtlCol="0" anchor="ctr"/>
          <a:lstStyle/>
          <a:p>
            <a:pPr algn="ctr"/>
            <a:endParaRPr lang="ko-KR" altLang="en-US"/>
          </a:p>
        </p:txBody>
      </p:sp>
      <p:grpSp>
        <p:nvGrpSpPr>
          <p:cNvPr id="159" name="그룹 158"/>
          <p:cNvGrpSpPr/>
          <p:nvPr/>
        </p:nvGrpSpPr>
        <p:grpSpPr>
          <a:xfrm>
            <a:off x="569467" y="2085400"/>
            <a:ext cx="4327774" cy="1296946"/>
            <a:chOff x="569467" y="2085400"/>
            <a:chExt cx="4327774" cy="1296946"/>
          </a:xfrm>
        </p:grpSpPr>
        <p:sp>
          <p:nvSpPr>
            <p:cNvPr id="12" name="AutoShape 455"/>
            <p:cNvSpPr>
              <a:spLocks noChangeArrowheads="1"/>
            </p:cNvSpPr>
            <p:nvPr/>
          </p:nvSpPr>
          <p:spPr bwMode="auto">
            <a:xfrm>
              <a:off x="569467" y="2085400"/>
              <a:ext cx="4327774" cy="1296946"/>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시스템 영역 및 데이터 영역에 대한 통합 보호를 통해 재해 복구 단순화</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시스템에 대한 온</a:t>
              </a:r>
              <a:r>
                <a:rPr kumimoji="1" lang="en-US" altLang="ko-KR" sz="1000" dirty="0">
                  <a:cs typeface="Arial" charset="0"/>
                </a:rPr>
                <a:t>/</a:t>
              </a:r>
              <a:r>
                <a:rPr kumimoji="1" lang="ko-KR" altLang="en-US" sz="1000" dirty="0">
                  <a:cs typeface="Arial" charset="0"/>
                </a:rPr>
                <a:t>오프라인 복구</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en-US" altLang="ko-KR" sz="1000" dirty="0">
                  <a:cs typeface="Arial" charset="0"/>
                </a:rPr>
                <a:t>OS </a:t>
              </a:r>
              <a:r>
                <a:rPr kumimoji="1" lang="ko-KR" altLang="en-US" sz="1000" dirty="0">
                  <a:cs typeface="Arial" charset="0"/>
                </a:rPr>
                <a:t>영역 보호를 위한 별도 솔루션 운영 불필요</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en-US" altLang="ko-KR" sz="1000" dirty="0">
                  <a:cs typeface="Arial" charset="0"/>
                </a:rPr>
                <a:t>Backup Exec</a:t>
              </a:r>
              <a:r>
                <a:rPr kumimoji="1" lang="ko-KR" altLang="en-US" sz="1000" dirty="0">
                  <a:cs typeface="Arial" charset="0"/>
                </a:rPr>
                <a:t>에 기본 포함된 무상 기능</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단일 솔루션을 통한 시스템 통합 보호 중앙화</a:t>
              </a:r>
            </a:p>
          </p:txBody>
        </p:sp>
        <p:grpSp>
          <p:nvGrpSpPr>
            <p:cNvPr id="158" name="그룹 157"/>
            <p:cNvGrpSpPr/>
            <p:nvPr/>
          </p:nvGrpSpPr>
          <p:grpSpPr>
            <a:xfrm>
              <a:off x="581235" y="2109213"/>
              <a:ext cx="4310122" cy="358775"/>
              <a:chOff x="581235" y="2109213"/>
              <a:chExt cx="4310122" cy="358775"/>
            </a:xfrm>
          </p:grpSpPr>
          <p:sp>
            <p:nvSpPr>
              <p:cNvPr id="14" name="AutoShape 457"/>
              <p:cNvSpPr>
                <a:spLocks noChangeArrowheads="1"/>
              </p:cNvSpPr>
              <p:nvPr/>
            </p:nvSpPr>
            <p:spPr bwMode="auto">
              <a:xfrm>
                <a:off x="598875" y="2109213"/>
                <a:ext cx="4274841"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r>
                  <a:rPr kumimoji="1" lang="en-US" altLang="ko-KR" sz="1100" b="1" dirty="0">
                    <a:cs typeface="Arial" charset="0"/>
                  </a:rPr>
                  <a:t>Simplified Disaster Recovery (SDR)</a:t>
                </a:r>
                <a:endParaRPr kumimoji="1" lang="ko-KR" altLang="en-US" sz="1100" b="1" dirty="0">
                  <a:cs typeface="Arial" charset="0"/>
                </a:endParaRPr>
              </a:p>
            </p:txBody>
          </p:sp>
          <p:sp>
            <p:nvSpPr>
              <p:cNvPr id="15" name="AutoShape 458"/>
              <p:cNvSpPr>
                <a:spLocks noChangeArrowheads="1"/>
              </p:cNvSpPr>
              <p:nvPr/>
            </p:nvSpPr>
            <p:spPr bwMode="auto">
              <a:xfrm>
                <a:off x="581235" y="2350800"/>
                <a:ext cx="4310122"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16" name="AutoShape 459"/>
              <p:cNvSpPr>
                <a:spLocks noChangeArrowheads="1"/>
              </p:cNvSpPr>
              <p:nvPr/>
            </p:nvSpPr>
            <p:spPr bwMode="auto">
              <a:xfrm>
                <a:off x="604755" y="2361618"/>
                <a:ext cx="4263081"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17" name="Oval 14"/>
          <p:cNvSpPr>
            <a:spLocks noChangeAspect="1"/>
          </p:cNvSpPr>
          <p:nvPr/>
        </p:nvSpPr>
        <p:spPr bwMode="auto">
          <a:xfrm>
            <a:off x="2217016" y="5032824"/>
            <a:ext cx="825356" cy="812918"/>
          </a:xfrm>
          <a:prstGeom prst="ellipse">
            <a:avLst/>
          </a:prstGeom>
          <a:solidFill>
            <a:srgbClr val="E98306"/>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solidFill>
                <a:schemeClr val="bg1"/>
              </a:solidFill>
              <a:effectLst/>
            </a:endParaRPr>
          </a:p>
        </p:txBody>
      </p:sp>
      <p:pic>
        <p:nvPicPr>
          <p:cNvPr id="18" name="Picture 15" descr="serve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3778" y="4691156"/>
            <a:ext cx="386149" cy="914401"/>
          </a:xfrm>
          <a:prstGeom prst="rect">
            <a:avLst/>
          </a:prstGeom>
          <a:effectLst>
            <a:outerShdw blurRad="50800" dist="38100" dir="5400000" algn="t" rotWithShape="0">
              <a:prstClr val="black">
                <a:alpha val="40000"/>
              </a:prstClr>
            </a:outerShdw>
          </a:effectLst>
        </p:spPr>
      </p:pic>
      <p:sp>
        <p:nvSpPr>
          <p:cNvPr id="19" name="Oval 16"/>
          <p:cNvSpPr>
            <a:spLocks noChangeAspect="1"/>
          </p:cNvSpPr>
          <p:nvPr/>
        </p:nvSpPr>
        <p:spPr bwMode="auto">
          <a:xfrm>
            <a:off x="3736148" y="5032824"/>
            <a:ext cx="825356" cy="812918"/>
          </a:xfrm>
          <a:prstGeom prst="ellipse">
            <a:avLst/>
          </a:prstGeom>
          <a:solidFill>
            <a:srgbClr val="E98306"/>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solidFill>
                <a:schemeClr val="bg1"/>
              </a:solidFill>
              <a:effectLst/>
            </a:endParaRPr>
          </a:p>
        </p:txBody>
      </p:sp>
      <p:pic>
        <p:nvPicPr>
          <p:cNvPr id="20" name="Picture 21" descr="serve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32910" y="4691156"/>
            <a:ext cx="386149" cy="914401"/>
          </a:xfrm>
          <a:prstGeom prst="rect">
            <a:avLst/>
          </a:prstGeom>
          <a:effectLst>
            <a:outerShdw blurRad="50800" dist="38100" dir="5400000" algn="t" rotWithShape="0">
              <a:prstClr val="black">
                <a:alpha val="40000"/>
              </a:prstClr>
            </a:outerShdw>
          </a:effectLst>
        </p:spPr>
      </p:pic>
      <p:sp>
        <p:nvSpPr>
          <p:cNvPr id="21" name="Oval 22"/>
          <p:cNvSpPr>
            <a:spLocks noChangeAspect="1"/>
          </p:cNvSpPr>
          <p:nvPr/>
        </p:nvSpPr>
        <p:spPr bwMode="auto">
          <a:xfrm>
            <a:off x="671254" y="5032824"/>
            <a:ext cx="825356" cy="812918"/>
          </a:xfrm>
          <a:prstGeom prst="ellipse">
            <a:avLst/>
          </a:prstGeom>
          <a:solidFill>
            <a:srgbClr val="E98306"/>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solidFill>
                <a:schemeClr val="bg1"/>
              </a:solidFill>
              <a:effectLst/>
            </a:endParaRPr>
          </a:p>
        </p:txBody>
      </p:sp>
      <p:pic>
        <p:nvPicPr>
          <p:cNvPr id="22" name="Picture 26" descr="serve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8016" y="4691156"/>
            <a:ext cx="386149" cy="914401"/>
          </a:xfrm>
          <a:prstGeom prst="rect">
            <a:avLst/>
          </a:prstGeom>
          <a:effectLst>
            <a:outerShdw blurRad="50800" dist="38100" dir="5400000" algn="t" rotWithShape="0">
              <a:prstClr val="black">
                <a:alpha val="40000"/>
              </a:prstClr>
            </a:outerShdw>
          </a:effectLst>
        </p:spPr>
      </p:pic>
      <p:sp>
        <p:nvSpPr>
          <p:cNvPr id="23" name="Rectangle 43"/>
          <p:cNvSpPr>
            <a:spLocks noChangeArrowheads="1"/>
          </p:cNvSpPr>
          <p:nvPr/>
        </p:nvSpPr>
        <p:spPr bwMode="auto">
          <a:xfrm>
            <a:off x="655419" y="5857929"/>
            <a:ext cx="906658" cy="190821"/>
          </a:xfrm>
          <a:prstGeom prst="rect">
            <a:avLst/>
          </a:prstGeom>
          <a:noFill/>
          <a:ln w="9525">
            <a:noFill/>
            <a:miter lim="800000"/>
            <a:headEnd/>
            <a:tailEnd/>
          </a:ln>
          <a:effectLst>
            <a:prstShdw prst="shdw17" dist="17961" dir="2700000">
              <a:srgbClr val="993030"/>
            </a:prstShdw>
          </a:effectLst>
        </p:spPr>
        <p:txBody>
          <a:bodyPr wrap="none" lIns="45720" tIns="18288" rIns="45720" bIns="18288">
            <a:spAutoFit/>
          </a:bodyPr>
          <a:lstStyle/>
          <a:p>
            <a:pPr algn="ctr" eaLnBrk="0" hangingPunct="0"/>
            <a:r>
              <a:rPr lang="ko-KR" altLang="en-US" sz="1000" b="1" dirty="0">
                <a:cs typeface="Times New Roman" pitchFamily="18" charset="0"/>
              </a:rPr>
              <a:t>보호되는 서버</a:t>
            </a:r>
            <a:endParaRPr lang="en-US" sz="1000" b="1" dirty="0">
              <a:cs typeface="Times New Roman" pitchFamily="18" charset="0"/>
            </a:endParaRPr>
          </a:p>
        </p:txBody>
      </p:sp>
      <p:cxnSp>
        <p:nvCxnSpPr>
          <p:cNvPr id="24" name="Straight Arrow Connector 36"/>
          <p:cNvCxnSpPr/>
          <p:nvPr/>
        </p:nvCxnSpPr>
        <p:spPr bwMode="auto">
          <a:xfrm flipV="1">
            <a:off x="1509937" y="4522301"/>
            <a:ext cx="453125" cy="334435"/>
          </a:xfrm>
          <a:prstGeom prst="straightConnector1">
            <a:avLst/>
          </a:prstGeom>
          <a:solidFill>
            <a:schemeClr val="accent1"/>
          </a:solidFill>
          <a:ln w="25400" cap="flat" cmpd="sng" algn="ctr">
            <a:solidFill>
              <a:srgbClr val="0070C0"/>
            </a:solidFill>
            <a:prstDash val="sysDash"/>
            <a:round/>
            <a:headEnd type="none" w="med" len="med"/>
            <a:tailEnd type="arrow"/>
          </a:ln>
          <a:effectLst/>
        </p:spPr>
      </p:cxnSp>
      <p:cxnSp>
        <p:nvCxnSpPr>
          <p:cNvPr id="25" name="Straight Arrow Connector 37"/>
          <p:cNvCxnSpPr/>
          <p:nvPr/>
        </p:nvCxnSpPr>
        <p:spPr bwMode="auto">
          <a:xfrm>
            <a:off x="3342113" y="4548537"/>
            <a:ext cx="426479" cy="338573"/>
          </a:xfrm>
          <a:prstGeom prst="straightConnector1">
            <a:avLst/>
          </a:prstGeom>
          <a:solidFill>
            <a:schemeClr val="accent1"/>
          </a:solidFill>
          <a:ln w="25400" cap="flat" cmpd="sng" algn="ctr">
            <a:solidFill>
              <a:srgbClr val="0070C0"/>
            </a:solidFill>
            <a:prstDash val="sysDash"/>
            <a:round/>
            <a:headEnd type="none" w="med" len="med"/>
            <a:tailEnd type="arrow"/>
          </a:ln>
          <a:effectLst/>
        </p:spPr>
      </p:cxnSp>
      <p:sp>
        <p:nvSpPr>
          <p:cNvPr id="26" name="Text Box 28"/>
          <p:cNvSpPr txBox="1">
            <a:spLocks noChangeArrowheads="1"/>
          </p:cNvSpPr>
          <p:nvPr/>
        </p:nvSpPr>
        <p:spPr bwMode="auto">
          <a:xfrm>
            <a:off x="1080561" y="3726709"/>
            <a:ext cx="1331289" cy="400110"/>
          </a:xfrm>
          <a:prstGeom prst="rect">
            <a:avLst/>
          </a:prstGeom>
          <a:noFill/>
          <a:ln w="12700" algn="ctr">
            <a:noFill/>
            <a:miter lim="800000"/>
            <a:headEnd/>
            <a:tailEnd/>
          </a:ln>
        </p:spPr>
        <p:txBody>
          <a:bodyPr wrap="square">
            <a:spAutoFit/>
          </a:bodyPr>
          <a:lstStyle/>
          <a:p>
            <a:pPr algn="ctr" eaLnBrk="0" hangingPunct="0"/>
            <a:r>
              <a:rPr lang="en-US" sz="1000" b="1" dirty="0"/>
              <a:t>Backup Exec™ </a:t>
            </a:r>
            <a:r>
              <a:rPr lang="ko-KR" altLang="en-US" sz="1000" b="1" dirty="0"/>
              <a:t>서버</a:t>
            </a:r>
            <a:endParaRPr lang="en-US" sz="1000" b="1" dirty="0"/>
          </a:p>
        </p:txBody>
      </p:sp>
      <p:sp>
        <p:nvSpPr>
          <p:cNvPr id="27" name="Rectangle 43"/>
          <p:cNvSpPr>
            <a:spLocks noChangeArrowheads="1"/>
          </p:cNvSpPr>
          <p:nvPr/>
        </p:nvSpPr>
        <p:spPr bwMode="auto">
          <a:xfrm>
            <a:off x="3440832" y="5857929"/>
            <a:ext cx="1424640" cy="313932"/>
          </a:xfrm>
          <a:prstGeom prst="rect">
            <a:avLst/>
          </a:prstGeom>
          <a:noFill/>
          <a:ln w="9525">
            <a:noFill/>
            <a:miter lim="800000"/>
            <a:headEnd/>
            <a:tailEnd/>
          </a:ln>
          <a:effectLst>
            <a:prstShdw prst="shdw17" dist="17961" dir="2700000">
              <a:srgbClr val="993030"/>
            </a:prstShdw>
          </a:effectLst>
        </p:spPr>
        <p:txBody>
          <a:bodyPr wrap="square" lIns="45720" tIns="18288" rIns="45720" bIns="18288">
            <a:spAutoFit/>
          </a:bodyPr>
          <a:lstStyle/>
          <a:p>
            <a:pPr algn="ctr" eaLnBrk="0" hangingPunct="0"/>
            <a:r>
              <a:rPr lang="ko-KR" altLang="en-US" sz="1000" b="1" dirty="0">
                <a:cs typeface="Times New Roman" pitchFamily="18" charset="0"/>
              </a:rPr>
              <a:t>서버 복구</a:t>
            </a:r>
            <a:br>
              <a:rPr lang="en-US" altLang="ko-KR" sz="1000" b="1" dirty="0">
                <a:cs typeface="Times New Roman" pitchFamily="18" charset="0"/>
              </a:rPr>
            </a:br>
            <a:r>
              <a:rPr lang="en-US" altLang="ko-KR" sz="800" i="1" dirty="0">
                <a:cs typeface="Times New Roman" pitchFamily="18" charset="0"/>
              </a:rPr>
              <a:t>(</a:t>
            </a:r>
            <a:r>
              <a:rPr lang="ko-KR" altLang="en-US" sz="800" i="1">
                <a:cs typeface="Times New Roman" pitchFamily="18" charset="0"/>
              </a:rPr>
              <a:t>원본 또는 이기종 </a:t>
            </a:r>
            <a:r>
              <a:rPr lang="ko-KR" altLang="en-US" sz="800" i="1" dirty="0">
                <a:cs typeface="Times New Roman" pitchFamily="18" charset="0"/>
              </a:rPr>
              <a:t>하드웨어</a:t>
            </a:r>
            <a:r>
              <a:rPr lang="en-US" altLang="ko-KR" sz="800" i="1" dirty="0">
                <a:cs typeface="Times New Roman" pitchFamily="18" charset="0"/>
              </a:rPr>
              <a:t>)</a:t>
            </a:r>
            <a:endParaRPr lang="en-US" sz="1000" i="1" dirty="0">
              <a:cs typeface="Times New Roman" pitchFamily="18" charset="0"/>
            </a:endParaRPr>
          </a:p>
        </p:txBody>
      </p:sp>
      <p:sp>
        <p:nvSpPr>
          <p:cNvPr id="28" name="Text Box 28"/>
          <p:cNvSpPr txBox="1">
            <a:spLocks noChangeArrowheads="1"/>
          </p:cNvSpPr>
          <p:nvPr/>
        </p:nvSpPr>
        <p:spPr bwMode="auto">
          <a:xfrm>
            <a:off x="4053693" y="3848393"/>
            <a:ext cx="853772" cy="400110"/>
          </a:xfrm>
          <a:prstGeom prst="rect">
            <a:avLst/>
          </a:prstGeom>
          <a:noFill/>
          <a:ln w="12700" algn="ctr">
            <a:noFill/>
            <a:miter lim="800000"/>
            <a:headEnd/>
            <a:tailEnd/>
          </a:ln>
        </p:spPr>
        <p:txBody>
          <a:bodyPr wrap="square">
            <a:spAutoFit/>
          </a:bodyPr>
          <a:lstStyle/>
          <a:p>
            <a:pPr algn="ctr" eaLnBrk="0" hangingPunct="0"/>
            <a:r>
              <a:rPr lang="ko-KR" altLang="en-US" sz="1000" b="1" dirty="0"/>
              <a:t>복구용 부트 디스크</a:t>
            </a:r>
            <a:endParaRPr lang="en-US" sz="1000" b="1" dirty="0"/>
          </a:p>
        </p:txBody>
      </p:sp>
      <p:sp>
        <p:nvSpPr>
          <p:cNvPr id="29" name="Rectangle 43"/>
          <p:cNvSpPr>
            <a:spLocks noChangeArrowheads="1"/>
          </p:cNvSpPr>
          <p:nvPr/>
        </p:nvSpPr>
        <p:spPr bwMode="auto">
          <a:xfrm rot="19394140">
            <a:off x="1377916" y="4697126"/>
            <a:ext cx="884216" cy="246221"/>
          </a:xfrm>
          <a:prstGeom prst="rect">
            <a:avLst/>
          </a:prstGeom>
          <a:noFill/>
          <a:ln w="9525">
            <a:noFill/>
            <a:miter lim="800000"/>
            <a:headEnd/>
            <a:tailEnd/>
          </a:ln>
          <a:effectLst>
            <a:prstShdw prst="shdw17" dist="17961" dir="2700000">
              <a:srgbClr val="993030"/>
            </a:prstShdw>
          </a:effectLst>
        </p:spPr>
        <p:txBody>
          <a:bodyPr wrap="none" lIns="45720" tIns="18288" rIns="45720" bIns="18288">
            <a:spAutoFit/>
          </a:bodyPr>
          <a:lstStyle/>
          <a:p>
            <a:pPr algn="ctr" eaLnBrk="0" hangingPunct="0">
              <a:lnSpc>
                <a:spcPct val="85000"/>
              </a:lnSpc>
            </a:pPr>
            <a:r>
              <a:rPr lang="ko-KR" altLang="en-US" sz="800" dirty="0">
                <a:cs typeface="Times New Roman" pitchFamily="18" charset="0"/>
              </a:rPr>
              <a:t>통합된</a:t>
            </a:r>
            <a:br>
              <a:rPr lang="en-US" altLang="ko-KR" sz="800" dirty="0">
                <a:cs typeface="Times New Roman" pitchFamily="18" charset="0"/>
              </a:rPr>
            </a:br>
            <a:r>
              <a:rPr lang="ko-KR" altLang="en-US" sz="800" dirty="0">
                <a:cs typeface="Times New Roman" pitchFamily="18" charset="0"/>
              </a:rPr>
              <a:t>시스템 보호 작업</a:t>
            </a:r>
            <a:endParaRPr lang="en-US" sz="800" dirty="0">
              <a:cs typeface="Times New Roman" pitchFamily="18" charset="0"/>
            </a:endParaRPr>
          </a:p>
        </p:txBody>
      </p:sp>
      <p:sp>
        <p:nvSpPr>
          <p:cNvPr id="30" name="Rectangle 43"/>
          <p:cNvSpPr>
            <a:spLocks noChangeArrowheads="1"/>
          </p:cNvSpPr>
          <p:nvPr/>
        </p:nvSpPr>
        <p:spPr bwMode="auto">
          <a:xfrm>
            <a:off x="2307819" y="5857929"/>
            <a:ext cx="650179" cy="190821"/>
          </a:xfrm>
          <a:prstGeom prst="rect">
            <a:avLst/>
          </a:prstGeom>
          <a:noFill/>
          <a:ln w="9525">
            <a:noFill/>
            <a:miter lim="800000"/>
            <a:headEnd/>
            <a:tailEnd/>
          </a:ln>
          <a:effectLst>
            <a:prstShdw prst="shdw17" dist="17961" dir="2700000">
              <a:srgbClr val="993030"/>
            </a:prstShdw>
          </a:effectLst>
        </p:spPr>
        <p:txBody>
          <a:bodyPr wrap="none" lIns="45720" tIns="18288" rIns="45720" bIns="18288">
            <a:spAutoFit/>
          </a:bodyPr>
          <a:lstStyle/>
          <a:p>
            <a:pPr algn="ctr" eaLnBrk="0" hangingPunct="0"/>
            <a:r>
              <a:rPr lang="ko-KR" altLang="en-US" sz="1000" b="1" dirty="0">
                <a:cs typeface="Times New Roman" pitchFamily="18" charset="0"/>
              </a:rPr>
              <a:t>서버 장애</a:t>
            </a:r>
            <a:endParaRPr lang="en-US" sz="1000" b="1" dirty="0">
              <a:cs typeface="Times New Roman" pitchFamily="18" charset="0"/>
            </a:endParaRPr>
          </a:p>
        </p:txBody>
      </p:sp>
      <p:cxnSp>
        <p:nvCxnSpPr>
          <p:cNvPr id="31" name="Straight Connector 53"/>
          <p:cNvCxnSpPr/>
          <p:nvPr/>
        </p:nvCxnSpPr>
        <p:spPr bwMode="auto">
          <a:xfrm flipH="1">
            <a:off x="4446670" y="4669852"/>
            <a:ext cx="123693" cy="442970"/>
          </a:xfrm>
          <a:prstGeom prst="line">
            <a:avLst/>
          </a:prstGeom>
          <a:solidFill>
            <a:schemeClr val="accent1"/>
          </a:solidFill>
          <a:ln w="19050" cap="flat" cmpd="sng" algn="ctr">
            <a:solidFill>
              <a:schemeClr val="tx1"/>
            </a:solidFill>
            <a:prstDash val="sysDot"/>
            <a:round/>
            <a:headEnd type="none" w="med" len="med"/>
            <a:tailEnd type="none" w="med" len="med"/>
          </a:ln>
          <a:effectLst/>
        </p:spPr>
      </p:cxnSp>
      <p:pic>
        <p:nvPicPr>
          <p:cNvPr id="32" name="Picture 119"/>
          <p:cNvPicPr>
            <a:picLocks noChangeAspect="1" noChangeArrowheads="1"/>
          </p:cNvPicPr>
          <p:nvPr/>
        </p:nvPicPr>
        <p:blipFill>
          <a:blip r:embed="rId3" cstate="print"/>
          <a:srcRect/>
          <a:stretch>
            <a:fillRect/>
          </a:stretch>
        </p:blipFill>
        <p:spPr bwMode="auto">
          <a:xfrm>
            <a:off x="884927" y="5238924"/>
            <a:ext cx="838200" cy="633413"/>
          </a:xfrm>
          <a:prstGeom prst="rect">
            <a:avLst/>
          </a:prstGeom>
          <a:noFill/>
          <a:ln w="9525">
            <a:noFill/>
            <a:miter lim="800000"/>
            <a:headEnd/>
            <a:tailEnd/>
          </a:ln>
        </p:spPr>
      </p:pic>
      <p:grpSp>
        <p:nvGrpSpPr>
          <p:cNvPr id="33" name="Group 55"/>
          <p:cNvGrpSpPr/>
          <p:nvPr/>
        </p:nvGrpSpPr>
        <p:grpSpPr>
          <a:xfrm>
            <a:off x="2615272" y="5361649"/>
            <a:ext cx="458549" cy="436932"/>
            <a:chOff x="4434878" y="4809276"/>
            <a:chExt cx="458549" cy="436932"/>
          </a:xfrm>
        </p:grpSpPr>
        <p:sp>
          <p:nvSpPr>
            <p:cNvPr id="34" name="Oval 56"/>
            <p:cNvSpPr>
              <a:spLocks noChangeAspect="1"/>
            </p:cNvSpPr>
            <p:nvPr/>
          </p:nvSpPr>
          <p:spPr bwMode="auto">
            <a:xfrm>
              <a:off x="4434878" y="4816971"/>
              <a:ext cx="458549" cy="429237"/>
            </a:xfrm>
            <a:prstGeom prst="ellipse">
              <a:avLst/>
            </a:prstGeom>
            <a:solidFill>
              <a:srgbClr val="FF0000"/>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a:ln>
                  <a:noFill/>
                </a:ln>
                <a:effectLst/>
              </a:endParaRPr>
            </a:p>
          </p:txBody>
        </p:sp>
        <p:sp>
          <p:nvSpPr>
            <p:cNvPr id="35" name="TextBox 34"/>
            <p:cNvSpPr txBox="1"/>
            <p:nvPr/>
          </p:nvSpPr>
          <p:spPr bwMode="ltGray">
            <a:xfrm>
              <a:off x="4488571" y="4809276"/>
              <a:ext cx="347882" cy="376332"/>
            </a:xfrm>
            <a:prstGeom prst="rect">
              <a:avLst/>
            </a:prstGeom>
            <a:noFill/>
            <a:ln w="9525">
              <a:noFill/>
              <a:miter lim="800000"/>
              <a:headEnd/>
              <a:tailEnd/>
            </a:ln>
          </p:spPr>
          <p:txBody>
            <a:bodyPr wrap="square" lIns="91419" tIns="45710" rIns="91419" bIns="45710" rtlCol="0" anchor="t" anchorCtr="0">
              <a:noAutofit/>
            </a:bodyPr>
            <a:lstStyle/>
            <a:p>
              <a:pPr>
                <a:lnSpc>
                  <a:spcPct val="90000"/>
                </a:lnSpc>
                <a:spcBef>
                  <a:spcPts val="0"/>
                </a:spcBef>
                <a:spcAft>
                  <a:spcPts val="800"/>
                </a:spcAft>
              </a:pPr>
              <a:r>
                <a:rPr lang="en-US" sz="2800" dirty="0"/>
                <a:t>X</a:t>
              </a:r>
            </a:p>
          </p:txBody>
        </p:sp>
      </p:grpSp>
      <p:pic>
        <p:nvPicPr>
          <p:cNvPr id="36" name="Picture 119"/>
          <p:cNvPicPr>
            <a:picLocks noChangeAspect="1" noChangeArrowheads="1"/>
          </p:cNvPicPr>
          <p:nvPr/>
        </p:nvPicPr>
        <p:blipFill>
          <a:blip r:embed="rId3" cstate="print"/>
          <a:srcRect/>
          <a:stretch>
            <a:fillRect/>
          </a:stretch>
        </p:blipFill>
        <p:spPr bwMode="auto">
          <a:xfrm>
            <a:off x="3910021" y="5215405"/>
            <a:ext cx="838200" cy="633413"/>
          </a:xfrm>
          <a:prstGeom prst="rect">
            <a:avLst/>
          </a:prstGeom>
          <a:noFill/>
          <a:ln w="9525">
            <a:noFill/>
            <a:miter lim="800000"/>
            <a:headEnd/>
            <a:tailEnd/>
          </a:ln>
        </p:spPr>
      </p:pic>
      <p:sp>
        <p:nvSpPr>
          <p:cNvPr id="37" name="Right Arrow 59"/>
          <p:cNvSpPr/>
          <p:nvPr/>
        </p:nvSpPr>
        <p:spPr bwMode="auto">
          <a:xfrm>
            <a:off x="1532950" y="5258385"/>
            <a:ext cx="679604" cy="279388"/>
          </a:xfrm>
          <a:prstGeom prst="rightArrow">
            <a:avLst/>
          </a:prstGeom>
          <a:gradFill flip="none" rotWithShape="1">
            <a:gsLst>
              <a:gs pos="26000">
                <a:schemeClr val="accent1"/>
              </a:gs>
              <a:gs pos="0">
                <a:schemeClr val="accent1"/>
              </a:gs>
              <a:gs pos="100000">
                <a:srgbClr val="FFFFFF">
                  <a:alpha val="0"/>
                </a:srgb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solidFill>
                <a:schemeClr val="bg1"/>
              </a:solidFill>
              <a:effectLst/>
            </a:endParaRPr>
          </a:p>
        </p:txBody>
      </p:sp>
      <p:sp>
        <p:nvSpPr>
          <p:cNvPr id="38" name="Right Arrow 60"/>
          <p:cNvSpPr/>
          <p:nvPr/>
        </p:nvSpPr>
        <p:spPr bwMode="auto">
          <a:xfrm>
            <a:off x="3026276" y="5258385"/>
            <a:ext cx="679604" cy="279388"/>
          </a:xfrm>
          <a:prstGeom prst="rightArrow">
            <a:avLst/>
          </a:prstGeom>
          <a:gradFill flip="none" rotWithShape="1">
            <a:gsLst>
              <a:gs pos="26000">
                <a:schemeClr val="accent1"/>
              </a:gs>
              <a:gs pos="0">
                <a:schemeClr val="accent1"/>
              </a:gs>
              <a:gs pos="100000">
                <a:srgbClr val="FFFFFF">
                  <a:alpha val="0"/>
                </a:srgb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solidFill>
                <a:schemeClr val="bg1"/>
              </a:solidFill>
              <a:effectLst/>
            </a:endParaRPr>
          </a:p>
        </p:txBody>
      </p:sp>
      <p:grpSp>
        <p:nvGrpSpPr>
          <p:cNvPr id="39" name="Group 73"/>
          <p:cNvGrpSpPr/>
          <p:nvPr/>
        </p:nvGrpSpPr>
        <p:grpSpPr>
          <a:xfrm>
            <a:off x="4341948" y="4262137"/>
            <a:ext cx="536424" cy="547140"/>
            <a:chOff x="3276591" y="4267200"/>
            <a:chExt cx="457209" cy="466344"/>
          </a:xfrm>
        </p:grpSpPr>
        <p:pic>
          <p:nvPicPr>
            <p:cNvPr id="40" name="Picture 74"/>
            <p:cNvPicPr>
              <a:picLocks noChangeAspect="1" noChangeArrowheads="1"/>
            </p:cNvPicPr>
            <p:nvPr/>
          </p:nvPicPr>
          <p:blipFill>
            <a:blip r:embed="rId4" cstate="print">
              <a:clrChange>
                <a:clrFrom>
                  <a:srgbClr val="C0C0C0"/>
                </a:clrFrom>
                <a:clrTo>
                  <a:srgbClr val="C0C0C0">
                    <a:alpha val="0"/>
                  </a:srgbClr>
                </a:clrTo>
              </a:clrChange>
            </a:blip>
            <a:srcRect/>
            <a:stretch>
              <a:fillRect/>
            </a:stretch>
          </p:blipFill>
          <p:spPr bwMode="auto">
            <a:xfrm>
              <a:off x="3276600" y="4267200"/>
              <a:ext cx="457200" cy="466344"/>
            </a:xfrm>
            <a:prstGeom prst="rect">
              <a:avLst/>
            </a:prstGeom>
            <a:noFill/>
          </p:spPr>
        </p:pic>
        <p:sp>
          <p:nvSpPr>
            <p:cNvPr id="41" name="Oval 75"/>
            <p:cNvSpPr>
              <a:spLocks noChangeAspect="1"/>
            </p:cNvSpPr>
            <p:nvPr/>
          </p:nvSpPr>
          <p:spPr>
            <a:xfrm>
              <a:off x="3276591" y="4274335"/>
              <a:ext cx="448056" cy="448056"/>
            </a:xfrm>
            <a:prstGeom prst="ellipse">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sz="3600" dirty="0">
                <a:solidFill>
                  <a:schemeClr val="tx1"/>
                </a:solidFill>
                <a:cs typeface="Calibri" pitchFamily="34" charset="0"/>
              </a:endParaRPr>
            </a:p>
          </p:txBody>
        </p:sp>
      </p:grpSp>
      <p:grpSp>
        <p:nvGrpSpPr>
          <p:cNvPr id="160" name="그룹 159"/>
          <p:cNvGrpSpPr/>
          <p:nvPr/>
        </p:nvGrpSpPr>
        <p:grpSpPr>
          <a:xfrm>
            <a:off x="5017226" y="2085400"/>
            <a:ext cx="4327774" cy="1296000"/>
            <a:chOff x="5017226" y="2085400"/>
            <a:chExt cx="4327774" cy="1296000"/>
          </a:xfrm>
        </p:grpSpPr>
        <p:sp>
          <p:nvSpPr>
            <p:cNvPr id="43" name="AutoShape 455"/>
            <p:cNvSpPr>
              <a:spLocks noChangeArrowheads="1"/>
            </p:cNvSpPr>
            <p:nvPr/>
          </p:nvSpPr>
          <p:spPr bwMode="auto">
            <a:xfrm>
              <a:off x="5017226" y="2085400"/>
              <a:ext cx="4327774" cy="1296000"/>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장애 발생 시스템을 오프라인 복구하기 위한 부트용 미디어</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en-US" altLang="ko-KR" sz="1000" dirty="0">
                  <a:cs typeface="Arial" charset="0"/>
                </a:rPr>
                <a:t>WinPE </a:t>
              </a:r>
              <a:r>
                <a:rPr kumimoji="1" lang="ko-KR" altLang="en-US" sz="1000" dirty="0">
                  <a:cs typeface="Arial" charset="0"/>
                </a:rPr>
                <a:t>기반으로 동작되며</a:t>
              </a:r>
              <a:r>
                <a:rPr kumimoji="1" lang="en-US" altLang="ko-KR" sz="1000" dirty="0">
                  <a:cs typeface="Arial" charset="0"/>
                </a:rPr>
                <a:t>, Backup Exec Agent</a:t>
              </a:r>
              <a:r>
                <a:rPr kumimoji="1" lang="ko-KR" altLang="en-US" sz="1000" dirty="0">
                  <a:cs typeface="Arial" charset="0"/>
                </a:rPr>
                <a:t>가 사전 구성되어 있음</a:t>
              </a:r>
              <a:r>
                <a:rPr kumimoji="1" lang="en-US" altLang="ko-KR" sz="1000" dirty="0">
                  <a:cs typeface="Arial" charset="0"/>
                </a:rPr>
                <a:t>.</a:t>
              </a: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보호되는 시스템에 대한 장치 드라이버 호환성 확인 후 비호환 장치 드라이버 추가 가능</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en-US" altLang="ko-KR" sz="1000" dirty="0">
                  <a:cs typeface="Arial" charset="0"/>
                </a:rPr>
                <a:t>WinPE </a:t>
              </a:r>
              <a:r>
                <a:rPr kumimoji="1" lang="ko-KR" altLang="en-US" sz="1000" dirty="0">
                  <a:cs typeface="Arial" charset="0"/>
                </a:rPr>
                <a:t>기반의 부트 미디어 생성을 위해 필요한 제반 구성요소 자동 설치</a:t>
              </a:r>
            </a:p>
          </p:txBody>
        </p:sp>
        <p:grpSp>
          <p:nvGrpSpPr>
            <p:cNvPr id="157" name="그룹 156"/>
            <p:cNvGrpSpPr/>
            <p:nvPr/>
          </p:nvGrpSpPr>
          <p:grpSpPr>
            <a:xfrm>
              <a:off x="5028994" y="2109213"/>
              <a:ext cx="4310122" cy="358775"/>
              <a:chOff x="5028994" y="2109213"/>
              <a:chExt cx="4310122" cy="358775"/>
            </a:xfrm>
          </p:grpSpPr>
          <p:sp>
            <p:nvSpPr>
              <p:cNvPr id="45" name="AutoShape 457"/>
              <p:cNvSpPr>
                <a:spLocks noChangeArrowheads="1"/>
              </p:cNvSpPr>
              <p:nvPr/>
            </p:nvSpPr>
            <p:spPr bwMode="auto">
              <a:xfrm>
                <a:off x="5046634" y="2109213"/>
                <a:ext cx="4274841"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r>
                  <a:rPr kumimoji="1" lang="ko-KR" altLang="en-US" sz="1100" b="1" dirty="0">
                    <a:cs typeface="Arial" charset="0"/>
                  </a:rPr>
                  <a:t>사용자 정의 복구 디스크 생성 마법사</a:t>
                </a:r>
              </a:p>
            </p:txBody>
          </p:sp>
          <p:sp>
            <p:nvSpPr>
              <p:cNvPr id="46" name="AutoShape 458"/>
              <p:cNvSpPr>
                <a:spLocks noChangeArrowheads="1"/>
              </p:cNvSpPr>
              <p:nvPr/>
            </p:nvSpPr>
            <p:spPr bwMode="auto">
              <a:xfrm>
                <a:off x="5028994" y="2350800"/>
                <a:ext cx="4310122"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47" name="AutoShape 459"/>
              <p:cNvSpPr>
                <a:spLocks noChangeArrowheads="1"/>
              </p:cNvSpPr>
              <p:nvPr/>
            </p:nvSpPr>
            <p:spPr bwMode="auto">
              <a:xfrm>
                <a:off x="5052514" y="2361618"/>
                <a:ext cx="4263081"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48" name="Right Arrow 83"/>
          <p:cNvSpPr/>
          <p:nvPr/>
        </p:nvSpPr>
        <p:spPr bwMode="auto">
          <a:xfrm>
            <a:off x="5959414" y="4698836"/>
            <a:ext cx="901054" cy="220827"/>
          </a:xfrm>
          <a:prstGeom prst="rightArrow">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90000"/>
              </a:lnSpc>
              <a:spcBef>
                <a:spcPct val="0"/>
              </a:spcBef>
              <a:spcAft>
                <a:spcPct val="0"/>
              </a:spcAft>
              <a:buClrTx/>
              <a:buSzTx/>
              <a:buFontTx/>
              <a:buNone/>
              <a:tabLst>
                <a:tab pos="1087438" algn="l"/>
              </a:tabLst>
            </a:pPr>
            <a:r>
              <a:rPr kumimoji="0" lang="ko-KR" altLang="en-US" sz="600" b="1" i="0" u="none" strike="noStrike" cap="none" normalizeH="0" baseline="0" dirty="0">
                <a:ln>
                  <a:noFill/>
                </a:ln>
                <a:effectLst/>
              </a:rPr>
              <a:t>드라이버 데이터</a:t>
            </a:r>
            <a:endParaRPr kumimoji="0" lang="en-US" sz="600" b="1" i="0" u="none" strike="noStrike" cap="none" normalizeH="0" baseline="0" dirty="0">
              <a:ln>
                <a:noFill/>
              </a:ln>
              <a:effectLst/>
            </a:endParaRPr>
          </a:p>
        </p:txBody>
      </p:sp>
      <p:sp>
        <p:nvSpPr>
          <p:cNvPr id="49" name="Right Arrow 84"/>
          <p:cNvSpPr/>
          <p:nvPr/>
        </p:nvSpPr>
        <p:spPr bwMode="auto">
          <a:xfrm rot="1557855">
            <a:off x="5823529" y="4209193"/>
            <a:ext cx="1058151" cy="220827"/>
          </a:xfrm>
          <a:prstGeom prst="rightArrow">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90000"/>
              </a:lnSpc>
              <a:spcBef>
                <a:spcPct val="0"/>
              </a:spcBef>
              <a:spcAft>
                <a:spcPct val="0"/>
              </a:spcAft>
              <a:buClrTx/>
              <a:buSzTx/>
              <a:buFontTx/>
              <a:buNone/>
              <a:tabLst/>
            </a:pPr>
            <a:r>
              <a:rPr kumimoji="0" lang="ko-KR" altLang="en-US" sz="600" b="1" i="0" u="none" strike="noStrike" cap="none" normalizeH="0" baseline="0" dirty="0">
                <a:ln>
                  <a:noFill/>
                </a:ln>
                <a:effectLst/>
              </a:rPr>
              <a:t>드라이버 데이터</a:t>
            </a:r>
            <a:endParaRPr kumimoji="0" lang="en-US" sz="600" b="1" i="0" u="none" strike="noStrike" cap="none" normalizeH="0" baseline="0" dirty="0">
              <a:ln>
                <a:noFill/>
              </a:ln>
              <a:effectLst/>
            </a:endParaRPr>
          </a:p>
        </p:txBody>
      </p:sp>
      <p:sp>
        <p:nvSpPr>
          <p:cNvPr id="50" name="Right Arrow 85"/>
          <p:cNvSpPr/>
          <p:nvPr/>
        </p:nvSpPr>
        <p:spPr bwMode="auto">
          <a:xfrm rot="19991088">
            <a:off x="5936962" y="5143275"/>
            <a:ext cx="952828" cy="220179"/>
          </a:xfrm>
          <a:prstGeom prst="rightArrow">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90000"/>
              </a:lnSpc>
              <a:spcBef>
                <a:spcPct val="0"/>
              </a:spcBef>
              <a:spcAft>
                <a:spcPct val="0"/>
              </a:spcAft>
              <a:buClrTx/>
              <a:buSzTx/>
              <a:buFontTx/>
              <a:buNone/>
              <a:tabLst/>
            </a:pPr>
            <a:r>
              <a:rPr kumimoji="0" lang="ko-KR" altLang="en-US" sz="600" b="1" i="0" u="none" strike="noStrike" cap="none" normalizeH="0" baseline="0" dirty="0">
                <a:ln>
                  <a:noFill/>
                </a:ln>
                <a:effectLst/>
              </a:rPr>
              <a:t>드라이버 데이터</a:t>
            </a:r>
            <a:endParaRPr kumimoji="0" lang="en-US" sz="600" b="1" i="0" u="none" strike="noStrike" cap="none" normalizeH="0" baseline="0" dirty="0">
              <a:ln>
                <a:noFill/>
              </a:ln>
              <a:effectLst/>
            </a:endParaRPr>
          </a:p>
        </p:txBody>
      </p:sp>
      <p:sp>
        <p:nvSpPr>
          <p:cNvPr id="51" name="Rectangle 86"/>
          <p:cNvSpPr/>
          <p:nvPr/>
        </p:nvSpPr>
        <p:spPr bwMode="auto">
          <a:xfrm>
            <a:off x="5471717" y="3791241"/>
            <a:ext cx="589542" cy="481128"/>
          </a:xfrm>
          <a:prstGeom prst="rect">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a:ln>
                <a:noFill/>
              </a:ln>
              <a:effectLst/>
            </a:endParaRPr>
          </a:p>
        </p:txBody>
      </p:sp>
      <p:grpSp>
        <p:nvGrpSpPr>
          <p:cNvPr id="52" name="Group 87"/>
          <p:cNvGrpSpPr>
            <a:grpSpLocks noChangeAspect="1"/>
          </p:cNvGrpSpPr>
          <p:nvPr/>
        </p:nvGrpSpPr>
        <p:grpSpPr>
          <a:xfrm>
            <a:off x="5835414" y="3838426"/>
            <a:ext cx="181997" cy="395582"/>
            <a:chOff x="2500686" y="4751729"/>
            <a:chExt cx="452171" cy="982818"/>
          </a:xfrm>
        </p:grpSpPr>
        <p:grpSp>
          <p:nvGrpSpPr>
            <p:cNvPr id="53" name="Group 172"/>
            <p:cNvGrpSpPr/>
            <p:nvPr/>
          </p:nvGrpSpPr>
          <p:grpSpPr>
            <a:xfrm>
              <a:off x="2500686" y="5297224"/>
              <a:ext cx="448650" cy="437323"/>
              <a:chOff x="7468484" y="1935763"/>
              <a:chExt cx="448650" cy="437323"/>
            </a:xfrm>
          </p:grpSpPr>
          <p:pic>
            <p:nvPicPr>
              <p:cNvPr id="57" name="Picture 176" descr="SYM_ButtonBlue.png"/>
              <p:cNvPicPr preferRelativeResize="0">
                <a:picLocks noChangeAspect="1"/>
              </p:cNvPicPr>
              <p:nvPr/>
            </p:nvPicPr>
            <p:blipFill>
              <a:blip r:embed="rId5" cstate="print">
                <a:lum bright="70000" contrast="-70000"/>
              </a:blip>
              <a:stretch>
                <a:fillRect/>
              </a:stretch>
            </p:blipFill>
            <p:spPr>
              <a:xfrm>
                <a:off x="7468484" y="1935763"/>
                <a:ext cx="448650" cy="437323"/>
              </a:xfrm>
              <a:prstGeom prst="rect">
                <a:avLst/>
              </a:prstGeom>
              <a:solidFill>
                <a:schemeClr val="bg1"/>
              </a:solidFill>
              <a:ln>
                <a:solidFill>
                  <a:schemeClr val="tx1"/>
                </a:solidFill>
              </a:ln>
              <a:effectLst>
                <a:glow rad="101600">
                  <a:schemeClr val="bg1">
                    <a:alpha val="60000"/>
                  </a:schemeClr>
                </a:glow>
              </a:effectLst>
            </p:spPr>
          </p:pic>
          <p:pic>
            <p:nvPicPr>
              <p:cNvPr id="58" name="Picture 6"/>
              <p:cNvPicPr>
                <a:picLocks noChangeAspect="1" noChangeArrowheads="1"/>
              </p:cNvPicPr>
              <p:nvPr/>
            </p:nvPicPr>
            <p:blipFill>
              <a:blip r:embed="rId6" cstate="email"/>
              <a:srcRect/>
              <a:stretch>
                <a:fillRect/>
              </a:stretch>
            </p:blipFill>
            <p:spPr bwMode="auto">
              <a:xfrm>
                <a:off x="7492616" y="1990323"/>
                <a:ext cx="400050" cy="366713"/>
              </a:xfrm>
              <a:prstGeom prst="rect">
                <a:avLst/>
              </a:prstGeom>
              <a:noFill/>
              <a:ln w="6350">
                <a:noFill/>
                <a:miter lim="800000"/>
                <a:headEnd/>
                <a:tailEnd/>
              </a:ln>
            </p:spPr>
          </p:pic>
        </p:grpSp>
        <p:grpSp>
          <p:nvGrpSpPr>
            <p:cNvPr id="54" name="Group 173"/>
            <p:cNvGrpSpPr/>
            <p:nvPr/>
          </p:nvGrpSpPr>
          <p:grpSpPr>
            <a:xfrm>
              <a:off x="2504207" y="4751729"/>
              <a:ext cx="448650" cy="437323"/>
              <a:chOff x="8552468" y="1937911"/>
              <a:chExt cx="448650" cy="437323"/>
            </a:xfrm>
          </p:grpSpPr>
          <p:pic>
            <p:nvPicPr>
              <p:cNvPr id="55" name="Picture 174" descr="SYM_ButtonBlue.png"/>
              <p:cNvPicPr preferRelativeResize="0">
                <a:picLocks noChangeAspect="1"/>
              </p:cNvPicPr>
              <p:nvPr/>
            </p:nvPicPr>
            <p:blipFill>
              <a:blip r:embed="rId5" cstate="print">
                <a:lum bright="70000" contrast="-70000"/>
              </a:blip>
              <a:stretch>
                <a:fillRect/>
              </a:stretch>
            </p:blipFill>
            <p:spPr>
              <a:xfrm>
                <a:off x="8552468" y="1937911"/>
                <a:ext cx="448650" cy="437323"/>
              </a:xfrm>
              <a:prstGeom prst="rect">
                <a:avLst/>
              </a:prstGeom>
              <a:solidFill>
                <a:schemeClr val="bg1"/>
              </a:solidFill>
              <a:ln>
                <a:solidFill>
                  <a:schemeClr val="tx1"/>
                </a:solidFill>
              </a:ln>
              <a:effectLst>
                <a:glow rad="101600">
                  <a:schemeClr val="bg1">
                    <a:alpha val="60000"/>
                  </a:schemeClr>
                </a:glow>
              </a:effectLst>
            </p:spPr>
          </p:pic>
          <p:pic>
            <p:nvPicPr>
              <p:cNvPr id="56" name="Picture 10"/>
              <p:cNvPicPr>
                <a:picLocks noChangeAspect="1" noChangeArrowheads="1"/>
              </p:cNvPicPr>
              <p:nvPr/>
            </p:nvPicPr>
            <p:blipFill>
              <a:blip r:embed="rId7" cstate="email"/>
              <a:srcRect/>
              <a:stretch>
                <a:fillRect/>
              </a:stretch>
            </p:blipFill>
            <p:spPr bwMode="auto">
              <a:xfrm rot="10800000">
                <a:off x="8583454" y="2031451"/>
                <a:ext cx="377666" cy="266224"/>
              </a:xfrm>
              <a:prstGeom prst="rect">
                <a:avLst/>
              </a:prstGeom>
              <a:noFill/>
              <a:ln w="9525" algn="ctr">
                <a:noFill/>
                <a:miter lim="800000"/>
                <a:headEnd/>
                <a:tailEnd/>
              </a:ln>
              <a:effectLst/>
            </p:spPr>
          </p:pic>
        </p:grpSp>
      </p:grpSp>
      <p:sp>
        <p:nvSpPr>
          <p:cNvPr id="59" name="Rectangle 88"/>
          <p:cNvSpPr/>
          <p:nvPr/>
        </p:nvSpPr>
        <p:spPr bwMode="auto">
          <a:xfrm>
            <a:off x="5471717" y="4575694"/>
            <a:ext cx="589542" cy="481128"/>
          </a:xfrm>
          <a:prstGeom prst="rect">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a:ln>
                <a:noFill/>
              </a:ln>
              <a:effectLst/>
            </a:endParaRPr>
          </a:p>
        </p:txBody>
      </p:sp>
      <p:grpSp>
        <p:nvGrpSpPr>
          <p:cNvPr id="60" name="Group 89"/>
          <p:cNvGrpSpPr>
            <a:grpSpLocks noChangeAspect="1"/>
          </p:cNvGrpSpPr>
          <p:nvPr/>
        </p:nvGrpSpPr>
        <p:grpSpPr>
          <a:xfrm>
            <a:off x="5839229" y="4615646"/>
            <a:ext cx="180743" cy="393798"/>
            <a:chOff x="2475632" y="3283322"/>
            <a:chExt cx="449049" cy="978384"/>
          </a:xfrm>
        </p:grpSpPr>
        <p:grpSp>
          <p:nvGrpSpPr>
            <p:cNvPr id="61" name="Group 166"/>
            <p:cNvGrpSpPr/>
            <p:nvPr/>
          </p:nvGrpSpPr>
          <p:grpSpPr>
            <a:xfrm>
              <a:off x="2475632" y="3283322"/>
              <a:ext cx="448650" cy="437323"/>
              <a:chOff x="6011253" y="5416012"/>
              <a:chExt cx="448650" cy="437323"/>
            </a:xfrm>
          </p:grpSpPr>
          <p:pic>
            <p:nvPicPr>
              <p:cNvPr id="65" name="Picture 170" descr="SYM_ButtonBlue.png"/>
              <p:cNvPicPr preferRelativeResize="0">
                <a:picLocks noChangeAspect="1"/>
              </p:cNvPicPr>
              <p:nvPr/>
            </p:nvPicPr>
            <p:blipFill>
              <a:blip r:embed="rId5" cstate="print">
                <a:lum bright="70000" contrast="-70000"/>
              </a:blip>
              <a:stretch>
                <a:fillRect/>
              </a:stretch>
            </p:blipFill>
            <p:spPr>
              <a:xfrm>
                <a:off x="6011253" y="5416012"/>
                <a:ext cx="448650" cy="437323"/>
              </a:xfrm>
              <a:prstGeom prst="rect">
                <a:avLst/>
              </a:prstGeom>
              <a:solidFill>
                <a:schemeClr val="bg1"/>
              </a:solidFill>
              <a:ln>
                <a:solidFill>
                  <a:srgbClr val="0000CC"/>
                </a:solidFill>
              </a:ln>
              <a:effectLst>
                <a:glow rad="101600">
                  <a:schemeClr val="bg1">
                    <a:alpha val="60000"/>
                  </a:schemeClr>
                </a:glow>
              </a:effectLst>
            </p:spPr>
          </p:pic>
          <p:pic>
            <p:nvPicPr>
              <p:cNvPr id="66" name="Picture 5"/>
              <p:cNvPicPr>
                <a:picLocks noChangeAspect="1" noChangeArrowheads="1"/>
              </p:cNvPicPr>
              <p:nvPr/>
            </p:nvPicPr>
            <p:blipFill>
              <a:blip r:embed="rId8" cstate="print"/>
              <a:srcRect/>
              <a:stretch>
                <a:fillRect/>
              </a:stretch>
            </p:blipFill>
            <p:spPr bwMode="auto">
              <a:xfrm>
                <a:off x="6037011" y="5493456"/>
                <a:ext cx="394716" cy="295656"/>
              </a:xfrm>
              <a:prstGeom prst="rect">
                <a:avLst/>
              </a:prstGeom>
              <a:noFill/>
              <a:ln w="9525">
                <a:noFill/>
                <a:miter lim="800000"/>
                <a:headEnd/>
                <a:tailEnd/>
              </a:ln>
            </p:spPr>
          </p:pic>
        </p:grpSp>
        <p:grpSp>
          <p:nvGrpSpPr>
            <p:cNvPr id="62" name="Group 167"/>
            <p:cNvGrpSpPr/>
            <p:nvPr/>
          </p:nvGrpSpPr>
          <p:grpSpPr>
            <a:xfrm>
              <a:off x="2476031" y="3824383"/>
              <a:ext cx="448650" cy="437323"/>
              <a:chOff x="7095237" y="5418160"/>
              <a:chExt cx="448650" cy="437323"/>
            </a:xfrm>
          </p:grpSpPr>
          <p:pic>
            <p:nvPicPr>
              <p:cNvPr id="63" name="Picture 168" descr="SYM_ButtonBlue.png"/>
              <p:cNvPicPr preferRelativeResize="0">
                <a:picLocks noChangeAspect="1"/>
              </p:cNvPicPr>
              <p:nvPr/>
            </p:nvPicPr>
            <p:blipFill>
              <a:blip r:embed="rId5" cstate="print">
                <a:lum bright="70000" contrast="-70000"/>
              </a:blip>
              <a:stretch>
                <a:fillRect/>
              </a:stretch>
            </p:blipFill>
            <p:spPr>
              <a:xfrm>
                <a:off x="7095237" y="5418160"/>
                <a:ext cx="448650" cy="437323"/>
              </a:xfrm>
              <a:prstGeom prst="rect">
                <a:avLst/>
              </a:prstGeom>
              <a:solidFill>
                <a:schemeClr val="bg1"/>
              </a:solidFill>
              <a:ln>
                <a:solidFill>
                  <a:srgbClr val="0000CC"/>
                </a:solidFill>
              </a:ln>
              <a:effectLst>
                <a:glow rad="101600">
                  <a:schemeClr val="bg1">
                    <a:alpha val="60000"/>
                  </a:schemeClr>
                </a:glow>
              </a:effectLst>
            </p:spPr>
          </p:pic>
          <p:pic>
            <p:nvPicPr>
              <p:cNvPr id="64" name="Picture 8" descr="http://t2.gstatic.com/images?q=tbn:ANd9GcRAKuIRKnnBDqe1fCrKd0BKa2ICHEq8H5qjclaabB0jrEq8kglPhA"/>
              <p:cNvPicPr>
                <a:picLocks noChangeAspect="1" noChangeArrowheads="1"/>
              </p:cNvPicPr>
              <p:nvPr/>
            </p:nvPicPr>
            <p:blipFill>
              <a:blip r:embed="rId9" cstate="print"/>
              <a:srcRect/>
              <a:stretch>
                <a:fillRect/>
              </a:stretch>
            </p:blipFill>
            <p:spPr bwMode="auto">
              <a:xfrm>
                <a:off x="7117247" y="5486728"/>
                <a:ext cx="413761" cy="340352"/>
              </a:xfrm>
              <a:prstGeom prst="rect">
                <a:avLst/>
              </a:prstGeom>
              <a:noFill/>
            </p:spPr>
          </p:pic>
        </p:grpSp>
      </p:grpSp>
      <p:sp>
        <p:nvSpPr>
          <p:cNvPr id="67" name="Rectangle 90"/>
          <p:cNvSpPr/>
          <p:nvPr/>
        </p:nvSpPr>
        <p:spPr bwMode="auto">
          <a:xfrm>
            <a:off x="5471717" y="5377841"/>
            <a:ext cx="589542" cy="481128"/>
          </a:xfrm>
          <a:prstGeom prst="rect">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a:ln>
                <a:noFill/>
              </a:ln>
              <a:effectLst/>
            </a:endParaRPr>
          </a:p>
        </p:txBody>
      </p:sp>
      <p:grpSp>
        <p:nvGrpSpPr>
          <p:cNvPr id="68" name="Group 91"/>
          <p:cNvGrpSpPr>
            <a:grpSpLocks noChangeAspect="1"/>
          </p:cNvGrpSpPr>
          <p:nvPr/>
        </p:nvGrpSpPr>
        <p:grpSpPr>
          <a:xfrm>
            <a:off x="5837814" y="5417949"/>
            <a:ext cx="181997" cy="395582"/>
            <a:chOff x="2500686" y="4751729"/>
            <a:chExt cx="452171" cy="982818"/>
          </a:xfrm>
        </p:grpSpPr>
        <p:grpSp>
          <p:nvGrpSpPr>
            <p:cNvPr id="69" name="Group 128"/>
            <p:cNvGrpSpPr/>
            <p:nvPr/>
          </p:nvGrpSpPr>
          <p:grpSpPr>
            <a:xfrm>
              <a:off x="2500686" y="5297224"/>
              <a:ext cx="448650" cy="437323"/>
              <a:chOff x="7468484" y="1935763"/>
              <a:chExt cx="448650" cy="437323"/>
            </a:xfrm>
          </p:grpSpPr>
          <p:pic>
            <p:nvPicPr>
              <p:cNvPr id="73" name="Picture 164" descr="SYM_ButtonBlue.png"/>
              <p:cNvPicPr preferRelativeResize="0">
                <a:picLocks noChangeAspect="1"/>
              </p:cNvPicPr>
              <p:nvPr/>
            </p:nvPicPr>
            <p:blipFill>
              <a:blip r:embed="rId5" cstate="print">
                <a:lum bright="70000" contrast="-70000"/>
              </a:blip>
              <a:stretch>
                <a:fillRect/>
              </a:stretch>
            </p:blipFill>
            <p:spPr>
              <a:xfrm>
                <a:off x="7468484" y="1935763"/>
                <a:ext cx="448650" cy="437323"/>
              </a:xfrm>
              <a:prstGeom prst="rect">
                <a:avLst/>
              </a:prstGeom>
              <a:solidFill>
                <a:schemeClr val="bg1"/>
              </a:solidFill>
              <a:ln>
                <a:solidFill>
                  <a:schemeClr val="tx1"/>
                </a:solidFill>
              </a:ln>
              <a:effectLst>
                <a:glow rad="101600">
                  <a:schemeClr val="bg1">
                    <a:alpha val="60000"/>
                  </a:schemeClr>
                </a:glow>
              </a:effectLst>
            </p:spPr>
          </p:pic>
          <p:pic>
            <p:nvPicPr>
              <p:cNvPr id="74" name="Picture 6"/>
              <p:cNvPicPr>
                <a:picLocks noChangeAspect="1" noChangeArrowheads="1"/>
              </p:cNvPicPr>
              <p:nvPr/>
            </p:nvPicPr>
            <p:blipFill>
              <a:blip r:embed="rId6" cstate="email"/>
              <a:srcRect/>
              <a:stretch>
                <a:fillRect/>
              </a:stretch>
            </p:blipFill>
            <p:spPr bwMode="auto">
              <a:xfrm>
                <a:off x="7492616" y="1990323"/>
                <a:ext cx="400050" cy="366713"/>
              </a:xfrm>
              <a:prstGeom prst="rect">
                <a:avLst/>
              </a:prstGeom>
              <a:noFill/>
              <a:ln w="6350">
                <a:noFill/>
                <a:miter lim="800000"/>
                <a:headEnd/>
                <a:tailEnd/>
              </a:ln>
            </p:spPr>
          </p:pic>
        </p:grpSp>
        <p:grpSp>
          <p:nvGrpSpPr>
            <p:cNvPr id="70" name="Group 127"/>
            <p:cNvGrpSpPr/>
            <p:nvPr/>
          </p:nvGrpSpPr>
          <p:grpSpPr>
            <a:xfrm>
              <a:off x="2504207" y="4751729"/>
              <a:ext cx="448650" cy="437323"/>
              <a:chOff x="8552468" y="1937911"/>
              <a:chExt cx="448650" cy="437323"/>
            </a:xfrm>
          </p:grpSpPr>
          <p:pic>
            <p:nvPicPr>
              <p:cNvPr id="71" name="Picture 162" descr="SYM_ButtonBlue.png"/>
              <p:cNvPicPr preferRelativeResize="0">
                <a:picLocks noChangeAspect="1"/>
              </p:cNvPicPr>
              <p:nvPr/>
            </p:nvPicPr>
            <p:blipFill>
              <a:blip r:embed="rId5" cstate="print">
                <a:lum bright="70000" contrast="-70000"/>
              </a:blip>
              <a:stretch>
                <a:fillRect/>
              </a:stretch>
            </p:blipFill>
            <p:spPr>
              <a:xfrm>
                <a:off x="8552468" y="1937911"/>
                <a:ext cx="448650" cy="437323"/>
              </a:xfrm>
              <a:prstGeom prst="rect">
                <a:avLst/>
              </a:prstGeom>
              <a:solidFill>
                <a:schemeClr val="bg1"/>
              </a:solidFill>
              <a:ln>
                <a:solidFill>
                  <a:schemeClr val="tx1"/>
                </a:solidFill>
              </a:ln>
              <a:effectLst>
                <a:glow rad="101600">
                  <a:schemeClr val="bg1">
                    <a:alpha val="60000"/>
                  </a:schemeClr>
                </a:glow>
              </a:effectLst>
            </p:spPr>
          </p:pic>
          <p:pic>
            <p:nvPicPr>
              <p:cNvPr id="72" name="Picture 10"/>
              <p:cNvPicPr>
                <a:picLocks noChangeAspect="1" noChangeArrowheads="1"/>
              </p:cNvPicPr>
              <p:nvPr/>
            </p:nvPicPr>
            <p:blipFill>
              <a:blip r:embed="rId7" cstate="email"/>
              <a:srcRect/>
              <a:stretch>
                <a:fillRect/>
              </a:stretch>
            </p:blipFill>
            <p:spPr bwMode="auto">
              <a:xfrm rot="10800000">
                <a:off x="8583454" y="2031451"/>
                <a:ext cx="377666" cy="266224"/>
              </a:xfrm>
              <a:prstGeom prst="rect">
                <a:avLst/>
              </a:prstGeom>
              <a:noFill/>
              <a:ln w="9525" algn="ctr">
                <a:noFill/>
                <a:miter lim="800000"/>
                <a:headEnd/>
                <a:tailEnd/>
              </a:ln>
              <a:effectLst/>
            </p:spPr>
          </p:pic>
        </p:grpSp>
      </p:grpSp>
      <p:sp>
        <p:nvSpPr>
          <p:cNvPr id="75" name="Right Arrow 93"/>
          <p:cNvSpPr/>
          <p:nvPr/>
        </p:nvSpPr>
        <p:spPr bwMode="auto">
          <a:xfrm>
            <a:off x="7480542" y="4691090"/>
            <a:ext cx="1012726" cy="206518"/>
          </a:xfrm>
          <a:prstGeom prst="rightArrow">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90000"/>
              </a:lnSpc>
              <a:spcBef>
                <a:spcPct val="0"/>
              </a:spcBef>
              <a:spcAft>
                <a:spcPct val="0"/>
              </a:spcAft>
              <a:buClrTx/>
              <a:buSzTx/>
              <a:buFontTx/>
              <a:buNone/>
              <a:tabLst>
                <a:tab pos="1087438" algn="l"/>
              </a:tabLst>
            </a:pPr>
            <a:r>
              <a:rPr kumimoji="0" lang="ko-KR" altLang="en-US" sz="600" b="1" i="0" u="none" strike="noStrike" cap="none" normalizeH="0" baseline="0" dirty="0">
                <a:ln>
                  <a:noFill/>
                </a:ln>
                <a:effectLst/>
              </a:rPr>
              <a:t>드라이버 데이터</a:t>
            </a:r>
            <a:endParaRPr kumimoji="0" lang="en-US" sz="600" b="1" i="0" u="none" strike="noStrike" cap="none" normalizeH="0" baseline="0" dirty="0">
              <a:ln>
                <a:noFill/>
              </a:ln>
              <a:effectLst/>
            </a:endParaRPr>
          </a:p>
        </p:txBody>
      </p:sp>
      <p:sp>
        <p:nvSpPr>
          <p:cNvPr id="76" name="Right Arrow 94"/>
          <p:cNvSpPr/>
          <p:nvPr/>
        </p:nvSpPr>
        <p:spPr bwMode="auto">
          <a:xfrm>
            <a:off x="7480542" y="4892296"/>
            <a:ext cx="1010944" cy="206518"/>
          </a:xfrm>
          <a:prstGeom prst="rightArrow">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90000"/>
              </a:lnSpc>
              <a:spcBef>
                <a:spcPct val="0"/>
              </a:spcBef>
              <a:spcAft>
                <a:spcPct val="0"/>
              </a:spcAft>
              <a:buClrTx/>
              <a:buSzTx/>
              <a:buFontTx/>
              <a:buNone/>
              <a:tabLst>
                <a:tab pos="1087438" algn="l"/>
              </a:tabLst>
            </a:pPr>
            <a:r>
              <a:rPr kumimoji="0" lang="ko-KR" altLang="en-US" sz="600" b="1" i="0" u="none" strike="noStrike" cap="none" normalizeH="0" baseline="0" dirty="0">
                <a:ln>
                  <a:noFill/>
                </a:ln>
                <a:effectLst/>
              </a:rPr>
              <a:t>드라이버 데이터</a:t>
            </a:r>
            <a:endParaRPr kumimoji="0" lang="en-US" sz="600" b="1" i="0" u="none" strike="noStrike" cap="none" normalizeH="0" baseline="0" dirty="0">
              <a:ln>
                <a:noFill/>
              </a:ln>
              <a:effectLst/>
            </a:endParaRPr>
          </a:p>
        </p:txBody>
      </p:sp>
      <p:sp>
        <p:nvSpPr>
          <p:cNvPr id="77" name="Right Arrow 95"/>
          <p:cNvSpPr/>
          <p:nvPr/>
        </p:nvSpPr>
        <p:spPr bwMode="auto">
          <a:xfrm>
            <a:off x="7480541" y="4475638"/>
            <a:ext cx="1010944" cy="206518"/>
          </a:xfrm>
          <a:prstGeom prst="rightArrow">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90000"/>
              </a:lnSpc>
              <a:spcBef>
                <a:spcPct val="0"/>
              </a:spcBef>
              <a:spcAft>
                <a:spcPct val="0"/>
              </a:spcAft>
              <a:buClrTx/>
              <a:buSzTx/>
              <a:buFontTx/>
              <a:buNone/>
              <a:tabLst>
                <a:tab pos="1087438" algn="l"/>
              </a:tabLst>
            </a:pPr>
            <a:r>
              <a:rPr kumimoji="0" lang="ko-KR" altLang="en-US" sz="600" b="1" i="0" u="none" strike="noStrike" cap="none" normalizeH="0" baseline="0" dirty="0">
                <a:ln>
                  <a:noFill/>
                </a:ln>
                <a:effectLst/>
              </a:rPr>
              <a:t>드라이버 데이터</a:t>
            </a:r>
            <a:endParaRPr kumimoji="0" lang="en-US" sz="600" b="1" i="0" u="none" strike="noStrike" cap="none" normalizeH="0" baseline="0" dirty="0">
              <a:ln>
                <a:noFill/>
              </a:ln>
              <a:effectLst/>
            </a:endParaRPr>
          </a:p>
        </p:txBody>
      </p:sp>
      <p:sp>
        <p:nvSpPr>
          <p:cNvPr id="78" name="Text Box 28"/>
          <p:cNvSpPr txBox="1">
            <a:spLocks noChangeArrowheads="1"/>
          </p:cNvSpPr>
          <p:nvPr/>
        </p:nvSpPr>
        <p:spPr bwMode="auto">
          <a:xfrm>
            <a:off x="6718882" y="3808535"/>
            <a:ext cx="1181142" cy="400110"/>
          </a:xfrm>
          <a:prstGeom prst="rect">
            <a:avLst/>
          </a:prstGeom>
          <a:noFill/>
          <a:ln w="12700" algn="ctr">
            <a:noFill/>
            <a:miter lim="800000"/>
            <a:headEnd/>
            <a:tailEnd/>
          </a:ln>
        </p:spPr>
        <p:txBody>
          <a:bodyPr wrap="square">
            <a:spAutoFit/>
          </a:bodyPr>
          <a:lstStyle/>
          <a:p>
            <a:pPr algn="ctr" eaLnBrk="0" hangingPunct="0"/>
            <a:r>
              <a:rPr lang="en-US" sz="1000" b="1" dirty="0"/>
              <a:t>Backup Exec™ </a:t>
            </a:r>
            <a:r>
              <a:rPr lang="ko-KR" altLang="en-US" sz="1000" b="1" dirty="0"/>
              <a:t>서버</a:t>
            </a:r>
            <a:endParaRPr lang="en-US" sz="1000" b="1" dirty="0"/>
          </a:p>
        </p:txBody>
      </p:sp>
      <p:sp>
        <p:nvSpPr>
          <p:cNvPr id="79" name="Text Box 28"/>
          <p:cNvSpPr txBox="1">
            <a:spLocks noChangeArrowheads="1"/>
          </p:cNvSpPr>
          <p:nvPr/>
        </p:nvSpPr>
        <p:spPr bwMode="auto">
          <a:xfrm>
            <a:off x="8439864" y="4156807"/>
            <a:ext cx="870751" cy="400110"/>
          </a:xfrm>
          <a:prstGeom prst="rect">
            <a:avLst/>
          </a:prstGeom>
          <a:noFill/>
          <a:ln w="12700" algn="ctr">
            <a:noFill/>
            <a:miter lim="800000"/>
            <a:headEnd/>
            <a:tailEnd/>
          </a:ln>
        </p:spPr>
        <p:txBody>
          <a:bodyPr wrap="none">
            <a:spAutoFit/>
          </a:bodyPr>
          <a:lstStyle/>
          <a:p>
            <a:pPr algn="ctr" eaLnBrk="0" hangingPunct="0"/>
            <a:r>
              <a:rPr lang="ko-KR" altLang="en-US" sz="1000" b="1" dirty="0"/>
              <a:t>사용자 정의</a:t>
            </a:r>
            <a:br>
              <a:rPr lang="en-US" altLang="ko-KR" sz="1000" b="1" dirty="0"/>
            </a:br>
            <a:r>
              <a:rPr lang="ko-KR" altLang="en-US" sz="1000" b="1" dirty="0"/>
              <a:t>복구 디스크</a:t>
            </a:r>
            <a:endParaRPr lang="en-US" sz="1000" b="1" dirty="0"/>
          </a:p>
        </p:txBody>
      </p:sp>
      <p:sp>
        <p:nvSpPr>
          <p:cNvPr id="80" name="Text Box 28"/>
          <p:cNvSpPr txBox="1">
            <a:spLocks noChangeArrowheads="1"/>
          </p:cNvSpPr>
          <p:nvPr/>
        </p:nvSpPr>
        <p:spPr bwMode="auto">
          <a:xfrm>
            <a:off x="5071885" y="5880963"/>
            <a:ext cx="989374" cy="246221"/>
          </a:xfrm>
          <a:prstGeom prst="rect">
            <a:avLst/>
          </a:prstGeom>
          <a:noFill/>
          <a:ln w="12700" algn="ctr">
            <a:noFill/>
            <a:miter lim="800000"/>
            <a:headEnd/>
            <a:tailEnd/>
          </a:ln>
        </p:spPr>
        <p:txBody>
          <a:bodyPr wrap="none">
            <a:spAutoFit/>
          </a:bodyPr>
          <a:lstStyle/>
          <a:p>
            <a:pPr algn="ctr" eaLnBrk="0" hangingPunct="0"/>
            <a:r>
              <a:rPr lang="ko-KR" altLang="en-US" sz="1000" b="1"/>
              <a:t>보호되는 서버</a:t>
            </a:r>
            <a:endParaRPr lang="en-US" sz="1000" b="1" dirty="0"/>
          </a:p>
        </p:txBody>
      </p:sp>
      <p:grpSp>
        <p:nvGrpSpPr>
          <p:cNvPr id="81" name="Group 99"/>
          <p:cNvGrpSpPr>
            <a:grpSpLocks noChangeAspect="1"/>
          </p:cNvGrpSpPr>
          <p:nvPr/>
        </p:nvGrpSpPr>
        <p:grpSpPr>
          <a:xfrm>
            <a:off x="6854282" y="4189997"/>
            <a:ext cx="910342" cy="1097888"/>
            <a:chOff x="3770845" y="1788469"/>
            <a:chExt cx="996672" cy="1202000"/>
          </a:xfrm>
        </p:grpSpPr>
        <p:sp>
          <p:nvSpPr>
            <p:cNvPr id="82" name="Oval 133"/>
            <p:cNvSpPr>
              <a:spLocks noChangeAspect="1"/>
            </p:cNvSpPr>
            <p:nvPr/>
          </p:nvSpPr>
          <p:spPr bwMode="auto">
            <a:xfrm>
              <a:off x="3770845" y="2008816"/>
              <a:ext cx="996672" cy="981653"/>
            </a:xfrm>
            <a:prstGeom prst="ellipse">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a:ln>
                  <a:noFill/>
                </a:ln>
                <a:effectLst/>
              </a:endParaRPr>
            </a:p>
          </p:txBody>
        </p:sp>
        <p:grpSp>
          <p:nvGrpSpPr>
            <p:cNvPr id="83" name="Group 17"/>
            <p:cNvGrpSpPr>
              <a:grpSpLocks noChangeAspect="1"/>
            </p:cNvGrpSpPr>
            <p:nvPr/>
          </p:nvGrpSpPr>
          <p:grpSpPr>
            <a:xfrm>
              <a:off x="3860126" y="1788469"/>
              <a:ext cx="795302" cy="1156714"/>
              <a:chOff x="3098800" y="1015723"/>
              <a:chExt cx="3454400" cy="5283774"/>
            </a:xfrm>
          </p:grpSpPr>
          <p:pic>
            <p:nvPicPr>
              <p:cNvPr id="89" name="Picture 5" descr="serverstack_blank.png"/>
              <p:cNvPicPr>
                <a:picLocks noChangeAspect="1"/>
              </p:cNvPicPr>
              <p:nvPr/>
            </p:nvPicPr>
            <p:blipFill>
              <a:blip r:embed="rId10" cstate="print"/>
              <a:stretch>
                <a:fillRect/>
              </a:stretch>
            </p:blipFill>
            <p:spPr>
              <a:xfrm>
                <a:off x="3098800" y="1015723"/>
                <a:ext cx="3454400" cy="5283774"/>
              </a:xfrm>
              <a:prstGeom prst="rect">
                <a:avLst/>
              </a:prstGeom>
            </p:spPr>
          </p:pic>
          <p:pic>
            <p:nvPicPr>
              <p:cNvPr id="90" name="Picture 141" descr="severrack_appliances.png"/>
              <p:cNvPicPr>
                <a:picLocks noChangeAspect="1"/>
              </p:cNvPicPr>
              <p:nvPr/>
            </p:nvPicPr>
            <p:blipFill>
              <a:blip r:embed="rId11" cstate="print">
                <a:lum bright="-11000"/>
              </a:blip>
              <a:stretch>
                <a:fillRect/>
              </a:stretch>
            </p:blipFill>
            <p:spPr>
              <a:xfrm>
                <a:off x="3592546" y="3208870"/>
                <a:ext cx="875172" cy="1137944"/>
              </a:xfrm>
              <a:prstGeom prst="rect">
                <a:avLst/>
              </a:prstGeom>
            </p:spPr>
          </p:pic>
          <p:grpSp>
            <p:nvGrpSpPr>
              <p:cNvPr id="91" name="Group 142"/>
              <p:cNvGrpSpPr/>
              <p:nvPr/>
            </p:nvGrpSpPr>
            <p:grpSpPr>
              <a:xfrm>
                <a:off x="3536357" y="3847067"/>
                <a:ext cx="972145" cy="1490629"/>
                <a:chOff x="1081022" y="3847073"/>
                <a:chExt cx="972145" cy="1490628"/>
              </a:xfrm>
            </p:grpSpPr>
            <p:pic>
              <p:nvPicPr>
                <p:cNvPr id="97" name="Picture 148" descr="BE3600_isoplate.png"/>
                <p:cNvPicPr>
                  <a:picLocks noChangeAspect="1"/>
                </p:cNvPicPr>
                <p:nvPr/>
              </p:nvPicPr>
              <p:blipFill>
                <a:blip r:embed="rId12" cstate="print"/>
                <a:stretch>
                  <a:fillRect/>
                </a:stretch>
              </p:blipFill>
              <p:spPr>
                <a:xfrm>
                  <a:off x="1081022" y="4558272"/>
                  <a:ext cx="972145" cy="779429"/>
                </a:xfrm>
                <a:prstGeom prst="rect">
                  <a:avLst/>
                </a:prstGeom>
              </p:spPr>
            </p:pic>
            <p:pic>
              <p:nvPicPr>
                <p:cNvPr id="98" name="Picture 8" descr="BE3600_isoplate.png"/>
                <p:cNvPicPr>
                  <a:picLocks noChangeAspect="1"/>
                </p:cNvPicPr>
                <p:nvPr/>
              </p:nvPicPr>
              <p:blipFill>
                <a:blip r:embed="rId12" cstate="print"/>
                <a:stretch>
                  <a:fillRect/>
                </a:stretch>
              </p:blipFill>
              <p:spPr>
                <a:xfrm>
                  <a:off x="1081022" y="4321206"/>
                  <a:ext cx="972145" cy="779429"/>
                </a:xfrm>
                <a:prstGeom prst="rect">
                  <a:avLst/>
                </a:prstGeom>
              </p:spPr>
            </p:pic>
            <p:pic>
              <p:nvPicPr>
                <p:cNvPr id="99" name="Picture 150" descr="BE3600_isoplate.png"/>
                <p:cNvPicPr>
                  <a:picLocks noChangeAspect="1"/>
                </p:cNvPicPr>
                <p:nvPr/>
              </p:nvPicPr>
              <p:blipFill>
                <a:blip r:embed="rId12" cstate="print"/>
                <a:stretch>
                  <a:fillRect/>
                </a:stretch>
              </p:blipFill>
              <p:spPr>
                <a:xfrm>
                  <a:off x="1081022" y="4084139"/>
                  <a:ext cx="972145" cy="779429"/>
                </a:xfrm>
                <a:prstGeom prst="rect">
                  <a:avLst/>
                </a:prstGeom>
              </p:spPr>
            </p:pic>
            <p:pic>
              <p:nvPicPr>
                <p:cNvPr id="100" name="Picture 151" descr="BE3600_isoplate.png"/>
                <p:cNvPicPr>
                  <a:picLocks noChangeAspect="1"/>
                </p:cNvPicPr>
                <p:nvPr/>
              </p:nvPicPr>
              <p:blipFill>
                <a:blip r:embed="rId12" cstate="print"/>
                <a:stretch>
                  <a:fillRect/>
                </a:stretch>
              </p:blipFill>
              <p:spPr>
                <a:xfrm>
                  <a:off x="1081022" y="3847073"/>
                  <a:ext cx="972145" cy="779429"/>
                </a:xfrm>
                <a:prstGeom prst="rect">
                  <a:avLst/>
                </a:prstGeom>
              </p:spPr>
            </p:pic>
          </p:grpSp>
          <p:grpSp>
            <p:nvGrpSpPr>
              <p:cNvPr id="92" name="Group 396"/>
              <p:cNvGrpSpPr/>
              <p:nvPr/>
            </p:nvGrpSpPr>
            <p:grpSpPr>
              <a:xfrm>
                <a:off x="3536357" y="2314605"/>
                <a:ext cx="972145" cy="1490629"/>
                <a:chOff x="1081022" y="2314607"/>
                <a:chExt cx="972145" cy="1490628"/>
              </a:xfrm>
            </p:grpSpPr>
            <p:pic>
              <p:nvPicPr>
                <p:cNvPr id="93" name="Picture 144" descr="BE3600_isoplate.png"/>
                <p:cNvPicPr>
                  <a:picLocks noChangeAspect="1"/>
                </p:cNvPicPr>
                <p:nvPr/>
              </p:nvPicPr>
              <p:blipFill>
                <a:blip r:embed="rId12" cstate="print"/>
                <a:stretch>
                  <a:fillRect/>
                </a:stretch>
              </p:blipFill>
              <p:spPr>
                <a:xfrm>
                  <a:off x="1081022" y="3025806"/>
                  <a:ext cx="972145" cy="779429"/>
                </a:xfrm>
                <a:prstGeom prst="rect">
                  <a:avLst/>
                </a:prstGeom>
              </p:spPr>
            </p:pic>
            <p:pic>
              <p:nvPicPr>
                <p:cNvPr id="94" name="Picture 145" descr="BE3600_isoplate.png"/>
                <p:cNvPicPr>
                  <a:picLocks noChangeAspect="1"/>
                </p:cNvPicPr>
                <p:nvPr/>
              </p:nvPicPr>
              <p:blipFill>
                <a:blip r:embed="rId12" cstate="print"/>
                <a:stretch>
                  <a:fillRect/>
                </a:stretch>
              </p:blipFill>
              <p:spPr>
                <a:xfrm>
                  <a:off x="1081022" y="2788740"/>
                  <a:ext cx="972145" cy="779429"/>
                </a:xfrm>
                <a:prstGeom prst="rect">
                  <a:avLst/>
                </a:prstGeom>
              </p:spPr>
            </p:pic>
            <p:pic>
              <p:nvPicPr>
                <p:cNvPr id="95" name="Picture 146" descr="BE3600_isoplate.png"/>
                <p:cNvPicPr>
                  <a:picLocks noChangeAspect="1"/>
                </p:cNvPicPr>
                <p:nvPr/>
              </p:nvPicPr>
              <p:blipFill>
                <a:blip r:embed="rId12" cstate="print"/>
                <a:stretch>
                  <a:fillRect/>
                </a:stretch>
              </p:blipFill>
              <p:spPr>
                <a:xfrm>
                  <a:off x="1081022" y="2551673"/>
                  <a:ext cx="972145" cy="779429"/>
                </a:xfrm>
                <a:prstGeom prst="rect">
                  <a:avLst/>
                </a:prstGeom>
              </p:spPr>
            </p:pic>
            <p:pic>
              <p:nvPicPr>
                <p:cNvPr id="96" name="Picture 14" descr="BE3600_isoplate.png"/>
                <p:cNvPicPr>
                  <a:picLocks noChangeAspect="1"/>
                </p:cNvPicPr>
                <p:nvPr/>
              </p:nvPicPr>
              <p:blipFill>
                <a:blip r:embed="rId12" cstate="print"/>
                <a:stretch>
                  <a:fillRect/>
                </a:stretch>
              </p:blipFill>
              <p:spPr>
                <a:xfrm>
                  <a:off x="1081022" y="2314607"/>
                  <a:ext cx="972145" cy="779429"/>
                </a:xfrm>
                <a:prstGeom prst="rect">
                  <a:avLst/>
                </a:prstGeom>
              </p:spPr>
            </p:pic>
          </p:grpSp>
        </p:grpSp>
        <p:grpSp>
          <p:nvGrpSpPr>
            <p:cNvPr id="84" name="Group 213"/>
            <p:cNvGrpSpPr>
              <a:grpSpLocks noChangeAspect="1"/>
            </p:cNvGrpSpPr>
            <p:nvPr/>
          </p:nvGrpSpPr>
          <p:grpSpPr>
            <a:xfrm>
              <a:off x="4197154" y="2479962"/>
              <a:ext cx="452173" cy="420629"/>
              <a:chOff x="-750763" y="2607734"/>
              <a:chExt cx="445308" cy="511172"/>
            </a:xfrm>
          </p:grpSpPr>
          <p:pic>
            <p:nvPicPr>
              <p:cNvPr id="86" name="Picture 137" descr="IMG_disk_sm_silver.png"/>
              <p:cNvPicPr>
                <a:picLocks noChangeAspect="1"/>
              </p:cNvPicPr>
              <p:nvPr/>
            </p:nvPicPr>
            <p:blipFill>
              <a:blip r:embed="rId13" cstate="print"/>
              <a:stretch>
                <a:fillRect/>
              </a:stretch>
            </p:blipFill>
            <p:spPr>
              <a:xfrm>
                <a:off x="-750763" y="2774805"/>
                <a:ext cx="445308" cy="344101"/>
              </a:xfrm>
              <a:prstGeom prst="rect">
                <a:avLst/>
              </a:prstGeom>
            </p:spPr>
          </p:pic>
          <p:pic>
            <p:nvPicPr>
              <p:cNvPr id="87" name="Picture 138" descr="IMG_disk_sm_silver.png"/>
              <p:cNvPicPr>
                <a:picLocks noChangeAspect="1"/>
              </p:cNvPicPr>
              <p:nvPr/>
            </p:nvPicPr>
            <p:blipFill>
              <a:blip r:embed="rId13" cstate="print"/>
              <a:stretch>
                <a:fillRect/>
              </a:stretch>
            </p:blipFill>
            <p:spPr>
              <a:xfrm>
                <a:off x="-750763" y="2691270"/>
                <a:ext cx="445308" cy="344101"/>
              </a:xfrm>
              <a:prstGeom prst="rect">
                <a:avLst/>
              </a:prstGeom>
            </p:spPr>
          </p:pic>
          <p:pic>
            <p:nvPicPr>
              <p:cNvPr id="88" name="Picture 139" descr="IMG_disk_sm_silver.png"/>
              <p:cNvPicPr>
                <a:picLocks noChangeAspect="1"/>
              </p:cNvPicPr>
              <p:nvPr/>
            </p:nvPicPr>
            <p:blipFill>
              <a:blip r:embed="rId13" cstate="print"/>
              <a:stretch>
                <a:fillRect/>
              </a:stretch>
            </p:blipFill>
            <p:spPr>
              <a:xfrm>
                <a:off x="-750763" y="2607734"/>
                <a:ext cx="445308" cy="344101"/>
              </a:xfrm>
              <a:prstGeom prst="rect">
                <a:avLst/>
              </a:prstGeom>
            </p:spPr>
          </p:pic>
        </p:grpSp>
        <p:pic>
          <p:nvPicPr>
            <p:cNvPr id="85" name="Picture 136" descr="SYM_iso.png"/>
            <p:cNvPicPr>
              <a:picLocks noChangeAspect="1"/>
            </p:cNvPicPr>
            <p:nvPr/>
          </p:nvPicPr>
          <p:blipFill>
            <a:blip r:embed="rId14" cstate="print"/>
            <a:stretch>
              <a:fillRect/>
            </a:stretch>
          </p:blipFill>
          <p:spPr>
            <a:xfrm>
              <a:off x="4272130" y="2040747"/>
              <a:ext cx="256475" cy="420629"/>
            </a:xfrm>
            <a:prstGeom prst="rect">
              <a:avLst/>
            </a:prstGeom>
          </p:spPr>
        </p:pic>
      </p:grpSp>
      <p:grpSp>
        <p:nvGrpSpPr>
          <p:cNvPr id="101" name="Group 100"/>
          <p:cNvGrpSpPr>
            <a:grpSpLocks noChangeAspect="1"/>
          </p:cNvGrpSpPr>
          <p:nvPr/>
        </p:nvGrpSpPr>
        <p:grpSpPr>
          <a:xfrm>
            <a:off x="5194976" y="3564327"/>
            <a:ext cx="577736" cy="736088"/>
            <a:chOff x="8330820" y="1288362"/>
            <a:chExt cx="925947" cy="1179737"/>
          </a:xfrm>
        </p:grpSpPr>
        <p:sp>
          <p:nvSpPr>
            <p:cNvPr id="102" name="Oval 123"/>
            <p:cNvSpPr>
              <a:spLocks noChangeAspect="1"/>
            </p:cNvSpPr>
            <p:nvPr/>
          </p:nvSpPr>
          <p:spPr bwMode="auto">
            <a:xfrm>
              <a:off x="8330820" y="1556106"/>
              <a:ext cx="925947" cy="911993"/>
            </a:xfrm>
            <a:prstGeom prst="ellipse">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a:ln>
                  <a:noFill/>
                </a:ln>
                <a:effectLst/>
              </a:endParaRPr>
            </a:p>
          </p:txBody>
        </p:sp>
        <p:grpSp>
          <p:nvGrpSpPr>
            <p:cNvPr id="103" name="Group 238"/>
            <p:cNvGrpSpPr>
              <a:grpSpLocks noChangeAspect="1"/>
            </p:cNvGrpSpPr>
            <p:nvPr/>
          </p:nvGrpSpPr>
          <p:grpSpPr>
            <a:xfrm>
              <a:off x="8443996" y="1288362"/>
              <a:ext cx="699597" cy="1045326"/>
              <a:chOff x="6125007" y="1676400"/>
              <a:chExt cx="2254250" cy="3448050"/>
            </a:xfrm>
          </p:grpSpPr>
          <p:pic>
            <p:nvPicPr>
              <p:cNvPr id="104" name="Picture 125" descr="rack.png"/>
              <p:cNvPicPr>
                <a:picLocks noChangeAspect="1"/>
              </p:cNvPicPr>
              <p:nvPr/>
            </p:nvPicPr>
            <p:blipFill>
              <a:blip r:embed="rId15" cstate="print"/>
              <a:stretch>
                <a:fillRect/>
              </a:stretch>
            </p:blipFill>
            <p:spPr>
              <a:xfrm>
                <a:off x="6125007" y="1676400"/>
                <a:ext cx="2254250" cy="3448050"/>
              </a:xfrm>
              <a:prstGeom prst="rect">
                <a:avLst/>
              </a:prstGeom>
            </p:spPr>
          </p:pic>
          <p:pic>
            <p:nvPicPr>
              <p:cNvPr id="105" name="Picture 126" descr="IMG_diskarray_face.png"/>
              <p:cNvPicPr>
                <a:picLocks noChangeAspect="1"/>
              </p:cNvPicPr>
              <p:nvPr/>
            </p:nvPicPr>
            <p:blipFill>
              <a:blip r:embed="rId16" cstate="print"/>
              <a:stretch>
                <a:fillRect/>
              </a:stretch>
            </p:blipFill>
            <p:spPr>
              <a:xfrm>
                <a:off x="6397235" y="3793277"/>
                <a:ext cx="647700" cy="777240"/>
              </a:xfrm>
              <a:prstGeom prst="rect">
                <a:avLst/>
              </a:prstGeom>
            </p:spPr>
          </p:pic>
          <p:pic>
            <p:nvPicPr>
              <p:cNvPr id="106" name="Picture 127" descr="IMG_diskarray_face.png"/>
              <p:cNvPicPr>
                <a:picLocks noChangeAspect="1"/>
              </p:cNvPicPr>
              <p:nvPr/>
            </p:nvPicPr>
            <p:blipFill>
              <a:blip r:embed="rId16" cstate="print"/>
              <a:stretch>
                <a:fillRect/>
              </a:stretch>
            </p:blipFill>
            <p:spPr>
              <a:xfrm>
                <a:off x="6397236" y="3374177"/>
                <a:ext cx="647700" cy="777238"/>
              </a:xfrm>
              <a:prstGeom prst="rect">
                <a:avLst/>
              </a:prstGeom>
            </p:spPr>
          </p:pic>
          <p:pic>
            <p:nvPicPr>
              <p:cNvPr id="107" name="Picture 128" descr="IMG_switchface.png"/>
              <p:cNvPicPr>
                <a:picLocks noChangeAspect="1"/>
              </p:cNvPicPr>
              <p:nvPr/>
            </p:nvPicPr>
            <p:blipFill>
              <a:blip r:embed="rId17" cstate="print"/>
              <a:stretch>
                <a:fillRect/>
              </a:stretch>
            </p:blipFill>
            <p:spPr>
              <a:xfrm>
                <a:off x="6391520" y="3237442"/>
                <a:ext cx="653415" cy="497840"/>
              </a:xfrm>
              <a:prstGeom prst="rect">
                <a:avLst/>
              </a:prstGeom>
            </p:spPr>
          </p:pic>
          <p:pic>
            <p:nvPicPr>
              <p:cNvPr id="108" name="Picture 129" descr="IMG_switchface.png"/>
              <p:cNvPicPr>
                <a:picLocks noChangeAspect="1"/>
              </p:cNvPicPr>
              <p:nvPr/>
            </p:nvPicPr>
            <p:blipFill>
              <a:blip r:embed="rId17" cstate="print"/>
              <a:stretch>
                <a:fillRect/>
              </a:stretch>
            </p:blipFill>
            <p:spPr>
              <a:xfrm>
                <a:off x="6391521" y="3098449"/>
                <a:ext cx="653415" cy="497840"/>
              </a:xfrm>
              <a:prstGeom prst="rect">
                <a:avLst/>
              </a:prstGeom>
            </p:spPr>
          </p:pic>
          <p:pic>
            <p:nvPicPr>
              <p:cNvPr id="109" name="Picture 130" descr="IMG_switchface.png"/>
              <p:cNvPicPr>
                <a:picLocks noChangeAspect="1"/>
              </p:cNvPicPr>
              <p:nvPr/>
            </p:nvPicPr>
            <p:blipFill>
              <a:blip r:embed="rId17" cstate="print"/>
              <a:stretch>
                <a:fillRect/>
              </a:stretch>
            </p:blipFill>
            <p:spPr>
              <a:xfrm>
                <a:off x="6391521" y="2820458"/>
                <a:ext cx="653415" cy="497840"/>
              </a:xfrm>
              <a:prstGeom prst="rect">
                <a:avLst/>
              </a:prstGeom>
            </p:spPr>
          </p:pic>
          <p:pic>
            <p:nvPicPr>
              <p:cNvPr id="110" name="Picture 131" descr="IMG_switchface.png"/>
              <p:cNvPicPr>
                <a:picLocks noChangeAspect="1"/>
              </p:cNvPicPr>
              <p:nvPr/>
            </p:nvPicPr>
            <p:blipFill>
              <a:blip r:embed="rId17" cstate="print"/>
              <a:stretch>
                <a:fillRect/>
              </a:stretch>
            </p:blipFill>
            <p:spPr>
              <a:xfrm>
                <a:off x="6391520" y="2959452"/>
                <a:ext cx="653415" cy="497840"/>
              </a:xfrm>
              <a:prstGeom prst="rect">
                <a:avLst/>
              </a:prstGeom>
            </p:spPr>
          </p:pic>
          <p:pic>
            <p:nvPicPr>
              <p:cNvPr id="111" name="Picture 132" descr="IMG_routerface.png"/>
              <p:cNvPicPr>
                <a:picLocks noChangeAspect="1"/>
              </p:cNvPicPr>
              <p:nvPr/>
            </p:nvPicPr>
            <p:blipFill>
              <a:blip r:embed="rId18" cstate="print"/>
              <a:stretch>
                <a:fillRect/>
              </a:stretch>
            </p:blipFill>
            <p:spPr>
              <a:xfrm>
                <a:off x="6391518" y="2601384"/>
                <a:ext cx="653415" cy="578739"/>
              </a:xfrm>
              <a:prstGeom prst="rect">
                <a:avLst/>
              </a:prstGeom>
            </p:spPr>
          </p:pic>
        </p:grpSp>
      </p:grpSp>
      <p:grpSp>
        <p:nvGrpSpPr>
          <p:cNvPr id="112" name="Group 101"/>
          <p:cNvGrpSpPr>
            <a:grpSpLocks noChangeAspect="1"/>
          </p:cNvGrpSpPr>
          <p:nvPr/>
        </p:nvGrpSpPr>
        <p:grpSpPr>
          <a:xfrm>
            <a:off x="5194976" y="4355963"/>
            <a:ext cx="577736" cy="736088"/>
            <a:chOff x="8330820" y="1288362"/>
            <a:chExt cx="925947" cy="1179737"/>
          </a:xfrm>
        </p:grpSpPr>
        <p:sp>
          <p:nvSpPr>
            <p:cNvPr id="113" name="Oval 113"/>
            <p:cNvSpPr>
              <a:spLocks noChangeAspect="1"/>
            </p:cNvSpPr>
            <p:nvPr/>
          </p:nvSpPr>
          <p:spPr bwMode="auto">
            <a:xfrm>
              <a:off x="8330820" y="1556106"/>
              <a:ext cx="925947" cy="911993"/>
            </a:xfrm>
            <a:prstGeom prst="ellipse">
              <a:avLst/>
            </a:prstGeom>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a:ln>
                  <a:noFill/>
                </a:ln>
                <a:effectLst/>
              </a:endParaRPr>
            </a:p>
          </p:txBody>
        </p:sp>
        <p:grpSp>
          <p:nvGrpSpPr>
            <p:cNvPr id="114" name="Group 238"/>
            <p:cNvGrpSpPr>
              <a:grpSpLocks noChangeAspect="1"/>
            </p:cNvGrpSpPr>
            <p:nvPr/>
          </p:nvGrpSpPr>
          <p:grpSpPr>
            <a:xfrm>
              <a:off x="8443996" y="1288362"/>
              <a:ext cx="699597" cy="1045326"/>
              <a:chOff x="6125007" y="1676400"/>
              <a:chExt cx="2254250" cy="3448050"/>
            </a:xfrm>
          </p:grpSpPr>
          <p:pic>
            <p:nvPicPr>
              <p:cNvPr id="115" name="Picture 115" descr="rack.png"/>
              <p:cNvPicPr>
                <a:picLocks noChangeAspect="1"/>
              </p:cNvPicPr>
              <p:nvPr/>
            </p:nvPicPr>
            <p:blipFill>
              <a:blip r:embed="rId15" cstate="print"/>
              <a:stretch>
                <a:fillRect/>
              </a:stretch>
            </p:blipFill>
            <p:spPr>
              <a:xfrm>
                <a:off x="6125007" y="1676400"/>
                <a:ext cx="2254250" cy="3448050"/>
              </a:xfrm>
              <a:prstGeom prst="rect">
                <a:avLst/>
              </a:prstGeom>
            </p:spPr>
          </p:pic>
          <p:pic>
            <p:nvPicPr>
              <p:cNvPr id="116" name="Picture 116" descr="IMG_diskarray_face.png"/>
              <p:cNvPicPr>
                <a:picLocks noChangeAspect="1"/>
              </p:cNvPicPr>
              <p:nvPr/>
            </p:nvPicPr>
            <p:blipFill>
              <a:blip r:embed="rId16" cstate="print"/>
              <a:stretch>
                <a:fillRect/>
              </a:stretch>
            </p:blipFill>
            <p:spPr>
              <a:xfrm>
                <a:off x="6397235" y="3793277"/>
                <a:ext cx="647700" cy="777240"/>
              </a:xfrm>
              <a:prstGeom prst="rect">
                <a:avLst/>
              </a:prstGeom>
            </p:spPr>
          </p:pic>
          <p:pic>
            <p:nvPicPr>
              <p:cNvPr id="117" name="Picture 117" descr="IMG_diskarray_face.png"/>
              <p:cNvPicPr>
                <a:picLocks noChangeAspect="1"/>
              </p:cNvPicPr>
              <p:nvPr/>
            </p:nvPicPr>
            <p:blipFill>
              <a:blip r:embed="rId16" cstate="print"/>
              <a:stretch>
                <a:fillRect/>
              </a:stretch>
            </p:blipFill>
            <p:spPr>
              <a:xfrm>
                <a:off x="6397236" y="3374177"/>
                <a:ext cx="647700" cy="777238"/>
              </a:xfrm>
              <a:prstGeom prst="rect">
                <a:avLst/>
              </a:prstGeom>
            </p:spPr>
          </p:pic>
          <p:pic>
            <p:nvPicPr>
              <p:cNvPr id="118" name="Picture 118" descr="IMG_switchface.png"/>
              <p:cNvPicPr>
                <a:picLocks noChangeAspect="1"/>
              </p:cNvPicPr>
              <p:nvPr/>
            </p:nvPicPr>
            <p:blipFill>
              <a:blip r:embed="rId17" cstate="print"/>
              <a:stretch>
                <a:fillRect/>
              </a:stretch>
            </p:blipFill>
            <p:spPr>
              <a:xfrm>
                <a:off x="6391520" y="3237442"/>
                <a:ext cx="653415" cy="497840"/>
              </a:xfrm>
              <a:prstGeom prst="rect">
                <a:avLst/>
              </a:prstGeom>
            </p:spPr>
          </p:pic>
          <p:pic>
            <p:nvPicPr>
              <p:cNvPr id="119" name="Picture 119" descr="IMG_switchface.png"/>
              <p:cNvPicPr>
                <a:picLocks noChangeAspect="1"/>
              </p:cNvPicPr>
              <p:nvPr/>
            </p:nvPicPr>
            <p:blipFill>
              <a:blip r:embed="rId17" cstate="print"/>
              <a:stretch>
                <a:fillRect/>
              </a:stretch>
            </p:blipFill>
            <p:spPr>
              <a:xfrm>
                <a:off x="6391521" y="3098449"/>
                <a:ext cx="653415" cy="497840"/>
              </a:xfrm>
              <a:prstGeom prst="rect">
                <a:avLst/>
              </a:prstGeom>
            </p:spPr>
          </p:pic>
          <p:pic>
            <p:nvPicPr>
              <p:cNvPr id="120" name="Picture 120" descr="IMG_switchface.png"/>
              <p:cNvPicPr>
                <a:picLocks noChangeAspect="1"/>
              </p:cNvPicPr>
              <p:nvPr/>
            </p:nvPicPr>
            <p:blipFill>
              <a:blip r:embed="rId17" cstate="print"/>
              <a:stretch>
                <a:fillRect/>
              </a:stretch>
            </p:blipFill>
            <p:spPr>
              <a:xfrm>
                <a:off x="6391521" y="2820458"/>
                <a:ext cx="653415" cy="497840"/>
              </a:xfrm>
              <a:prstGeom prst="rect">
                <a:avLst/>
              </a:prstGeom>
            </p:spPr>
          </p:pic>
          <p:pic>
            <p:nvPicPr>
              <p:cNvPr id="121" name="Picture 121" descr="IMG_switchface.png"/>
              <p:cNvPicPr>
                <a:picLocks noChangeAspect="1"/>
              </p:cNvPicPr>
              <p:nvPr/>
            </p:nvPicPr>
            <p:blipFill>
              <a:blip r:embed="rId17" cstate="print"/>
              <a:stretch>
                <a:fillRect/>
              </a:stretch>
            </p:blipFill>
            <p:spPr>
              <a:xfrm>
                <a:off x="6391520" y="2959452"/>
                <a:ext cx="653415" cy="497840"/>
              </a:xfrm>
              <a:prstGeom prst="rect">
                <a:avLst/>
              </a:prstGeom>
            </p:spPr>
          </p:pic>
          <p:pic>
            <p:nvPicPr>
              <p:cNvPr id="122" name="Picture 122" descr="IMG_routerface.png"/>
              <p:cNvPicPr>
                <a:picLocks noChangeAspect="1"/>
              </p:cNvPicPr>
              <p:nvPr/>
            </p:nvPicPr>
            <p:blipFill>
              <a:blip r:embed="rId18" cstate="print"/>
              <a:stretch>
                <a:fillRect/>
              </a:stretch>
            </p:blipFill>
            <p:spPr>
              <a:xfrm>
                <a:off x="6391518" y="2601384"/>
                <a:ext cx="653415" cy="578739"/>
              </a:xfrm>
              <a:prstGeom prst="rect">
                <a:avLst/>
              </a:prstGeom>
            </p:spPr>
          </p:pic>
        </p:grpSp>
      </p:grpSp>
      <p:grpSp>
        <p:nvGrpSpPr>
          <p:cNvPr id="123" name="Group 102"/>
          <p:cNvGrpSpPr>
            <a:grpSpLocks noChangeAspect="1"/>
          </p:cNvGrpSpPr>
          <p:nvPr/>
        </p:nvGrpSpPr>
        <p:grpSpPr>
          <a:xfrm>
            <a:off x="5194976" y="5151865"/>
            <a:ext cx="577736" cy="736088"/>
            <a:chOff x="8330820" y="1288362"/>
            <a:chExt cx="925947" cy="1179737"/>
          </a:xfrm>
        </p:grpSpPr>
        <p:sp>
          <p:nvSpPr>
            <p:cNvPr id="124" name="Oval 103"/>
            <p:cNvSpPr>
              <a:spLocks noChangeAspect="1"/>
            </p:cNvSpPr>
            <p:nvPr/>
          </p:nvSpPr>
          <p:spPr bwMode="auto">
            <a:xfrm>
              <a:off x="8330820" y="1556106"/>
              <a:ext cx="925947" cy="911993"/>
            </a:xfrm>
            <a:prstGeom prst="ellipse">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a:ln>
                  <a:noFill/>
                </a:ln>
                <a:effectLst/>
              </a:endParaRPr>
            </a:p>
          </p:txBody>
        </p:sp>
        <p:grpSp>
          <p:nvGrpSpPr>
            <p:cNvPr id="125" name="Group 238"/>
            <p:cNvGrpSpPr>
              <a:grpSpLocks noChangeAspect="1"/>
            </p:cNvGrpSpPr>
            <p:nvPr/>
          </p:nvGrpSpPr>
          <p:grpSpPr>
            <a:xfrm>
              <a:off x="8443996" y="1288362"/>
              <a:ext cx="699597" cy="1045326"/>
              <a:chOff x="6125007" y="1676400"/>
              <a:chExt cx="2254250" cy="3448050"/>
            </a:xfrm>
          </p:grpSpPr>
          <p:pic>
            <p:nvPicPr>
              <p:cNvPr id="126" name="Picture 105" descr="rack.png"/>
              <p:cNvPicPr>
                <a:picLocks noChangeAspect="1"/>
              </p:cNvPicPr>
              <p:nvPr/>
            </p:nvPicPr>
            <p:blipFill>
              <a:blip r:embed="rId15" cstate="print"/>
              <a:stretch>
                <a:fillRect/>
              </a:stretch>
            </p:blipFill>
            <p:spPr>
              <a:xfrm>
                <a:off x="6125007" y="1676400"/>
                <a:ext cx="2254250" cy="3448050"/>
              </a:xfrm>
              <a:prstGeom prst="rect">
                <a:avLst/>
              </a:prstGeom>
            </p:spPr>
          </p:pic>
          <p:pic>
            <p:nvPicPr>
              <p:cNvPr id="127" name="Picture 106" descr="IMG_diskarray_face.png"/>
              <p:cNvPicPr>
                <a:picLocks noChangeAspect="1"/>
              </p:cNvPicPr>
              <p:nvPr/>
            </p:nvPicPr>
            <p:blipFill>
              <a:blip r:embed="rId16" cstate="print"/>
              <a:stretch>
                <a:fillRect/>
              </a:stretch>
            </p:blipFill>
            <p:spPr>
              <a:xfrm>
                <a:off x="6397235" y="3793277"/>
                <a:ext cx="647700" cy="777240"/>
              </a:xfrm>
              <a:prstGeom prst="rect">
                <a:avLst/>
              </a:prstGeom>
            </p:spPr>
          </p:pic>
          <p:pic>
            <p:nvPicPr>
              <p:cNvPr id="128" name="Picture 107" descr="IMG_diskarray_face.png"/>
              <p:cNvPicPr>
                <a:picLocks noChangeAspect="1"/>
              </p:cNvPicPr>
              <p:nvPr/>
            </p:nvPicPr>
            <p:blipFill>
              <a:blip r:embed="rId16" cstate="print"/>
              <a:stretch>
                <a:fillRect/>
              </a:stretch>
            </p:blipFill>
            <p:spPr>
              <a:xfrm>
                <a:off x="6397236" y="3374177"/>
                <a:ext cx="647700" cy="777238"/>
              </a:xfrm>
              <a:prstGeom prst="rect">
                <a:avLst/>
              </a:prstGeom>
            </p:spPr>
          </p:pic>
          <p:pic>
            <p:nvPicPr>
              <p:cNvPr id="129" name="Picture 108" descr="IMG_switchface.png"/>
              <p:cNvPicPr>
                <a:picLocks noChangeAspect="1"/>
              </p:cNvPicPr>
              <p:nvPr/>
            </p:nvPicPr>
            <p:blipFill>
              <a:blip r:embed="rId17" cstate="print"/>
              <a:stretch>
                <a:fillRect/>
              </a:stretch>
            </p:blipFill>
            <p:spPr>
              <a:xfrm>
                <a:off x="6391520" y="3237442"/>
                <a:ext cx="653415" cy="497840"/>
              </a:xfrm>
              <a:prstGeom prst="rect">
                <a:avLst/>
              </a:prstGeom>
            </p:spPr>
          </p:pic>
          <p:pic>
            <p:nvPicPr>
              <p:cNvPr id="130" name="Picture 109" descr="IMG_switchface.png"/>
              <p:cNvPicPr>
                <a:picLocks noChangeAspect="1"/>
              </p:cNvPicPr>
              <p:nvPr/>
            </p:nvPicPr>
            <p:blipFill>
              <a:blip r:embed="rId17" cstate="print"/>
              <a:stretch>
                <a:fillRect/>
              </a:stretch>
            </p:blipFill>
            <p:spPr>
              <a:xfrm>
                <a:off x="6391521" y="3098449"/>
                <a:ext cx="653415" cy="497840"/>
              </a:xfrm>
              <a:prstGeom prst="rect">
                <a:avLst/>
              </a:prstGeom>
            </p:spPr>
          </p:pic>
          <p:pic>
            <p:nvPicPr>
              <p:cNvPr id="131" name="Picture 110" descr="IMG_switchface.png"/>
              <p:cNvPicPr>
                <a:picLocks noChangeAspect="1"/>
              </p:cNvPicPr>
              <p:nvPr/>
            </p:nvPicPr>
            <p:blipFill>
              <a:blip r:embed="rId17" cstate="print"/>
              <a:stretch>
                <a:fillRect/>
              </a:stretch>
            </p:blipFill>
            <p:spPr>
              <a:xfrm>
                <a:off x="6391521" y="2820458"/>
                <a:ext cx="653415" cy="497840"/>
              </a:xfrm>
              <a:prstGeom prst="rect">
                <a:avLst/>
              </a:prstGeom>
            </p:spPr>
          </p:pic>
          <p:pic>
            <p:nvPicPr>
              <p:cNvPr id="132" name="Picture 111" descr="IMG_switchface.png"/>
              <p:cNvPicPr>
                <a:picLocks noChangeAspect="1"/>
              </p:cNvPicPr>
              <p:nvPr/>
            </p:nvPicPr>
            <p:blipFill>
              <a:blip r:embed="rId17" cstate="print"/>
              <a:stretch>
                <a:fillRect/>
              </a:stretch>
            </p:blipFill>
            <p:spPr>
              <a:xfrm>
                <a:off x="6391520" y="2959452"/>
                <a:ext cx="653415" cy="497840"/>
              </a:xfrm>
              <a:prstGeom prst="rect">
                <a:avLst/>
              </a:prstGeom>
            </p:spPr>
          </p:pic>
          <p:pic>
            <p:nvPicPr>
              <p:cNvPr id="133" name="Picture 112" descr="IMG_routerface.png"/>
              <p:cNvPicPr>
                <a:picLocks noChangeAspect="1"/>
              </p:cNvPicPr>
              <p:nvPr/>
            </p:nvPicPr>
            <p:blipFill>
              <a:blip r:embed="rId18" cstate="print"/>
              <a:stretch>
                <a:fillRect/>
              </a:stretch>
            </p:blipFill>
            <p:spPr>
              <a:xfrm>
                <a:off x="6391518" y="2601384"/>
                <a:ext cx="653415" cy="578739"/>
              </a:xfrm>
              <a:prstGeom prst="rect">
                <a:avLst/>
              </a:prstGeom>
            </p:spPr>
          </p:pic>
        </p:grpSp>
      </p:grpSp>
      <p:grpSp>
        <p:nvGrpSpPr>
          <p:cNvPr id="134" name="Group 178"/>
          <p:cNvGrpSpPr/>
          <p:nvPr/>
        </p:nvGrpSpPr>
        <p:grpSpPr>
          <a:xfrm>
            <a:off x="8607027" y="4541022"/>
            <a:ext cx="536424" cy="547140"/>
            <a:chOff x="3276591" y="4267200"/>
            <a:chExt cx="457209" cy="466344"/>
          </a:xfrm>
        </p:grpSpPr>
        <p:pic>
          <p:nvPicPr>
            <p:cNvPr id="135" name="Picture 179"/>
            <p:cNvPicPr>
              <a:picLocks noChangeAspect="1" noChangeArrowheads="1"/>
            </p:cNvPicPr>
            <p:nvPr/>
          </p:nvPicPr>
          <p:blipFill>
            <a:blip r:embed="rId4" cstate="print">
              <a:clrChange>
                <a:clrFrom>
                  <a:srgbClr val="C0C0C0"/>
                </a:clrFrom>
                <a:clrTo>
                  <a:srgbClr val="C0C0C0">
                    <a:alpha val="0"/>
                  </a:srgbClr>
                </a:clrTo>
              </a:clrChange>
            </a:blip>
            <a:srcRect/>
            <a:stretch>
              <a:fillRect/>
            </a:stretch>
          </p:blipFill>
          <p:spPr bwMode="auto">
            <a:xfrm>
              <a:off x="3276600" y="4267200"/>
              <a:ext cx="457200" cy="466344"/>
            </a:xfrm>
            <a:prstGeom prst="rect">
              <a:avLst/>
            </a:prstGeom>
            <a:noFill/>
          </p:spPr>
        </p:pic>
        <p:sp>
          <p:nvSpPr>
            <p:cNvPr id="136" name="Oval 180"/>
            <p:cNvSpPr>
              <a:spLocks noChangeAspect="1"/>
            </p:cNvSpPr>
            <p:nvPr/>
          </p:nvSpPr>
          <p:spPr>
            <a:xfrm>
              <a:off x="3276591" y="4274335"/>
              <a:ext cx="448056" cy="448056"/>
            </a:xfrm>
            <a:prstGeom prst="ellipse">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sz="3600" dirty="0">
                <a:solidFill>
                  <a:schemeClr val="tx1"/>
                </a:solidFill>
                <a:cs typeface="Calibri" pitchFamily="34" charset="0"/>
              </a:endParaRPr>
            </a:p>
          </p:txBody>
        </p:sp>
      </p:grpSp>
      <p:grpSp>
        <p:nvGrpSpPr>
          <p:cNvPr id="137" name="Group 181"/>
          <p:cNvGrpSpPr>
            <a:grpSpLocks noChangeAspect="1"/>
          </p:cNvGrpSpPr>
          <p:nvPr/>
        </p:nvGrpSpPr>
        <p:grpSpPr>
          <a:xfrm>
            <a:off x="2174835" y="3477386"/>
            <a:ext cx="941984" cy="1136046"/>
            <a:chOff x="3770845" y="1788469"/>
            <a:chExt cx="996672" cy="1202000"/>
          </a:xfrm>
        </p:grpSpPr>
        <p:sp>
          <p:nvSpPr>
            <p:cNvPr id="138" name="Oval 182"/>
            <p:cNvSpPr>
              <a:spLocks noChangeAspect="1"/>
            </p:cNvSpPr>
            <p:nvPr/>
          </p:nvSpPr>
          <p:spPr bwMode="auto">
            <a:xfrm>
              <a:off x="3770845" y="2008816"/>
              <a:ext cx="996672" cy="981653"/>
            </a:xfrm>
            <a:prstGeom prst="ellipse">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a:ln>
                  <a:noFill/>
                </a:ln>
                <a:effectLst/>
              </a:endParaRPr>
            </a:p>
          </p:txBody>
        </p:sp>
        <p:grpSp>
          <p:nvGrpSpPr>
            <p:cNvPr id="139" name="Group 17"/>
            <p:cNvGrpSpPr>
              <a:grpSpLocks noChangeAspect="1"/>
            </p:cNvGrpSpPr>
            <p:nvPr/>
          </p:nvGrpSpPr>
          <p:grpSpPr>
            <a:xfrm>
              <a:off x="3860126" y="1788469"/>
              <a:ext cx="795302" cy="1156714"/>
              <a:chOff x="3098800" y="1015723"/>
              <a:chExt cx="3454400" cy="5283774"/>
            </a:xfrm>
          </p:grpSpPr>
          <p:pic>
            <p:nvPicPr>
              <p:cNvPr id="145" name="Picture 5" descr="serverstack_blank.png"/>
              <p:cNvPicPr>
                <a:picLocks noChangeAspect="1"/>
              </p:cNvPicPr>
              <p:nvPr/>
            </p:nvPicPr>
            <p:blipFill>
              <a:blip r:embed="rId10" cstate="print"/>
              <a:stretch>
                <a:fillRect/>
              </a:stretch>
            </p:blipFill>
            <p:spPr>
              <a:xfrm>
                <a:off x="3098800" y="1015723"/>
                <a:ext cx="3454400" cy="5283774"/>
              </a:xfrm>
              <a:prstGeom prst="rect">
                <a:avLst/>
              </a:prstGeom>
            </p:spPr>
          </p:pic>
          <p:pic>
            <p:nvPicPr>
              <p:cNvPr id="146" name="Picture 190" descr="severrack_appliances.png"/>
              <p:cNvPicPr>
                <a:picLocks noChangeAspect="1"/>
              </p:cNvPicPr>
              <p:nvPr/>
            </p:nvPicPr>
            <p:blipFill>
              <a:blip r:embed="rId11" cstate="print">
                <a:lum bright="-11000"/>
              </a:blip>
              <a:stretch>
                <a:fillRect/>
              </a:stretch>
            </p:blipFill>
            <p:spPr>
              <a:xfrm>
                <a:off x="3592546" y="3208870"/>
                <a:ext cx="875172" cy="1137944"/>
              </a:xfrm>
              <a:prstGeom prst="rect">
                <a:avLst/>
              </a:prstGeom>
            </p:spPr>
          </p:pic>
          <p:grpSp>
            <p:nvGrpSpPr>
              <p:cNvPr id="147" name="Group 191"/>
              <p:cNvGrpSpPr/>
              <p:nvPr/>
            </p:nvGrpSpPr>
            <p:grpSpPr>
              <a:xfrm>
                <a:off x="3536357" y="3847067"/>
                <a:ext cx="972145" cy="1490629"/>
                <a:chOff x="1081022" y="3847073"/>
                <a:chExt cx="972145" cy="1490628"/>
              </a:xfrm>
            </p:grpSpPr>
            <p:pic>
              <p:nvPicPr>
                <p:cNvPr id="153" name="Picture 197" descr="BE3600_isoplate.png"/>
                <p:cNvPicPr>
                  <a:picLocks noChangeAspect="1"/>
                </p:cNvPicPr>
                <p:nvPr/>
              </p:nvPicPr>
              <p:blipFill>
                <a:blip r:embed="rId12" cstate="print"/>
                <a:stretch>
                  <a:fillRect/>
                </a:stretch>
              </p:blipFill>
              <p:spPr>
                <a:xfrm>
                  <a:off x="1081022" y="4558272"/>
                  <a:ext cx="972145" cy="779429"/>
                </a:xfrm>
                <a:prstGeom prst="rect">
                  <a:avLst/>
                </a:prstGeom>
              </p:spPr>
            </p:pic>
            <p:pic>
              <p:nvPicPr>
                <p:cNvPr id="154" name="Picture 8" descr="BE3600_isoplate.png"/>
                <p:cNvPicPr>
                  <a:picLocks noChangeAspect="1"/>
                </p:cNvPicPr>
                <p:nvPr/>
              </p:nvPicPr>
              <p:blipFill>
                <a:blip r:embed="rId12" cstate="print"/>
                <a:stretch>
                  <a:fillRect/>
                </a:stretch>
              </p:blipFill>
              <p:spPr>
                <a:xfrm>
                  <a:off x="1081022" y="4321206"/>
                  <a:ext cx="972145" cy="779429"/>
                </a:xfrm>
                <a:prstGeom prst="rect">
                  <a:avLst/>
                </a:prstGeom>
              </p:spPr>
            </p:pic>
            <p:pic>
              <p:nvPicPr>
                <p:cNvPr id="155" name="Picture 199" descr="BE3600_isoplate.png"/>
                <p:cNvPicPr>
                  <a:picLocks noChangeAspect="1"/>
                </p:cNvPicPr>
                <p:nvPr/>
              </p:nvPicPr>
              <p:blipFill>
                <a:blip r:embed="rId12" cstate="print"/>
                <a:stretch>
                  <a:fillRect/>
                </a:stretch>
              </p:blipFill>
              <p:spPr>
                <a:xfrm>
                  <a:off x="1081022" y="4084139"/>
                  <a:ext cx="972145" cy="779429"/>
                </a:xfrm>
                <a:prstGeom prst="rect">
                  <a:avLst/>
                </a:prstGeom>
              </p:spPr>
            </p:pic>
            <p:pic>
              <p:nvPicPr>
                <p:cNvPr id="156" name="Picture 200" descr="BE3600_isoplate.png"/>
                <p:cNvPicPr>
                  <a:picLocks noChangeAspect="1"/>
                </p:cNvPicPr>
                <p:nvPr/>
              </p:nvPicPr>
              <p:blipFill>
                <a:blip r:embed="rId12" cstate="print"/>
                <a:stretch>
                  <a:fillRect/>
                </a:stretch>
              </p:blipFill>
              <p:spPr>
                <a:xfrm>
                  <a:off x="1081022" y="3847073"/>
                  <a:ext cx="972145" cy="779429"/>
                </a:xfrm>
                <a:prstGeom prst="rect">
                  <a:avLst/>
                </a:prstGeom>
              </p:spPr>
            </p:pic>
          </p:grpSp>
          <p:grpSp>
            <p:nvGrpSpPr>
              <p:cNvPr id="148" name="Group 396"/>
              <p:cNvGrpSpPr/>
              <p:nvPr/>
            </p:nvGrpSpPr>
            <p:grpSpPr>
              <a:xfrm>
                <a:off x="3536357" y="2314605"/>
                <a:ext cx="972145" cy="1490629"/>
                <a:chOff x="1081022" y="2314607"/>
                <a:chExt cx="972145" cy="1490628"/>
              </a:xfrm>
            </p:grpSpPr>
            <p:pic>
              <p:nvPicPr>
                <p:cNvPr id="149" name="Picture 193" descr="BE3600_isoplate.png"/>
                <p:cNvPicPr>
                  <a:picLocks noChangeAspect="1"/>
                </p:cNvPicPr>
                <p:nvPr/>
              </p:nvPicPr>
              <p:blipFill>
                <a:blip r:embed="rId12" cstate="print"/>
                <a:stretch>
                  <a:fillRect/>
                </a:stretch>
              </p:blipFill>
              <p:spPr>
                <a:xfrm>
                  <a:off x="1081022" y="3025806"/>
                  <a:ext cx="972145" cy="779429"/>
                </a:xfrm>
                <a:prstGeom prst="rect">
                  <a:avLst/>
                </a:prstGeom>
              </p:spPr>
            </p:pic>
            <p:pic>
              <p:nvPicPr>
                <p:cNvPr id="150" name="Picture 194" descr="BE3600_isoplate.png"/>
                <p:cNvPicPr>
                  <a:picLocks noChangeAspect="1"/>
                </p:cNvPicPr>
                <p:nvPr/>
              </p:nvPicPr>
              <p:blipFill>
                <a:blip r:embed="rId12" cstate="print"/>
                <a:stretch>
                  <a:fillRect/>
                </a:stretch>
              </p:blipFill>
              <p:spPr>
                <a:xfrm>
                  <a:off x="1081022" y="2788740"/>
                  <a:ext cx="972145" cy="779429"/>
                </a:xfrm>
                <a:prstGeom prst="rect">
                  <a:avLst/>
                </a:prstGeom>
              </p:spPr>
            </p:pic>
            <p:pic>
              <p:nvPicPr>
                <p:cNvPr id="151" name="Picture 195" descr="BE3600_isoplate.png"/>
                <p:cNvPicPr>
                  <a:picLocks noChangeAspect="1"/>
                </p:cNvPicPr>
                <p:nvPr/>
              </p:nvPicPr>
              <p:blipFill>
                <a:blip r:embed="rId12" cstate="print"/>
                <a:stretch>
                  <a:fillRect/>
                </a:stretch>
              </p:blipFill>
              <p:spPr>
                <a:xfrm>
                  <a:off x="1081022" y="2551673"/>
                  <a:ext cx="972145" cy="779429"/>
                </a:xfrm>
                <a:prstGeom prst="rect">
                  <a:avLst/>
                </a:prstGeom>
              </p:spPr>
            </p:pic>
            <p:pic>
              <p:nvPicPr>
                <p:cNvPr id="152" name="Picture 14" descr="BE3600_isoplate.png"/>
                <p:cNvPicPr>
                  <a:picLocks noChangeAspect="1"/>
                </p:cNvPicPr>
                <p:nvPr/>
              </p:nvPicPr>
              <p:blipFill>
                <a:blip r:embed="rId12" cstate="print"/>
                <a:stretch>
                  <a:fillRect/>
                </a:stretch>
              </p:blipFill>
              <p:spPr>
                <a:xfrm>
                  <a:off x="1081022" y="2314607"/>
                  <a:ext cx="972145" cy="779429"/>
                </a:xfrm>
                <a:prstGeom prst="rect">
                  <a:avLst/>
                </a:prstGeom>
              </p:spPr>
            </p:pic>
          </p:grpSp>
        </p:grpSp>
        <p:grpSp>
          <p:nvGrpSpPr>
            <p:cNvPr id="140" name="Group 213"/>
            <p:cNvGrpSpPr>
              <a:grpSpLocks noChangeAspect="1"/>
            </p:cNvGrpSpPr>
            <p:nvPr/>
          </p:nvGrpSpPr>
          <p:grpSpPr>
            <a:xfrm>
              <a:off x="4197154" y="2479962"/>
              <a:ext cx="452173" cy="420629"/>
              <a:chOff x="-750763" y="2607734"/>
              <a:chExt cx="445308" cy="511172"/>
            </a:xfrm>
          </p:grpSpPr>
          <p:pic>
            <p:nvPicPr>
              <p:cNvPr id="142" name="Picture 186" descr="IMG_disk_sm_silver.png"/>
              <p:cNvPicPr>
                <a:picLocks noChangeAspect="1"/>
              </p:cNvPicPr>
              <p:nvPr/>
            </p:nvPicPr>
            <p:blipFill>
              <a:blip r:embed="rId13" cstate="print"/>
              <a:stretch>
                <a:fillRect/>
              </a:stretch>
            </p:blipFill>
            <p:spPr>
              <a:xfrm>
                <a:off x="-750763" y="2774805"/>
                <a:ext cx="445308" cy="344101"/>
              </a:xfrm>
              <a:prstGeom prst="rect">
                <a:avLst/>
              </a:prstGeom>
            </p:spPr>
          </p:pic>
          <p:pic>
            <p:nvPicPr>
              <p:cNvPr id="143" name="Picture 187" descr="IMG_disk_sm_silver.png"/>
              <p:cNvPicPr>
                <a:picLocks noChangeAspect="1"/>
              </p:cNvPicPr>
              <p:nvPr/>
            </p:nvPicPr>
            <p:blipFill>
              <a:blip r:embed="rId13" cstate="print"/>
              <a:stretch>
                <a:fillRect/>
              </a:stretch>
            </p:blipFill>
            <p:spPr>
              <a:xfrm>
                <a:off x="-750763" y="2691270"/>
                <a:ext cx="445308" cy="344101"/>
              </a:xfrm>
              <a:prstGeom prst="rect">
                <a:avLst/>
              </a:prstGeom>
            </p:spPr>
          </p:pic>
          <p:pic>
            <p:nvPicPr>
              <p:cNvPr id="144" name="Picture 188" descr="IMG_disk_sm_silver.png"/>
              <p:cNvPicPr>
                <a:picLocks noChangeAspect="1"/>
              </p:cNvPicPr>
              <p:nvPr/>
            </p:nvPicPr>
            <p:blipFill>
              <a:blip r:embed="rId13" cstate="print"/>
              <a:stretch>
                <a:fillRect/>
              </a:stretch>
            </p:blipFill>
            <p:spPr>
              <a:xfrm>
                <a:off x="-750763" y="2607734"/>
                <a:ext cx="445308" cy="344101"/>
              </a:xfrm>
              <a:prstGeom prst="rect">
                <a:avLst/>
              </a:prstGeom>
            </p:spPr>
          </p:pic>
        </p:grpSp>
        <p:pic>
          <p:nvPicPr>
            <p:cNvPr id="141" name="Picture 185" descr="SYM_iso.png"/>
            <p:cNvPicPr>
              <a:picLocks noChangeAspect="1"/>
            </p:cNvPicPr>
            <p:nvPr/>
          </p:nvPicPr>
          <p:blipFill>
            <a:blip r:embed="rId14" cstate="print"/>
            <a:stretch>
              <a:fillRect/>
            </a:stretch>
          </p:blipFill>
          <p:spPr>
            <a:xfrm>
              <a:off x="4272130" y="2040747"/>
              <a:ext cx="256475" cy="420629"/>
            </a:xfrm>
            <a:prstGeom prst="rect">
              <a:avLst/>
            </a:prstGeom>
          </p:spPr>
        </p:pic>
      </p:grpSp>
    </p:spTree>
    <p:extLst>
      <p:ext uri="{BB962C8B-B14F-4D97-AF65-F5344CB8AC3E}">
        <p14:creationId xmlns:p14="http://schemas.microsoft.com/office/powerpoint/2010/main" val="1878845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3" name="그룹 332"/>
          <p:cNvGrpSpPr/>
          <p:nvPr/>
        </p:nvGrpSpPr>
        <p:grpSpPr>
          <a:xfrm>
            <a:off x="562730" y="3849504"/>
            <a:ext cx="4260822" cy="2319690"/>
            <a:chOff x="562730" y="3849504"/>
            <a:chExt cx="4260822" cy="2319690"/>
          </a:xfrm>
        </p:grpSpPr>
        <p:sp>
          <p:nvSpPr>
            <p:cNvPr id="169" name="Freeform 61"/>
            <p:cNvSpPr/>
            <p:nvPr/>
          </p:nvSpPr>
          <p:spPr bwMode="auto">
            <a:xfrm>
              <a:off x="593725" y="3849504"/>
              <a:ext cx="4229100" cy="758825"/>
            </a:xfrm>
            <a:custGeom>
              <a:avLst/>
              <a:gdLst>
                <a:gd name="connsiteX0" fmla="*/ 0 w 4229100"/>
                <a:gd name="connsiteY0" fmla="*/ 758825 h 758825"/>
                <a:gd name="connsiteX1" fmla="*/ 4048125 w 4229100"/>
                <a:gd name="connsiteY1" fmla="*/ 758825 h 758825"/>
                <a:gd name="connsiteX2" fmla="*/ 4229100 w 4229100"/>
                <a:gd name="connsiteY2" fmla="*/ 0 h 758825"/>
                <a:gd name="connsiteX3" fmla="*/ 2492375 w 4229100"/>
                <a:gd name="connsiteY3" fmla="*/ 0 h 758825"/>
                <a:gd name="connsiteX4" fmla="*/ 0 w 4229100"/>
                <a:gd name="connsiteY4" fmla="*/ 758825 h 758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29100" h="758825">
                  <a:moveTo>
                    <a:pt x="0" y="758825"/>
                  </a:moveTo>
                  <a:lnTo>
                    <a:pt x="4048125" y="758825"/>
                  </a:lnTo>
                  <a:lnTo>
                    <a:pt x="4229100" y="0"/>
                  </a:lnTo>
                  <a:lnTo>
                    <a:pt x="2492375" y="0"/>
                  </a:lnTo>
                  <a:lnTo>
                    <a:pt x="0" y="758825"/>
                  </a:lnTo>
                  <a:close/>
                </a:path>
              </a:pathLst>
            </a:custGeom>
            <a:gradFill>
              <a:gsLst>
                <a:gs pos="0">
                  <a:srgbClr val="DDDDDD"/>
                </a:gs>
                <a:gs pos="100000">
                  <a:schemeClr val="bg1">
                    <a:alpha val="2000"/>
                  </a:schemeClr>
                </a:gs>
              </a:gsLst>
              <a:lin ang="16200000" scaled="0"/>
            </a:gradFill>
            <a:ln w="9525">
              <a:noFill/>
              <a:round/>
              <a:headEnd/>
              <a:tailEnd/>
            </a:ln>
            <a:effectLst/>
            <a:extLst/>
          </p:spPr>
          <p:txBody>
            <a:bodyPr rtlCol="0" anchor="ctr"/>
            <a:lstStyle/>
            <a:p>
              <a:pPr algn="ctr"/>
              <a:endParaRPr lang="ko-KR" altLang="en-US"/>
            </a:p>
          </p:txBody>
        </p:sp>
        <p:sp>
          <p:nvSpPr>
            <p:cNvPr id="171" name="Freeform 454"/>
            <p:cNvSpPr/>
            <p:nvPr/>
          </p:nvSpPr>
          <p:spPr bwMode="auto">
            <a:xfrm>
              <a:off x="4638676" y="3849504"/>
              <a:ext cx="184876" cy="2314575"/>
            </a:xfrm>
            <a:custGeom>
              <a:avLst/>
              <a:gdLst>
                <a:gd name="connsiteX0" fmla="*/ 0 w 193675"/>
                <a:gd name="connsiteY0" fmla="*/ 762000 h 2314575"/>
                <a:gd name="connsiteX1" fmla="*/ 0 w 193675"/>
                <a:gd name="connsiteY1" fmla="*/ 2314575 h 2314575"/>
                <a:gd name="connsiteX2" fmla="*/ 193675 w 193675"/>
                <a:gd name="connsiteY2" fmla="*/ 635000 h 2314575"/>
                <a:gd name="connsiteX3" fmla="*/ 193675 w 193675"/>
                <a:gd name="connsiteY3" fmla="*/ 0 h 2314575"/>
                <a:gd name="connsiteX4" fmla="*/ 0 w 193675"/>
                <a:gd name="connsiteY4" fmla="*/ 762000 h 2314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675" h="2314575">
                  <a:moveTo>
                    <a:pt x="0" y="762000"/>
                  </a:moveTo>
                  <a:lnTo>
                    <a:pt x="0" y="2314575"/>
                  </a:lnTo>
                  <a:lnTo>
                    <a:pt x="193675" y="635000"/>
                  </a:lnTo>
                  <a:lnTo>
                    <a:pt x="193675" y="0"/>
                  </a:lnTo>
                  <a:lnTo>
                    <a:pt x="0" y="762000"/>
                  </a:lnTo>
                  <a:close/>
                </a:path>
              </a:pathLst>
            </a:custGeom>
            <a:gradFill>
              <a:gsLst>
                <a:gs pos="30000">
                  <a:srgbClr val="EBEBEB">
                    <a:alpha val="85000"/>
                  </a:srgbClr>
                </a:gs>
                <a:gs pos="0">
                  <a:srgbClr val="DDDDDD"/>
                </a:gs>
                <a:gs pos="100000">
                  <a:schemeClr val="bg1">
                    <a:alpha val="2000"/>
                  </a:schemeClr>
                </a:gs>
              </a:gsLst>
              <a:lin ang="0" scaled="0"/>
            </a:gradFill>
            <a:ln w="9525">
              <a:noFill/>
              <a:round/>
              <a:headEnd/>
              <a:tailEnd/>
            </a:ln>
            <a:effectLst/>
            <a:extLst/>
          </p:spPr>
          <p:txBody>
            <a:bodyPr rtlCol="0" anchor="ctr"/>
            <a:lstStyle/>
            <a:p>
              <a:pPr algn="ctr"/>
              <a:endParaRPr lang="ko-KR" altLang="en-US"/>
            </a:p>
          </p:txBody>
        </p:sp>
        <p:grpSp>
          <p:nvGrpSpPr>
            <p:cNvPr id="330" name="그룹 329"/>
            <p:cNvGrpSpPr/>
            <p:nvPr/>
          </p:nvGrpSpPr>
          <p:grpSpPr>
            <a:xfrm>
              <a:off x="562730" y="4608680"/>
              <a:ext cx="4089085" cy="1560514"/>
              <a:chOff x="562730" y="4608680"/>
              <a:chExt cx="4089085" cy="1560514"/>
            </a:xfrm>
          </p:grpSpPr>
          <p:sp>
            <p:nvSpPr>
              <p:cNvPr id="250" name="AutoShape 455"/>
              <p:cNvSpPr>
                <a:spLocks noChangeArrowheads="1"/>
              </p:cNvSpPr>
              <p:nvPr/>
            </p:nvSpPr>
            <p:spPr bwMode="auto">
              <a:xfrm>
                <a:off x="562730" y="4608680"/>
                <a:ext cx="4089085" cy="1560514"/>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중복제거 저장된 고유 데이터만 복제되므로</a:t>
                </a:r>
                <a:r>
                  <a:rPr kumimoji="1" lang="en-US" altLang="ko-KR" sz="1000" dirty="0">
                    <a:cs typeface="Arial" charset="0"/>
                  </a:rPr>
                  <a:t>, </a:t>
                </a:r>
                <a:r>
                  <a:rPr kumimoji="1" lang="ko-KR" altLang="en-US" sz="1000" dirty="0">
                    <a:cs typeface="Arial" charset="0"/>
                  </a:rPr>
                  <a:t>네트워크 대역 사용량 최소화</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en-US" altLang="ko-KR" sz="1000" dirty="0">
                    <a:cs typeface="Arial" charset="0"/>
                  </a:rPr>
                  <a:t>WAN </a:t>
                </a:r>
                <a:r>
                  <a:rPr kumimoji="1" lang="ko-KR" altLang="en-US" sz="1000" dirty="0">
                    <a:cs typeface="Arial" charset="0"/>
                  </a:rPr>
                  <a:t>구간에서 분산된 데이터를 중앙 집중화하거나</a:t>
                </a:r>
                <a:r>
                  <a:rPr kumimoji="1" lang="en-US" altLang="ko-KR" sz="1000" dirty="0">
                    <a:cs typeface="Arial" charset="0"/>
                  </a:rPr>
                  <a:t>, DR </a:t>
                </a:r>
                <a:r>
                  <a:rPr kumimoji="1" lang="ko-KR" altLang="en-US" sz="1000" dirty="0">
                    <a:cs typeface="Arial" charset="0"/>
                  </a:rPr>
                  <a:t>환경 구성</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중요 데이터에 대해서만 작업 별로 복제 가능</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별도 비용 및</a:t>
                </a:r>
                <a:r>
                  <a:rPr kumimoji="1" lang="en-US" altLang="ko-KR" sz="1000" dirty="0">
                    <a:cs typeface="Arial" charset="0"/>
                  </a:rPr>
                  <a:t> </a:t>
                </a:r>
                <a:r>
                  <a:rPr kumimoji="1" lang="ko-KR" altLang="en-US" sz="1000" dirty="0">
                    <a:cs typeface="Arial" charset="0"/>
                  </a:rPr>
                  <a:t>하드웨어 종속성 없음</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복제</a:t>
                </a:r>
                <a:r>
                  <a:rPr kumimoji="1" lang="en-US" altLang="ko-KR" sz="1000" dirty="0">
                    <a:cs typeface="Arial" charset="0"/>
                  </a:rPr>
                  <a:t> </a:t>
                </a:r>
                <a:r>
                  <a:rPr kumimoji="1" lang="ko-KR" altLang="en-US" sz="1000" dirty="0">
                    <a:cs typeface="Arial" charset="0"/>
                  </a:rPr>
                  <a:t>후 가상 변환</a:t>
                </a:r>
                <a:r>
                  <a:rPr kumimoji="1" lang="en-US" altLang="ko-KR" sz="1000" dirty="0">
                    <a:cs typeface="Arial" charset="0"/>
                  </a:rPr>
                  <a:t>, 2</a:t>
                </a:r>
                <a:r>
                  <a:rPr kumimoji="1" lang="ko-KR" altLang="en-US" sz="1000" dirty="0">
                    <a:cs typeface="Arial" charset="0"/>
                  </a:rPr>
                  <a:t>차 복제</a:t>
                </a:r>
                <a:r>
                  <a:rPr kumimoji="1" lang="en-US" altLang="ko-KR" sz="1000" dirty="0">
                    <a:cs typeface="Arial" charset="0"/>
                  </a:rPr>
                  <a:t>(Tape, Cloud, Disk, etc…) </a:t>
                </a:r>
                <a:r>
                  <a:rPr kumimoji="1" lang="ko-KR" altLang="en-US" sz="1000" dirty="0">
                    <a:cs typeface="Arial" charset="0"/>
                  </a:rPr>
                  <a:t>등의 추가 작업 등을 통해 수동적인 데이터 소산 프로세스 간소화</a:t>
                </a:r>
              </a:p>
            </p:txBody>
          </p:sp>
          <p:grpSp>
            <p:nvGrpSpPr>
              <p:cNvPr id="329" name="그룹 328"/>
              <p:cNvGrpSpPr/>
              <p:nvPr/>
            </p:nvGrpSpPr>
            <p:grpSpPr>
              <a:xfrm>
                <a:off x="573849" y="4632493"/>
                <a:ext cx="4072406" cy="358775"/>
                <a:chOff x="573849" y="4632493"/>
                <a:chExt cx="4072406" cy="358775"/>
              </a:xfrm>
            </p:grpSpPr>
            <p:sp>
              <p:nvSpPr>
                <p:cNvPr id="252" name="AutoShape 457"/>
                <p:cNvSpPr>
                  <a:spLocks noChangeArrowheads="1"/>
                </p:cNvSpPr>
                <p:nvPr/>
              </p:nvSpPr>
              <p:spPr bwMode="auto">
                <a:xfrm>
                  <a:off x="590516" y="4632493"/>
                  <a:ext cx="4039071"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100" b="1" dirty="0">
                      <a:cs typeface="Arial" charset="0"/>
                    </a:rPr>
                    <a:t>특장점</a:t>
                  </a:r>
                </a:p>
              </p:txBody>
            </p:sp>
            <p:sp>
              <p:nvSpPr>
                <p:cNvPr id="253" name="AutoShape 458"/>
                <p:cNvSpPr>
                  <a:spLocks noChangeArrowheads="1"/>
                </p:cNvSpPr>
                <p:nvPr/>
              </p:nvSpPr>
              <p:spPr bwMode="auto">
                <a:xfrm>
                  <a:off x="573849" y="4874080"/>
                  <a:ext cx="4072406"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254" name="AutoShape 459"/>
                <p:cNvSpPr>
                  <a:spLocks noChangeArrowheads="1"/>
                </p:cNvSpPr>
                <p:nvPr/>
              </p:nvSpPr>
              <p:spPr bwMode="auto">
                <a:xfrm>
                  <a:off x="596072" y="4884898"/>
                  <a:ext cx="4027960"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grpSp>
      <p:grpSp>
        <p:nvGrpSpPr>
          <p:cNvPr id="332" name="그룹 331"/>
          <p:cNvGrpSpPr/>
          <p:nvPr/>
        </p:nvGrpSpPr>
        <p:grpSpPr>
          <a:xfrm>
            <a:off x="5099050" y="3849504"/>
            <a:ext cx="4254955" cy="2321275"/>
            <a:chOff x="5099050" y="3849504"/>
            <a:chExt cx="4254955" cy="2321275"/>
          </a:xfrm>
        </p:grpSpPr>
        <p:sp>
          <p:nvSpPr>
            <p:cNvPr id="170" name="Freeform 452"/>
            <p:cNvSpPr/>
            <p:nvPr/>
          </p:nvSpPr>
          <p:spPr bwMode="auto">
            <a:xfrm>
              <a:off x="5099050" y="3849504"/>
              <a:ext cx="4229100" cy="762000"/>
            </a:xfrm>
            <a:custGeom>
              <a:avLst/>
              <a:gdLst>
                <a:gd name="connsiteX0" fmla="*/ 184150 w 4229100"/>
                <a:gd name="connsiteY0" fmla="*/ 762000 h 762000"/>
                <a:gd name="connsiteX1" fmla="*/ 4229100 w 4229100"/>
                <a:gd name="connsiteY1" fmla="*/ 762000 h 762000"/>
                <a:gd name="connsiteX2" fmla="*/ 1739900 w 4229100"/>
                <a:gd name="connsiteY2" fmla="*/ 0 h 762000"/>
                <a:gd name="connsiteX3" fmla="*/ 0 w 4229100"/>
                <a:gd name="connsiteY3" fmla="*/ 0 h 762000"/>
                <a:gd name="connsiteX4" fmla="*/ 184150 w 4229100"/>
                <a:gd name="connsiteY4" fmla="*/ 762000 h 76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29100" h="762000">
                  <a:moveTo>
                    <a:pt x="184150" y="762000"/>
                  </a:moveTo>
                  <a:lnTo>
                    <a:pt x="4229100" y="762000"/>
                  </a:lnTo>
                  <a:lnTo>
                    <a:pt x="1739900" y="0"/>
                  </a:lnTo>
                  <a:lnTo>
                    <a:pt x="0" y="0"/>
                  </a:lnTo>
                  <a:lnTo>
                    <a:pt x="184150" y="762000"/>
                  </a:lnTo>
                  <a:close/>
                </a:path>
              </a:pathLst>
            </a:custGeom>
            <a:gradFill>
              <a:gsLst>
                <a:gs pos="0">
                  <a:srgbClr val="DDDDDD"/>
                </a:gs>
                <a:gs pos="100000">
                  <a:schemeClr val="bg1">
                    <a:alpha val="2000"/>
                  </a:schemeClr>
                </a:gs>
              </a:gsLst>
              <a:lin ang="16200000" scaled="0"/>
            </a:gradFill>
            <a:ln w="9525">
              <a:noFill/>
              <a:round/>
              <a:headEnd/>
              <a:tailEnd/>
            </a:ln>
            <a:effectLst/>
            <a:extLst/>
          </p:spPr>
          <p:txBody>
            <a:bodyPr rtlCol="0" anchor="ctr"/>
            <a:lstStyle/>
            <a:p>
              <a:pPr algn="ctr"/>
              <a:endParaRPr lang="ko-KR" altLang="en-US"/>
            </a:p>
          </p:txBody>
        </p:sp>
        <p:sp>
          <p:nvSpPr>
            <p:cNvPr id="172" name="Freeform 455"/>
            <p:cNvSpPr/>
            <p:nvPr/>
          </p:nvSpPr>
          <p:spPr bwMode="auto">
            <a:xfrm>
              <a:off x="5099050" y="3849504"/>
              <a:ext cx="184150" cy="2317750"/>
            </a:xfrm>
            <a:custGeom>
              <a:avLst/>
              <a:gdLst>
                <a:gd name="connsiteX0" fmla="*/ 184150 w 184150"/>
                <a:gd name="connsiteY0" fmla="*/ 765175 h 2317750"/>
                <a:gd name="connsiteX1" fmla="*/ 184150 w 184150"/>
                <a:gd name="connsiteY1" fmla="*/ 2317750 h 2317750"/>
                <a:gd name="connsiteX2" fmla="*/ 0 w 184150"/>
                <a:gd name="connsiteY2" fmla="*/ 654050 h 2317750"/>
                <a:gd name="connsiteX3" fmla="*/ 0 w 184150"/>
                <a:gd name="connsiteY3" fmla="*/ 0 h 2317750"/>
                <a:gd name="connsiteX4" fmla="*/ 184150 w 184150"/>
                <a:gd name="connsiteY4" fmla="*/ 765175 h 2317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150" h="2317750">
                  <a:moveTo>
                    <a:pt x="184150" y="765175"/>
                  </a:moveTo>
                  <a:lnTo>
                    <a:pt x="184150" y="2317750"/>
                  </a:lnTo>
                  <a:lnTo>
                    <a:pt x="0" y="654050"/>
                  </a:lnTo>
                  <a:lnTo>
                    <a:pt x="0" y="0"/>
                  </a:lnTo>
                  <a:lnTo>
                    <a:pt x="184150" y="765175"/>
                  </a:lnTo>
                  <a:close/>
                </a:path>
              </a:pathLst>
            </a:custGeom>
            <a:gradFill>
              <a:gsLst>
                <a:gs pos="30000">
                  <a:srgbClr val="E6E6E6">
                    <a:alpha val="85000"/>
                  </a:srgbClr>
                </a:gs>
                <a:gs pos="0">
                  <a:srgbClr val="DDDDDD"/>
                </a:gs>
                <a:gs pos="100000">
                  <a:schemeClr val="bg1">
                    <a:alpha val="2000"/>
                  </a:schemeClr>
                </a:gs>
              </a:gsLst>
              <a:lin ang="10800000" scaled="0"/>
            </a:gradFill>
            <a:ln w="9525">
              <a:noFill/>
              <a:round/>
              <a:headEnd/>
              <a:tailEnd/>
            </a:ln>
            <a:effectLst/>
            <a:extLst/>
          </p:spPr>
          <p:txBody>
            <a:bodyPr rtlCol="0" anchor="ctr"/>
            <a:lstStyle/>
            <a:p>
              <a:pPr algn="ctr"/>
              <a:endParaRPr lang="ko-KR" altLang="en-US"/>
            </a:p>
          </p:txBody>
        </p:sp>
        <p:grpSp>
          <p:nvGrpSpPr>
            <p:cNvPr id="331" name="그룹 330"/>
            <p:cNvGrpSpPr/>
            <p:nvPr/>
          </p:nvGrpSpPr>
          <p:grpSpPr>
            <a:xfrm>
              <a:off x="5264920" y="4608678"/>
              <a:ext cx="4089085" cy="1562101"/>
              <a:chOff x="5264920" y="4608678"/>
              <a:chExt cx="4089085" cy="1562101"/>
            </a:xfrm>
          </p:grpSpPr>
          <p:sp>
            <p:nvSpPr>
              <p:cNvPr id="256" name="AutoShape 455"/>
              <p:cNvSpPr>
                <a:spLocks noChangeArrowheads="1"/>
              </p:cNvSpPr>
              <p:nvPr/>
            </p:nvSpPr>
            <p:spPr bwMode="auto">
              <a:xfrm>
                <a:off x="5264920" y="4608678"/>
                <a:ext cx="4089085" cy="1562101"/>
              </a:xfrm>
              <a:prstGeom prst="roundRect">
                <a:avLst>
                  <a:gd name="adj" fmla="val 2199"/>
                </a:avLst>
              </a:prstGeom>
              <a:solidFill>
                <a:srgbClr val="FFFFFF"/>
              </a:solidFill>
              <a:ln w="9525" algn="ctr">
                <a:solidFill>
                  <a:srgbClr val="C0C0C0"/>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96000" rIns="54000" bIns="25200">
                <a:noAutofit/>
              </a:bodyPr>
              <a:lstStyle/>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복제가 필요한 모든 </a:t>
                </a:r>
                <a:r>
                  <a:rPr kumimoji="1" lang="en-US" altLang="ko-KR" sz="1000" dirty="0">
                    <a:cs typeface="Arial" charset="0"/>
                  </a:rPr>
                  <a:t>Backup Exec </a:t>
                </a:r>
                <a:r>
                  <a:rPr kumimoji="1" lang="ko-KR" altLang="en-US" sz="1000" dirty="0">
                    <a:cs typeface="Arial" charset="0"/>
                  </a:rPr>
                  <a:t>시스템은 동일 도메인 환경으로 구성</a:t>
                </a:r>
                <a:br>
                  <a:rPr kumimoji="1" lang="en-US" altLang="ko-KR" sz="1000" dirty="0">
                    <a:cs typeface="Arial" charset="0"/>
                  </a:rPr>
                </a:br>
                <a:r>
                  <a:rPr kumimoji="1" lang="en-US" altLang="ko-KR" sz="1000" dirty="0">
                    <a:cs typeface="Arial" charset="0"/>
                  </a:rPr>
                  <a:t>(</a:t>
                </a:r>
                <a:r>
                  <a:rPr kumimoji="1" lang="ko-KR" altLang="en-US" sz="1000" dirty="0">
                    <a:cs typeface="Arial" charset="0"/>
                  </a:rPr>
                  <a:t>중앙관리 서버 옵션이 포함된 </a:t>
                </a:r>
                <a:r>
                  <a:rPr kumimoji="1" lang="en-US" altLang="ko-KR" sz="1000" dirty="0">
                    <a:cs typeface="Arial" charset="0"/>
                  </a:rPr>
                  <a:t>Enterprise Server Option </a:t>
                </a:r>
                <a:r>
                  <a:rPr kumimoji="1" lang="ko-KR" altLang="en-US" sz="1000" dirty="0">
                    <a:cs typeface="Arial" charset="0"/>
                  </a:rPr>
                  <a:t>필요</a:t>
                </a:r>
                <a:r>
                  <a:rPr kumimoji="1" lang="en-US" altLang="ko-KR" sz="1000" dirty="0">
                    <a:cs typeface="Arial" charset="0"/>
                  </a:rPr>
                  <a:t>)</a:t>
                </a: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복제되는 위치에 중앙관리 서버 구성</a:t>
                </a:r>
                <a:r>
                  <a:rPr kumimoji="1" lang="en-US" altLang="ko-KR" sz="1000" dirty="0">
                    <a:cs typeface="Arial" charset="0"/>
                  </a:rPr>
                  <a:t>(</a:t>
                </a:r>
                <a:r>
                  <a:rPr kumimoji="1" lang="ko-KR" altLang="en-US" sz="1000" dirty="0">
                    <a:cs typeface="Arial" charset="0"/>
                  </a:rPr>
                  <a:t>권장</a:t>
                </a:r>
                <a:r>
                  <a:rPr kumimoji="1" lang="en-US" altLang="ko-KR" sz="1000" dirty="0">
                    <a:cs typeface="Arial" charset="0"/>
                  </a:rPr>
                  <a:t>)</a:t>
                </a: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가상 변환을 위해서는 </a:t>
                </a:r>
                <a:r>
                  <a:rPr kumimoji="1" lang="en-US" altLang="ko-KR" sz="1000" dirty="0">
                    <a:cs typeface="Arial" charset="0"/>
                  </a:rPr>
                  <a:t>Hypervisor Host</a:t>
                </a:r>
                <a:r>
                  <a:rPr kumimoji="1" lang="ko-KR" altLang="en-US" sz="1000" dirty="0">
                    <a:cs typeface="Arial" charset="0"/>
                  </a:rPr>
                  <a:t>가 필요</a:t>
                </a:r>
                <a:endParaRPr kumimoji="1" lang="en-US" altLang="ko-KR" sz="1000" dirty="0">
                  <a:cs typeface="Arial" charset="0"/>
                </a:endParaRPr>
              </a:p>
              <a:p>
                <a:pPr marL="90000" indent="-90000" algn="l" defTabSz="642938">
                  <a:lnSpc>
                    <a:spcPct val="85000"/>
                  </a:lnSpc>
                  <a:spcAft>
                    <a:spcPts val="400"/>
                  </a:spcAft>
                  <a:buFont typeface="Wingdings" panose="05000000000000000000" pitchFamily="2" charset="2"/>
                  <a:buChar char="§"/>
                </a:pPr>
                <a:r>
                  <a:rPr kumimoji="1" lang="ko-KR" altLang="en-US" sz="1000" dirty="0">
                    <a:cs typeface="Arial" charset="0"/>
                  </a:rPr>
                  <a:t>테이프로 데이터 </a:t>
                </a:r>
                <a:r>
                  <a:rPr kumimoji="1" lang="ko-KR" altLang="en-US" sz="1000" dirty="0" err="1">
                    <a:cs typeface="Arial" charset="0"/>
                  </a:rPr>
                  <a:t>복제시</a:t>
                </a:r>
                <a:r>
                  <a:rPr kumimoji="1" lang="ko-KR" altLang="en-US" sz="1000" dirty="0">
                    <a:cs typeface="Arial" charset="0"/>
                  </a:rPr>
                  <a:t> </a:t>
                </a:r>
                <a:r>
                  <a:rPr kumimoji="1" lang="ko-KR" altLang="en-US" sz="1000" dirty="0" err="1">
                    <a:cs typeface="Arial" charset="0"/>
                  </a:rPr>
                  <a:t>중복제거된</a:t>
                </a:r>
                <a:r>
                  <a:rPr kumimoji="1" lang="ko-KR" altLang="en-US" sz="1000" dirty="0">
                    <a:cs typeface="Arial" charset="0"/>
                  </a:rPr>
                  <a:t> 데이터는 원본 리소스 형태로 풀려져 복제됨</a:t>
                </a:r>
                <a:r>
                  <a:rPr kumimoji="1" lang="en-US" altLang="ko-KR" sz="1000" dirty="0">
                    <a:cs typeface="Arial" charset="0"/>
                  </a:rPr>
                  <a:t>(</a:t>
                </a:r>
                <a:r>
                  <a:rPr kumimoji="1" lang="ko-KR" altLang="en-US" sz="1000" dirty="0">
                    <a:cs typeface="Arial" charset="0"/>
                  </a:rPr>
                  <a:t>하드웨어 또는 백업 시스템 종속성 없음</a:t>
                </a:r>
                <a:r>
                  <a:rPr kumimoji="1" lang="en-US" altLang="ko-KR" sz="1000" dirty="0">
                    <a:cs typeface="Arial" charset="0"/>
                  </a:rPr>
                  <a:t>)</a:t>
                </a:r>
              </a:p>
              <a:p>
                <a:pPr marL="90000" indent="-90000" algn="l" defTabSz="642938">
                  <a:lnSpc>
                    <a:spcPct val="85000"/>
                  </a:lnSpc>
                  <a:spcAft>
                    <a:spcPts val="400"/>
                  </a:spcAft>
                  <a:buFont typeface="Wingdings" panose="05000000000000000000" pitchFamily="2" charset="2"/>
                  <a:buChar char="§"/>
                </a:pPr>
                <a:endParaRPr kumimoji="1" lang="ko-KR" altLang="en-US" sz="1000" dirty="0">
                  <a:cs typeface="Arial" charset="0"/>
                </a:endParaRPr>
              </a:p>
            </p:txBody>
          </p:sp>
          <p:grpSp>
            <p:nvGrpSpPr>
              <p:cNvPr id="328" name="그룹 327"/>
              <p:cNvGrpSpPr/>
              <p:nvPr/>
            </p:nvGrpSpPr>
            <p:grpSpPr>
              <a:xfrm>
                <a:off x="5276039" y="4632491"/>
                <a:ext cx="4072406" cy="358775"/>
                <a:chOff x="5276039" y="4632491"/>
                <a:chExt cx="4072406" cy="358775"/>
              </a:xfrm>
            </p:grpSpPr>
            <p:sp>
              <p:nvSpPr>
                <p:cNvPr id="258" name="AutoShape 457"/>
                <p:cNvSpPr>
                  <a:spLocks noChangeArrowheads="1"/>
                </p:cNvSpPr>
                <p:nvPr/>
              </p:nvSpPr>
              <p:spPr bwMode="auto">
                <a:xfrm>
                  <a:off x="5292706" y="4632491"/>
                  <a:ext cx="4039071" cy="315506"/>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ko-KR" altLang="en-US" sz="1100" b="1" dirty="0">
                      <a:cs typeface="Arial" charset="0"/>
                    </a:rPr>
                    <a:t>고려사항</a:t>
                  </a:r>
                </a:p>
              </p:txBody>
            </p:sp>
            <p:sp>
              <p:nvSpPr>
                <p:cNvPr id="259" name="AutoShape 458"/>
                <p:cNvSpPr>
                  <a:spLocks noChangeArrowheads="1"/>
                </p:cNvSpPr>
                <p:nvPr/>
              </p:nvSpPr>
              <p:spPr bwMode="auto">
                <a:xfrm>
                  <a:off x="5276039" y="4874078"/>
                  <a:ext cx="4072406" cy="117188"/>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260" name="AutoShape 459"/>
                <p:cNvSpPr>
                  <a:spLocks noChangeArrowheads="1"/>
                </p:cNvSpPr>
                <p:nvPr/>
              </p:nvSpPr>
              <p:spPr bwMode="auto">
                <a:xfrm>
                  <a:off x="5298262" y="4884896"/>
                  <a:ext cx="4027960" cy="57692"/>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grpSp>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29</a:t>
            </a:fld>
            <a:endParaRPr lang="en-US"/>
          </a:p>
        </p:txBody>
      </p:sp>
      <p:sp>
        <p:nvSpPr>
          <p:cNvPr id="4" name="내용 개체 틀 3"/>
          <p:cNvSpPr>
            <a:spLocks noGrp="1"/>
          </p:cNvSpPr>
          <p:nvPr>
            <p:ph sz="half" idx="13"/>
          </p:nvPr>
        </p:nvSpPr>
        <p:spPr/>
        <p:txBody>
          <a:bodyPr/>
          <a:lstStyle/>
          <a:p>
            <a:r>
              <a:rPr lang="en-US" altLang="ko-KR" sz="1200" dirty="0"/>
              <a:t>Backup Exec</a:t>
            </a:r>
            <a:r>
              <a:rPr lang="ko-KR" altLang="en-US" sz="1200"/>
              <a:t>은 백업 저장된 데이터에 대한 복제 기능을 제공하고 있으며</a:t>
            </a:r>
            <a:r>
              <a:rPr lang="en-US" altLang="ko-KR" sz="1200" dirty="0"/>
              <a:t>, </a:t>
            </a:r>
            <a:r>
              <a:rPr lang="ko-KR" altLang="en-US" sz="1200"/>
              <a:t>중복제거 저장된 데이터의 경우 실제 저장된 고유한</a:t>
            </a:r>
            <a:r>
              <a:rPr lang="en-US" altLang="ko-KR" sz="1200" dirty="0"/>
              <a:t>(Unique) </a:t>
            </a:r>
            <a:r>
              <a:rPr lang="ko-KR" altLang="en-US" sz="1200"/>
              <a:t>데이터만 최적화하여 복제를 수행하기 때문에 네트워크 성능 부하를 최소화 할 수 있습니다</a:t>
            </a:r>
            <a:r>
              <a:rPr lang="en-US" altLang="ko-KR" sz="1200" dirty="0"/>
              <a:t>. </a:t>
            </a:r>
            <a:r>
              <a:rPr lang="ko-KR" altLang="en-US" sz="1200"/>
              <a:t>이를 통한 원격지 간 백업 데이터 복제를 통해 분산된 중요 데이터에 대한 중앙 관리 또는 데이터 이중화를 구현할 수 있습니다</a:t>
            </a:r>
            <a:r>
              <a:rPr lang="en-US" altLang="ko-KR" sz="1200" dirty="0"/>
              <a:t>.</a:t>
            </a:r>
            <a:endParaRPr lang="ko-KR" altLang="en-US" sz="1200"/>
          </a:p>
        </p:txBody>
      </p:sp>
      <p:sp>
        <p:nvSpPr>
          <p:cNvPr id="5" name="텍스트 개체 틀 4"/>
          <p:cNvSpPr>
            <a:spLocks noGrp="1"/>
          </p:cNvSpPr>
          <p:nvPr>
            <p:ph type="body" idx="1"/>
          </p:nvPr>
        </p:nvSpPr>
        <p:spPr>
          <a:xfrm>
            <a:off x="523872" y="1804238"/>
            <a:ext cx="2146989" cy="193899"/>
          </a:xfrm>
        </p:spPr>
        <p:txBody>
          <a:bodyPr/>
          <a:lstStyle/>
          <a:p>
            <a:r>
              <a:rPr lang="ko-KR" altLang="en-US" dirty="0"/>
              <a:t>최적화된 데이터 복제기술</a:t>
            </a:r>
          </a:p>
        </p:txBody>
      </p:sp>
      <p:sp>
        <p:nvSpPr>
          <p:cNvPr id="7" name="텍스트 개체 틀 6"/>
          <p:cNvSpPr>
            <a:spLocks noGrp="1"/>
          </p:cNvSpPr>
          <p:nvPr>
            <p:ph type="body" idx="14"/>
          </p:nvPr>
        </p:nvSpPr>
        <p:spPr>
          <a:xfrm>
            <a:off x="8556910" y="778290"/>
            <a:ext cx="1018475" cy="138499"/>
          </a:xfrm>
        </p:spPr>
        <p:txBody>
          <a:bodyPr/>
          <a:lstStyle/>
          <a:p>
            <a:r>
              <a:rPr lang="en-US" altLang="ko-KR" dirty="0"/>
              <a:t>2. </a:t>
            </a:r>
            <a:r>
              <a:rPr lang="ko-KR" altLang="en-US"/>
              <a:t>제안제품 소개</a:t>
            </a:r>
          </a:p>
        </p:txBody>
      </p:sp>
      <p:sp>
        <p:nvSpPr>
          <p:cNvPr id="8" name="제목 7"/>
          <p:cNvSpPr>
            <a:spLocks noGrp="1"/>
          </p:cNvSpPr>
          <p:nvPr>
            <p:ph type="title"/>
          </p:nvPr>
        </p:nvSpPr>
        <p:spPr/>
        <p:txBody>
          <a:bodyPr/>
          <a:lstStyle/>
          <a:p>
            <a:r>
              <a:rPr lang="en-US" altLang="ko-KR" dirty="0"/>
              <a:t>2.4 </a:t>
            </a:r>
            <a:r>
              <a:rPr lang="ko-KR" altLang="en-US"/>
              <a:t>제품 주요기술 및 특장점</a:t>
            </a:r>
          </a:p>
        </p:txBody>
      </p:sp>
      <p:sp>
        <p:nvSpPr>
          <p:cNvPr id="173" name="Rounded Rectangle 148"/>
          <p:cNvSpPr/>
          <p:nvPr/>
        </p:nvSpPr>
        <p:spPr bwMode="auto">
          <a:xfrm>
            <a:off x="562731" y="2098299"/>
            <a:ext cx="8791274" cy="2392781"/>
          </a:xfrm>
          <a:prstGeom prst="roundRect">
            <a:avLst>
              <a:gd name="adj" fmla="val 3594"/>
            </a:avLst>
          </a:prstGeom>
          <a:gradFill>
            <a:gsLst>
              <a:gs pos="48000">
                <a:srgbClr val="F5F5F5"/>
              </a:gs>
              <a:gs pos="0">
                <a:schemeClr val="bg1">
                  <a:lumMod val="95000"/>
                </a:schemeClr>
              </a:gs>
              <a:gs pos="100000">
                <a:srgbClr val="FFFFFF">
                  <a:alpha val="0"/>
                </a:srgbClr>
              </a:gs>
            </a:gsLst>
            <a:lin ang="5400000" scaled="0"/>
          </a:gradFill>
          <a:ln w="9525">
            <a:noFill/>
            <a:round/>
            <a:headEnd/>
            <a:tailEnd/>
          </a:ln>
          <a:effectLst>
            <a:outerShdw blurRad="50800" dist="38100" dir="2700000" algn="tl" rotWithShape="0">
              <a:prstClr val="black">
                <a:alpha val="40000"/>
              </a:prstClr>
            </a:outerShdw>
          </a:effectLst>
          <a:extLst/>
        </p:spPr>
        <p:txBody>
          <a:bodyPr rtlCol="0" anchor="ctr"/>
          <a:lstStyle/>
          <a:p>
            <a:pPr algn="ctr"/>
            <a:endParaRPr lang="ko-KR" altLang="en-US"/>
          </a:p>
        </p:txBody>
      </p:sp>
      <p:cxnSp>
        <p:nvCxnSpPr>
          <p:cNvPr id="174" name="Elbow Connector 248"/>
          <p:cNvCxnSpPr/>
          <p:nvPr/>
        </p:nvCxnSpPr>
        <p:spPr>
          <a:xfrm flipV="1">
            <a:off x="7352078" y="2773334"/>
            <a:ext cx="846237" cy="231608"/>
          </a:xfrm>
          <a:prstGeom prst="bentConnector3">
            <a:avLst/>
          </a:prstGeom>
          <a:ln w="31750">
            <a:solidFill>
              <a:schemeClr val="tx1">
                <a:lumMod val="50000"/>
                <a:lumOff val="50000"/>
              </a:schemeClr>
            </a:solidFill>
            <a:tailEnd type="stealth"/>
          </a:ln>
        </p:spPr>
        <p:style>
          <a:lnRef idx="1">
            <a:schemeClr val="accent1"/>
          </a:lnRef>
          <a:fillRef idx="0">
            <a:schemeClr val="accent1"/>
          </a:fillRef>
          <a:effectRef idx="0">
            <a:schemeClr val="accent1"/>
          </a:effectRef>
          <a:fontRef idx="minor">
            <a:schemeClr val="tx1"/>
          </a:fontRef>
        </p:style>
      </p:cxnSp>
      <p:cxnSp>
        <p:nvCxnSpPr>
          <p:cNvPr id="175" name="Elbow Connector 271"/>
          <p:cNvCxnSpPr/>
          <p:nvPr/>
        </p:nvCxnSpPr>
        <p:spPr>
          <a:xfrm>
            <a:off x="7352078" y="3659596"/>
            <a:ext cx="835987" cy="275174"/>
          </a:xfrm>
          <a:prstGeom prst="bentConnector3">
            <a:avLst/>
          </a:prstGeom>
          <a:ln w="31750">
            <a:solidFill>
              <a:schemeClr val="tx1">
                <a:lumMod val="50000"/>
                <a:lumOff val="50000"/>
              </a:schemeClr>
            </a:solidFill>
            <a:tailEnd type="stealth"/>
          </a:ln>
        </p:spPr>
        <p:style>
          <a:lnRef idx="1">
            <a:schemeClr val="accent1"/>
          </a:lnRef>
          <a:fillRef idx="0">
            <a:schemeClr val="accent1"/>
          </a:fillRef>
          <a:effectRef idx="0">
            <a:schemeClr val="accent1"/>
          </a:effectRef>
          <a:fontRef idx="minor">
            <a:schemeClr val="tx1"/>
          </a:fontRef>
        </p:style>
      </p:cxnSp>
      <p:cxnSp>
        <p:nvCxnSpPr>
          <p:cNvPr id="176" name="Elbow Connector 427"/>
          <p:cNvCxnSpPr/>
          <p:nvPr/>
        </p:nvCxnSpPr>
        <p:spPr>
          <a:xfrm rot="5400000" flipH="1" flipV="1">
            <a:off x="1925504" y="3258515"/>
            <a:ext cx="307023" cy="623284"/>
          </a:xfrm>
          <a:prstGeom prst="bentConnector2">
            <a:avLst/>
          </a:prstGeom>
          <a:ln w="31750">
            <a:solidFill>
              <a:schemeClr val="tx1">
                <a:lumMod val="50000"/>
                <a:lumOff val="50000"/>
              </a:schemeClr>
            </a:solidFill>
            <a:tailEnd type="stealth"/>
          </a:ln>
        </p:spPr>
        <p:style>
          <a:lnRef idx="1">
            <a:schemeClr val="accent1"/>
          </a:lnRef>
          <a:fillRef idx="0">
            <a:schemeClr val="accent1"/>
          </a:fillRef>
          <a:effectRef idx="0">
            <a:schemeClr val="accent1"/>
          </a:effectRef>
          <a:fontRef idx="minor">
            <a:schemeClr val="tx1"/>
          </a:fontRef>
        </p:style>
      </p:cxnSp>
      <p:cxnSp>
        <p:nvCxnSpPr>
          <p:cNvPr id="177" name="Elbow Connector 432"/>
          <p:cNvCxnSpPr/>
          <p:nvPr/>
        </p:nvCxnSpPr>
        <p:spPr>
          <a:xfrm rot="16200000" flipH="1">
            <a:off x="1925506" y="2844914"/>
            <a:ext cx="307023" cy="623284"/>
          </a:xfrm>
          <a:prstGeom prst="bentConnector2">
            <a:avLst/>
          </a:prstGeom>
          <a:ln w="31750">
            <a:solidFill>
              <a:schemeClr val="tx1">
                <a:lumMod val="50000"/>
                <a:lumOff val="50000"/>
              </a:schemeClr>
            </a:solidFill>
            <a:tailEnd type="stealth"/>
          </a:ln>
        </p:spPr>
        <p:style>
          <a:lnRef idx="1">
            <a:schemeClr val="accent1"/>
          </a:lnRef>
          <a:fillRef idx="0">
            <a:schemeClr val="accent1"/>
          </a:fillRef>
          <a:effectRef idx="0">
            <a:schemeClr val="accent1"/>
          </a:effectRef>
          <a:fontRef idx="minor">
            <a:schemeClr val="tx1"/>
          </a:fontRef>
        </p:style>
      </p:cxnSp>
      <p:sp>
        <p:nvSpPr>
          <p:cNvPr id="178" name="Title 2"/>
          <p:cNvSpPr txBox="1">
            <a:spLocks/>
          </p:cNvSpPr>
          <p:nvPr/>
        </p:nvSpPr>
        <p:spPr>
          <a:xfrm>
            <a:off x="3589584" y="2266206"/>
            <a:ext cx="2739853" cy="313932"/>
          </a:xfrm>
          <a:prstGeom prst="rect">
            <a:avLst/>
          </a:prstGeom>
        </p:spPr>
        <p:txBody>
          <a:bodyPr vert="horz" wrap="square" lIns="91440" tIns="45720" rIns="91440" bIns="45720" rtlCol="0" anchor="ctr">
            <a:spAutoFit/>
          </a:bodyPr>
          <a:lstStyle/>
          <a:p>
            <a:pPr marL="0" marR="0" lvl="0" indent="0" algn="ctr" defTabSz="914400" rtl="0" eaLnBrk="1" fontAlgn="base" latinLnBrk="0" hangingPunct="1">
              <a:lnSpc>
                <a:spcPct val="90000"/>
              </a:lnSpc>
              <a:spcBef>
                <a:spcPct val="0"/>
              </a:spcBef>
              <a:spcAft>
                <a:spcPct val="0"/>
              </a:spcAft>
              <a:buClrTx/>
              <a:buSzTx/>
              <a:buFontTx/>
              <a:buNone/>
              <a:tabLst/>
              <a:defRPr/>
            </a:pPr>
            <a:r>
              <a:rPr kumimoji="0" lang="en-US" sz="1600" b="1" i="1" u="sng" strike="noStrike" kern="0" cap="none" spc="0" normalizeH="0" baseline="0" noProof="0" dirty="0">
                <a:ln>
                  <a:noFill/>
                </a:ln>
                <a:effectLst>
                  <a:outerShdw blurRad="38100" dist="38100" dir="2700000" algn="tl">
                    <a:srgbClr val="000000">
                      <a:alpha val="43137"/>
                    </a:srgbClr>
                  </a:outerShdw>
                </a:effectLst>
                <a:uLnTx/>
                <a:uFillTx/>
                <a:cs typeface="+mj-cs"/>
              </a:rPr>
              <a:t>‘</a:t>
            </a:r>
            <a:r>
              <a:rPr kumimoji="0" lang="ko-KR" altLang="en-US" sz="1600" b="1" i="1" u="sng" strike="noStrike" kern="0" cap="none" spc="0" normalizeH="0" baseline="0" noProof="0" dirty="0">
                <a:ln>
                  <a:noFill/>
                </a:ln>
                <a:effectLst>
                  <a:outerShdw blurRad="38100" dist="38100" dir="2700000" algn="tl">
                    <a:srgbClr val="000000">
                      <a:alpha val="43137"/>
                    </a:srgbClr>
                  </a:outerShdw>
                </a:effectLst>
                <a:uLnTx/>
                <a:uFillTx/>
                <a:cs typeface="+mj-cs"/>
              </a:rPr>
              <a:t>최적화된 데이터 복제</a:t>
            </a:r>
            <a:r>
              <a:rPr kumimoji="0" lang="en-US" sz="1600" b="1" i="1" u="sng" strike="noStrike" kern="0" cap="none" spc="0" normalizeH="0" noProof="0" dirty="0">
                <a:ln>
                  <a:noFill/>
                </a:ln>
                <a:effectLst>
                  <a:outerShdw blurRad="38100" dist="38100" dir="2700000" algn="tl">
                    <a:srgbClr val="000000">
                      <a:alpha val="43137"/>
                    </a:srgbClr>
                  </a:outerShdw>
                </a:effectLst>
                <a:uLnTx/>
                <a:uFillTx/>
                <a:cs typeface="+mj-cs"/>
              </a:rPr>
              <a:t>’</a:t>
            </a:r>
            <a:endParaRPr kumimoji="0" lang="en-US" sz="1600" b="1" i="0" u="sng" strike="noStrike" kern="0" cap="none" spc="0" normalizeH="0" baseline="0" noProof="0" dirty="0">
              <a:ln>
                <a:noFill/>
              </a:ln>
              <a:effectLst>
                <a:outerShdw blurRad="38100" dist="38100" dir="2700000" algn="tl">
                  <a:srgbClr val="000000">
                    <a:alpha val="43137"/>
                  </a:srgbClr>
                </a:outerShdw>
              </a:effectLst>
              <a:uLnTx/>
              <a:uFillTx/>
              <a:cs typeface="+mj-cs"/>
            </a:endParaRPr>
          </a:p>
        </p:txBody>
      </p:sp>
      <p:sp>
        <p:nvSpPr>
          <p:cNvPr id="179" name="Oval 85"/>
          <p:cNvSpPr>
            <a:spLocks noChangeAspect="1"/>
          </p:cNvSpPr>
          <p:nvPr/>
        </p:nvSpPr>
        <p:spPr bwMode="auto">
          <a:xfrm>
            <a:off x="2395954" y="2975896"/>
            <a:ext cx="1086640" cy="1070265"/>
          </a:xfrm>
          <a:prstGeom prst="ellipse">
            <a:avLst/>
          </a:prstGeom>
          <a:solidFill>
            <a:schemeClr val="accent2"/>
          </a:solidFill>
          <a:ln w="63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effectLst/>
            </a:endParaRPr>
          </a:p>
        </p:txBody>
      </p:sp>
      <p:pic>
        <p:nvPicPr>
          <p:cNvPr id="180" name="Picture 111" descr="IMG_cloud.png"/>
          <p:cNvPicPr>
            <a:picLocks noChangeAspect="1"/>
          </p:cNvPicPr>
          <p:nvPr/>
        </p:nvPicPr>
        <p:blipFill>
          <a:blip r:embed="rId2" cstate="email"/>
          <a:stretch>
            <a:fillRect/>
          </a:stretch>
        </p:blipFill>
        <p:spPr>
          <a:xfrm>
            <a:off x="4027464" y="2854255"/>
            <a:ext cx="1825476" cy="1303898"/>
          </a:xfrm>
          <a:prstGeom prst="rect">
            <a:avLst/>
          </a:prstGeom>
        </p:spPr>
      </p:pic>
      <p:sp>
        <p:nvSpPr>
          <p:cNvPr id="181" name="Text Box 28"/>
          <p:cNvSpPr txBox="1">
            <a:spLocks noChangeArrowheads="1"/>
          </p:cNvSpPr>
          <p:nvPr/>
        </p:nvSpPr>
        <p:spPr bwMode="auto">
          <a:xfrm>
            <a:off x="2116157" y="2214643"/>
            <a:ext cx="1537600" cy="400110"/>
          </a:xfrm>
          <a:prstGeom prst="rect">
            <a:avLst/>
          </a:prstGeom>
          <a:noFill/>
          <a:ln w="12700" algn="ctr">
            <a:noFill/>
            <a:miter lim="800000"/>
            <a:headEnd/>
            <a:tailEnd/>
          </a:ln>
        </p:spPr>
        <p:txBody>
          <a:bodyPr wrap="none">
            <a:spAutoFit/>
          </a:bodyPr>
          <a:lstStyle/>
          <a:p>
            <a:pPr algn="ctr" eaLnBrk="0" hangingPunct="0"/>
            <a:r>
              <a:rPr lang="en-US" sz="1000" b="1" dirty="0">
                <a:cs typeface="Calibri" pitchFamily="34" charset="0"/>
              </a:rPr>
              <a:t>Symantec</a:t>
            </a:r>
            <a:br>
              <a:rPr lang="en-US" sz="1000" b="1" dirty="0">
                <a:cs typeface="Calibri" pitchFamily="34" charset="0"/>
              </a:rPr>
            </a:br>
            <a:r>
              <a:rPr lang="en-US" sz="1000" b="1" dirty="0">
                <a:cs typeface="Calibri" pitchFamily="34" charset="0"/>
              </a:rPr>
              <a:t>Backup Exec™ Server</a:t>
            </a:r>
            <a:endParaRPr lang="ko-KR" altLang="en-US" sz="800" i="1" dirty="0">
              <a:cs typeface="Calibri" pitchFamily="34" charset="0"/>
            </a:endParaRPr>
          </a:p>
        </p:txBody>
      </p:sp>
      <p:sp>
        <p:nvSpPr>
          <p:cNvPr id="182" name="TextBox 181"/>
          <p:cNvSpPr txBox="1"/>
          <p:nvPr/>
        </p:nvSpPr>
        <p:spPr bwMode="ltGray">
          <a:xfrm>
            <a:off x="2288986" y="4041012"/>
            <a:ext cx="1300314" cy="341612"/>
          </a:xfrm>
          <a:prstGeom prst="rect">
            <a:avLst/>
          </a:prstGeom>
          <a:noFill/>
          <a:ln w="9525">
            <a:noFill/>
            <a:miter lim="800000"/>
            <a:headEnd/>
            <a:tailEnd/>
          </a:ln>
        </p:spPr>
        <p:txBody>
          <a:bodyPr wrap="none" lIns="91419" tIns="45710" rIns="91419" bIns="45710" rtlCol="0" anchor="t" anchorCtr="0">
            <a:spAutoFit/>
          </a:bodyPr>
          <a:lstStyle/>
          <a:p>
            <a:pPr algn="ctr">
              <a:lnSpc>
                <a:spcPct val="90000"/>
              </a:lnSpc>
              <a:spcBef>
                <a:spcPts val="0"/>
              </a:spcBef>
              <a:spcAft>
                <a:spcPts val="800"/>
              </a:spcAft>
            </a:pPr>
            <a:r>
              <a:rPr lang="ko-KR" altLang="en-US" sz="1000" b="1" dirty="0"/>
              <a:t>서버</a:t>
            </a:r>
            <a:r>
              <a:rPr lang="en-US" sz="1000" b="1" dirty="0"/>
              <a:t>(</a:t>
            </a:r>
            <a:r>
              <a:rPr lang="en-US" sz="1000" b="1" i="1" dirty="0"/>
              <a:t>or </a:t>
            </a:r>
            <a:r>
              <a:rPr lang="ko-KR" altLang="en-US" sz="1000" b="1" i="1" dirty="0"/>
              <a:t>사이트</a:t>
            </a:r>
            <a:r>
              <a:rPr lang="en-US" sz="1000" b="1" dirty="0"/>
              <a:t>) </a:t>
            </a:r>
            <a:r>
              <a:rPr lang="en-US" sz="1800" b="1" u="sng" dirty="0"/>
              <a:t>A</a:t>
            </a:r>
            <a:endParaRPr lang="en-IE" sz="1800" b="1" u="sng" dirty="0"/>
          </a:p>
        </p:txBody>
      </p:sp>
      <p:sp>
        <p:nvSpPr>
          <p:cNvPr id="183" name="Right Arrow 143"/>
          <p:cNvSpPr/>
          <p:nvPr/>
        </p:nvSpPr>
        <p:spPr bwMode="auto">
          <a:xfrm>
            <a:off x="3344886" y="3069389"/>
            <a:ext cx="3030685" cy="772794"/>
          </a:xfrm>
          <a:prstGeom prst="rightArrow">
            <a:avLst>
              <a:gd name="adj1" fmla="val 50000"/>
              <a:gd name="adj2" fmla="val 48254"/>
            </a:avLst>
          </a:prstGeom>
          <a:gradFill flip="none" rotWithShape="1">
            <a:gsLst>
              <a:gs pos="65000">
                <a:schemeClr val="bg2">
                  <a:alpha val="91000"/>
                </a:schemeClr>
              </a:gs>
              <a:gs pos="100000">
                <a:schemeClr val="bg2">
                  <a:alpha val="0"/>
                </a:schemeClr>
              </a:gs>
            </a:gsLst>
            <a:lin ang="10800000" scaled="0"/>
            <a:tileRect/>
          </a:gra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US" sz="2400" i="0" u="none" strike="noStrike" cap="none" normalizeH="0" baseline="0" dirty="0" err="1">
              <a:ln>
                <a:noFill/>
              </a:ln>
              <a:effectLst/>
            </a:endParaRPr>
          </a:p>
        </p:txBody>
      </p:sp>
      <p:sp>
        <p:nvSpPr>
          <p:cNvPr id="184" name="TextBox 183"/>
          <p:cNvSpPr txBox="1"/>
          <p:nvPr/>
        </p:nvSpPr>
        <p:spPr bwMode="ltGray">
          <a:xfrm>
            <a:off x="4176311" y="3281102"/>
            <a:ext cx="1300314" cy="369312"/>
          </a:xfrm>
          <a:prstGeom prst="rect">
            <a:avLst/>
          </a:prstGeom>
          <a:noFill/>
          <a:ln w="9525">
            <a:noFill/>
            <a:miter lim="800000"/>
            <a:headEnd/>
            <a:tailEnd/>
          </a:ln>
        </p:spPr>
        <p:txBody>
          <a:bodyPr wrap="none" lIns="91419" tIns="45710" rIns="91419" bIns="45710" rtlCol="0" anchor="ctr" anchorCtr="0">
            <a:spAutoFit/>
          </a:bodyPr>
          <a:lstStyle/>
          <a:p>
            <a:pPr algn="ctr">
              <a:lnSpc>
                <a:spcPct val="90000"/>
              </a:lnSpc>
              <a:spcBef>
                <a:spcPts val="0"/>
              </a:spcBef>
              <a:spcAft>
                <a:spcPts val="800"/>
              </a:spcAft>
            </a:pPr>
            <a:r>
              <a:rPr lang="ko-KR" altLang="en-US" sz="1000" b="1" i="1" dirty="0" err="1">
                <a:solidFill>
                  <a:schemeClr val="bg1"/>
                </a:solidFill>
              </a:rPr>
              <a:t>중복제거된</a:t>
            </a:r>
            <a:br>
              <a:rPr lang="en-US" altLang="ko-KR" sz="1000" b="1" i="1" dirty="0">
                <a:solidFill>
                  <a:schemeClr val="bg1"/>
                </a:solidFill>
              </a:rPr>
            </a:br>
            <a:r>
              <a:rPr lang="ko-KR" altLang="en-US" sz="1000" b="1" i="1" dirty="0">
                <a:solidFill>
                  <a:schemeClr val="bg1"/>
                </a:solidFill>
              </a:rPr>
              <a:t>고유 데이터만 복제</a:t>
            </a:r>
            <a:endParaRPr lang="en-US" sz="1000" b="1" i="1" dirty="0">
              <a:solidFill>
                <a:schemeClr val="bg1"/>
              </a:solidFill>
            </a:endParaRPr>
          </a:p>
        </p:txBody>
      </p:sp>
      <p:cxnSp>
        <p:nvCxnSpPr>
          <p:cNvPr id="185" name="Straight Arrow Connector 146"/>
          <p:cNvCxnSpPr/>
          <p:nvPr/>
        </p:nvCxnSpPr>
        <p:spPr bwMode="auto">
          <a:xfrm>
            <a:off x="3294208" y="3455786"/>
            <a:ext cx="862347" cy="0"/>
          </a:xfrm>
          <a:prstGeom prst="straightConnector1">
            <a:avLst/>
          </a:prstGeom>
          <a:solidFill>
            <a:schemeClr val="accent1"/>
          </a:solidFill>
          <a:ln w="34925" cap="flat" cmpd="sng" algn="ctr">
            <a:solidFill>
              <a:schemeClr val="accent1">
                <a:lumMod val="50000"/>
              </a:schemeClr>
            </a:solidFill>
            <a:prstDash val="sysDot"/>
            <a:round/>
            <a:headEnd type="none" w="med" len="med"/>
            <a:tailEnd type="triangle" w="med" len="med"/>
          </a:ln>
          <a:effectLst/>
        </p:spPr>
      </p:cxnSp>
      <p:grpSp>
        <p:nvGrpSpPr>
          <p:cNvPr id="186" name="Group 9"/>
          <p:cNvGrpSpPr/>
          <p:nvPr/>
        </p:nvGrpSpPr>
        <p:grpSpPr>
          <a:xfrm>
            <a:off x="2493287" y="2654521"/>
            <a:ext cx="959306" cy="1244821"/>
            <a:chOff x="2305851" y="2230950"/>
            <a:chExt cx="959306" cy="1244821"/>
          </a:xfrm>
        </p:grpSpPr>
        <p:grpSp>
          <p:nvGrpSpPr>
            <p:cNvPr id="187" name="Group 166"/>
            <p:cNvGrpSpPr/>
            <p:nvPr/>
          </p:nvGrpSpPr>
          <p:grpSpPr>
            <a:xfrm>
              <a:off x="2312464" y="2240217"/>
              <a:ext cx="807777" cy="1235554"/>
              <a:chOff x="6187293" y="3195386"/>
              <a:chExt cx="790509" cy="1209143"/>
            </a:xfrm>
          </p:grpSpPr>
          <p:grpSp>
            <p:nvGrpSpPr>
              <p:cNvPr id="201" name="Group 17"/>
              <p:cNvGrpSpPr/>
              <p:nvPr/>
            </p:nvGrpSpPr>
            <p:grpSpPr>
              <a:xfrm>
                <a:off x="6187293" y="3195386"/>
                <a:ext cx="790509" cy="1209143"/>
                <a:chOff x="3098800" y="905646"/>
                <a:chExt cx="3454400" cy="5283774"/>
              </a:xfrm>
            </p:grpSpPr>
            <p:pic>
              <p:nvPicPr>
                <p:cNvPr id="203" name="Picture 5" descr="serverstack_blank.png"/>
                <p:cNvPicPr>
                  <a:picLocks noChangeAspect="1"/>
                </p:cNvPicPr>
                <p:nvPr/>
              </p:nvPicPr>
              <p:blipFill>
                <a:blip r:embed="rId3" cstate="print"/>
                <a:stretch>
                  <a:fillRect/>
                </a:stretch>
              </p:blipFill>
              <p:spPr>
                <a:xfrm>
                  <a:off x="3098800" y="905646"/>
                  <a:ext cx="3454400" cy="5283774"/>
                </a:xfrm>
                <a:prstGeom prst="rect">
                  <a:avLst/>
                </a:prstGeom>
              </p:spPr>
            </p:pic>
            <p:pic>
              <p:nvPicPr>
                <p:cNvPr id="204" name="Picture 170" descr="severrack_appliances.png"/>
                <p:cNvPicPr>
                  <a:picLocks noChangeAspect="1"/>
                </p:cNvPicPr>
                <p:nvPr/>
              </p:nvPicPr>
              <p:blipFill>
                <a:blip r:embed="rId4" cstate="print">
                  <a:lum bright="-11000"/>
                </a:blip>
                <a:stretch>
                  <a:fillRect/>
                </a:stretch>
              </p:blipFill>
              <p:spPr>
                <a:xfrm>
                  <a:off x="3592546" y="3208870"/>
                  <a:ext cx="875172" cy="1137944"/>
                </a:xfrm>
                <a:prstGeom prst="rect">
                  <a:avLst/>
                </a:prstGeom>
              </p:spPr>
            </p:pic>
            <p:grpSp>
              <p:nvGrpSpPr>
                <p:cNvPr id="205" name="Group 16"/>
                <p:cNvGrpSpPr/>
                <p:nvPr/>
              </p:nvGrpSpPr>
              <p:grpSpPr>
                <a:xfrm>
                  <a:off x="3536357" y="3847063"/>
                  <a:ext cx="972145" cy="1490629"/>
                  <a:chOff x="1081022" y="3847073"/>
                  <a:chExt cx="972145" cy="1490628"/>
                </a:xfrm>
              </p:grpSpPr>
              <p:pic>
                <p:nvPicPr>
                  <p:cNvPr id="211" name="Picture 177" descr="BE3600_isoplate.png"/>
                  <p:cNvPicPr>
                    <a:picLocks noChangeAspect="1"/>
                  </p:cNvPicPr>
                  <p:nvPr/>
                </p:nvPicPr>
                <p:blipFill>
                  <a:blip r:embed="rId5" cstate="print"/>
                  <a:stretch>
                    <a:fillRect/>
                  </a:stretch>
                </p:blipFill>
                <p:spPr>
                  <a:xfrm>
                    <a:off x="1081022" y="4558272"/>
                    <a:ext cx="972145" cy="779429"/>
                  </a:xfrm>
                  <a:prstGeom prst="rect">
                    <a:avLst/>
                  </a:prstGeom>
                </p:spPr>
              </p:pic>
              <p:pic>
                <p:nvPicPr>
                  <p:cNvPr id="212" name="Picture 8" descr="BE3600_isoplate.png"/>
                  <p:cNvPicPr>
                    <a:picLocks noChangeAspect="1"/>
                  </p:cNvPicPr>
                  <p:nvPr/>
                </p:nvPicPr>
                <p:blipFill>
                  <a:blip r:embed="rId5" cstate="print"/>
                  <a:stretch>
                    <a:fillRect/>
                  </a:stretch>
                </p:blipFill>
                <p:spPr>
                  <a:xfrm>
                    <a:off x="1081022" y="4321206"/>
                    <a:ext cx="972145" cy="779429"/>
                  </a:xfrm>
                  <a:prstGeom prst="rect">
                    <a:avLst/>
                  </a:prstGeom>
                </p:spPr>
              </p:pic>
              <p:pic>
                <p:nvPicPr>
                  <p:cNvPr id="213" name="Picture 179" descr="BE3600_isoplate.png"/>
                  <p:cNvPicPr>
                    <a:picLocks noChangeAspect="1"/>
                  </p:cNvPicPr>
                  <p:nvPr/>
                </p:nvPicPr>
                <p:blipFill>
                  <a:blip r:embed="rId5" cstate="print"/>
                  <a:stretch>
                    <a:fillRect/>
                  </a:stretch>
                </p:blipFill>
                <p:spPr>
                  <a:xfrm>
                    <a:off x="1081022" y="4084139"/>
                    <a:ext cx="972145" cy="779429"/>
                  </a:xfrm>
                  <a:prstGeom prst="rect">
                    <a:avLst/>
                  </a:prstGeom>
                </p:spPr>
              </p:pic>
              <p:pic>
                <p:nvPicPr>
                  <p:cNvPr id="214" name="Picture 180" descr="BE3600_isoplate.png"/>
                  <p:cNvPicPr>
                    <a:picLocks noChangeAspect="1"/>
                  </p:cNvPicPr>
                  <p:nvPr/>
                </p:nvPicPr>
                <p:blipFill>
                  <a:blip r:embed="rId5" cstate="print"/>
                  <a:stretch>
                    <a:fillRect/>
                  </a:stretch>
                </p:blipFill>
                <p:spPr>
                  <a:xfrm>
                    <a:off x="1081022" y="3847073"/>
                    <a:ext cx="972145" cy="779429"/>
                  </a:xfrm>
                  <a:prstGeom prst="rect">
                    <a:avLst/>
                  </a:prstGeom>
                </p:spPr>
              </p:pic>
            </p:grpSp>
            <p:grpSp>
              <p:nvGrpSpPr>
                <p:cNvPr id="206" name="Group 396"/>
                <p:cNvGrpSpPr/>
                <p:nvPr/>
              </p:nvGrpSpPr>
              <p:grpSpPr>
                <a:xfrm>
                  <a:off x="3536357" y="2314605"/>
                  <a:ext cx="972145" cy="1490629"/>
                  <a:chOff x="1081022" y="2314607"/>
                  <a:chExt cx="972145" cy="1490628"/>
                </a:xfrm>
              </p:grpSpPr>
              <p:pic>
                <p:nvPicPr>
                  <p:cNvPr id="207" name="Picture 173" descr="BE3600_isoplate.png"/>
                  <p:cNvPicPr>
                    <a:picLocks noChangeAspect="1"/>
                  </p:cNvPicPr>
                  <p:nvPr/>
                </p:nvPicPr>
                <p:blipFill>
                  <a:blip r:embed="rId5" cstate="print"/>
                  <a:stretch>
                    <a:fillRect/>
                  </a:stretch>
                </p:blipFill>
                <p:spPr>
                  <a:xfrm>
                    <a:off x="1081022" y="3025806"/>
                    <a:ext cx="972145" cy="779429"/>
                  </a:xfrm>
                  <a:prstGeom prst="rect">
                    <a:avLst/>
                  </a:prstGeom>
                </p:spPr>
              </p:pic>
              <p:pic>
                <p:nvPicPr>
                  <p:cNvPr id="208" name="Picture 174" descr="BE3600_isoplate.png"/>
                  <p:cNvPicPr>
                    <a:picLocks noChangeAspect="1"/>
                  </p:cNvPicPr>
                  <p:nvPr/>
                </p:nvPicPr>
                <p:blipFill>
                  <a:blip r:embed="rId5" cstate="print"/>
                  <a:stretch>
                    <a:fillRect/>
                  </a:stretch>
                </p:blipFill>
                <p:spPr>
                  <a:xfrm>
                    <a:off x="1081022" y="2788740"/>
                    <a:ext cx="972145" cy="779429"/>
                  </a:xfrm>
                  <a:prstGeom prst="rect">
                    <a:avLst/>
                  </a:prstGeom>
                </p:spPr>
              </p:pic>
              <p:pic>
                <p:nvPicPr>
                  <p:cNvPr id="209" name="Picture 175" descr="BE3600_isoplate.png"/>
                  <p:cNvPicPr>
                    <a:picLocks noChangeAspect="1"/>
                  </p:cNvPicPr>
                  <p:nvPr/>
                </p:nvPicPr>
                <p:blipFill>
                  <a:blip r:embed="rId5" cstate="print"/>
                  <a:stretch>
                    <a:fillRect/>
                  </a:stretch>
                </p:blipFill>
                <p:spPr>
                  <a:xfrm>
                    <a:off x="1081022" y="2551673"/>
                    <a:ext cx="972145" cy="779429"/>
                  </a:xfrm>
                  <a:prstGeom prst="rect">
                    <a:avLst/>
                  </a:prstGeom>
                </p:spPr>
              </p:pic>
              <p:pic>
                <p:nvPicPr>
                  <p:cNvPr id="210" name="Picture 14" descr="BE3600_isoplate.png"/>
                  <p:cNvPicPr>
                    <a:picLocks noChangeAspect="1"/>
                  </p:cNvPicPr>
                  <p:nvPr/>
                </p:nvPicPr>
                <p:blipFill>
                  <a:blip r:embed="rId5" cstate="print"/>
                  <a:stretch>
                    <a:fillRect/>
                  </a:stretch>
                </p:blipFill>
                <p:spPr>
                  <a:xfrm>
                    <a:off x="1081022" y="2314607"/>
                    <a:ext cx="972145" cy="779429"/>
                  </a:xfrm>
                  <a:prstGeom prst="rect">
                    <a:avLst/>
                  </a:prstGeom>
                </p:spPr>
              </p:pic>
            </p:grpSp>
          </p:grpSp>
          <p:pic>
            <p:nvPicPr>
              <p:cNvPr id="202" name="Picture 168" descr="SYM_iso.png"/>
              <p:cNvPicPr>
                <a:picLocks noChangeAspect="1"/>
              </p:cNvPicPr>
              <p:nvPr/>
            </p:nvPicPr>
            <p:blipFill>
              <a:blip r:embed="rId6" cstate="print"/>
              <a:stretch>
                <a:fillRect/>
              </a:stretch>
            </p:blipFill>
            <p:spPr>
              <a:xfrm>
                <a:off x="6576673" y="3498244"/>
                <a:ext cx="252075" cy="413401"/>
              </a:xfrm>
              <a:prstGeom prst="rect">
                <a:avLst/>
              </a:prstGeom>
            </p:spPr>
          </p:pic>
        </p:grpSp>
        <p:grpSp>
          <p:nvGrpSpPr>
            <p:cNvPr id="188" name="Group 213"/>
            <p:cNvGrpSpPr/>
            <p:nvPr/>
          </p:nvGrpSpPr>
          <p:grpSpPr>
            <a:xfrm>
              <a:off x="2693456" y="2964166"/>
              <a:ext cx="566580" cy="496562"/>
              <a:chOff x="-750763" y="2607734"/>
              <a:chExt cx="445308" cy="511172"/>
            </a:xfrm>
          </p:grpSpPr>
          <p:pic>
            <p:nvPicPr>
              <p:cNvPr id="198" name="Picture 182" descr="IMG_disk_sm_silver.png"/>
              <p:cNvPicPr>
                <a:picLocks noChangeAspect="1"/>
              </p:cNvPicPr>
              <p:nvPr/>
            </p:nvPicPr>
            <p:blipFill>
              <a:blip r:embed="rId7" cstate="print"/>
              <a:stretch>
                <a:fillRect/>
              </a:stretch>
            </p:blipFill>
            <p:spPr>
              <a:xfrm>
                <a:off x="-750763" y="2774805"/>
                <a:ext cx="445308" cy="344101"/>
              </a:xfrm>
              <a:prstGeom prst="rect">
                <a:avLst/>
              </a:prstGeom>
            </p:spPr>
          </p:pic>
          <p:pic>
            <p:nvPicPr>
              <p:cNvPr id="199" name="Picture 183" descr="IMG_disk_sm_silver.png"/>
              <p:cNvPicPr>
                <a:picLocks noChangeAspect="1"/>
              </p:cNvPicPr>
              <p:nvPr/>
            </p:nvPicPr>
            <p:blipFill>
              <a:blip r:embed="rId7" cstate="print"/>
              <a:stretch>
                <a:fillRect/>
              </a:stretch>
            </p:blipFill>
            <p:spPr>
              <a:xfrm>
                <a:off x="-750763" y="2691270"/>
                <a:ext cx="445308" cy="344101"/>
              </a:xfrm>
              <a:prstGeom prst="rect">
                <a:avLst/>
              </a:prstGeom>
            </p:spPr>
          </p:pic>
          <p:pic>
            <p:nvPicPr>
              <p:cNvPr id="200" name="Picture 184" descr="IMG_disk_sm_silver.png"/>
              <p:cNvPicPr>
                <a:picLocks noChangeAspect="1"/>
              </p:cNvPicPr>
              <p:nvPr/>
            </p:nvPicPr>
            <p:blipFill>
              <a:blip r:embed="rId7" cstate="print"/>
              <a:stretch>
                <a:fillRect/>
              </a:stretch>
            </p:blipFill>
            <p:spPr>
              <a:xfrm>
                <a:off x="-750763" y="2607734"/>
                <a:ext cx="445308" cy="344101"/>
              </a:xfrm>
              <a:prstGeom prst="rect">
                <a:avLst/>
              </a:prstGeom>
            </p:spPr>
          </p:pic>
        </p:grpSp>
        <p:pic>
          <p:nvPicPr>
            <p:cNvPr id="189" name="Picture 3" descr="C:\Users\bill_felt\AppData\Local\Microsoft\Windows\Temporary Internet Files\Content.IE5\UIJOH19A\MC900441427[1].png"/>
            <p:cNvPicPr>
              <a:picLocks noChangeAspect="1" noChangeArrowheads="1"/>
            </p:cNvPicPr>
            <p:nvPr/>
          </p:nvPicPr>
          <p:blipFill>
            <a:blip r:embed="rId8" cstate="print">
              <a:grayscl/>
              <a:extLst>
                <a:ext uri="{28A0092B-C50C-407E-A947-70E740481C1C}">
                  <a14:useLocalDpi xmlns:a14="http://schemas.microsoft.com/office/drawing/2010/main" val="0"/>
                </a:ext>
              </a:extLst>
            </a:blip>
            <a:srcRect/>
            <a:stretch>
              <a:fillRect/>
            </a:stretch>
          </p:blipFill>
          <p:spPr bwMode="auto">
            <a:xfrm>
              <a:off x="2305851" y="2948509"/>
              <a:ext cx="453714" cy="453714"/>
            </a:xfrm>
            <a:prstGeom prst="rect">
              <a:avLst/>
            </a:prstGeom>
            <a:noFill/>
            <a:extLst>
              <a:ext uri="{909E8E84-426E-40DD-AFC4-6F175D3DCCD1}">
                <a14:hiddenFill xmlns:a14="http://schemas.microsoft.com/office/drawing/2010/main">
                  <a:solidFill>
                    <a:srgbClr val="FFFFFF"/>
                  </a:solidFill>
                </a14:hiddenFill>
              </a:ext>
            </a:extLst>
          </p:spPr>
        </p:pic>
        <p:grpSp>
          <p:nvGrpSpPr>
            <p:cNvPr id="191" name="Group 17"/>
            <p:cNvGrpSpPr>
              <a:grpSpLocks noChangeAspect="1"/>
            </p:cNvGrpSpPr>
            <p:nvPr/>
          </p:nvGrpSpPr>
          <p:grpSpPr>
            <a:xfrm>
              <a:off x="2868868" y="2230950"/>
              <a:ext cx="396289" cy="395157"/>
              <a:chOff x="2945554" y="1095081"/>
              <a:chExt cx="612371" cy="574069"/>
            </a:xfrm>
          </p:grpSpPr>
          <p:sp>
            <p:nvSpPr>
              <p:cNvPr id="192" name="Oval 189"/>
              <p:cNvSpPr>
                <a:spLocks noChangeAspect="1"/>
              </p:cNvSpPr>
              <p:nvPr/>
            </p:nvSpPr>
            <p:spPr bwMode="auto">
              <a:xfrm>
                <a:off x="2945554" y="1095081"/>
                <a:ext cx="612371" cy="574069"/>
              </a:xfrm>
              <a:prstGeom prst="ellipse">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effectLst/>
                </a:endParaRPr>
              </a:p>
            </p:txBody>
          </p:sp>
          <p:sp>
            <p:nvSpPr>
              <p:cNvPr id="193" name="Flowchart: Magnetic Disk 161"/>
              <p:cNvSpPr/>
              <p:nvPr/>
            </p:nvSpPr>
            <p:spPr bwMode="auto">
              <a:xfrm>
                <a:off x="3102429" y="1206773"/>
                <a:ext cx="255134" cy="211931"/>
              </a:xfrm>
              <a:prstGeom prst="flowChartMagneticDisk">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effectLst/>
                </a:endParaRPr>
              </a:p>
            </p:txBody>
          </p:sp>
          <p:grpSp>
            <p:nvGrpSpPr>
              <p:cNvPr id="194" name="Group 16"/>
              <p:cNvGrpSpPr/>
              <p:nvPr/>
            </p:nvGrpSpPr>
            <p:grpSpPr>
              <a:xfrm>
                <a:off x="3179547" y="1370500"/>
                <a:ext cx="230981" cy="132829"/>
                <a:chOff x="3757613" y="1285875"/>
                <a:chExt cx="230981" cy="132829"/>
              </a:xfrm>
            </p:grpSpPr>
            <p:sp>
              <p:nvSpPr>
                <p:cNvPr id="195" name="Rectangle 12"/>
                <p:cNvSpPr/>
                <p:nvPr/>
              </p:nvSpPr>
              <p:spPr bwMode="auto">
                <a:xfrm>
                  <a:off x="3757613" y="1285875"/>
                  <a:ext cx="230981" cy="132829"/>
                </a:xfrm>
                <a:prstGeom prst="rect">
                  <a:avLst/>
                </a:prstGeom>
                <a:solidFill>
                  <a:schemeClr val="accent1"/>
                </a:solidFill>
                <a:ln w="19050" cap="flat" cmpd="sng" algn="ctr">
                  <a:solidFill>
                    <a:schemeClr val="tx1">
                      <a:lumMod val="95000"/>
                      <a:lumOff val="5000"/>
                    </a:schemeClr>
                  </a:solidFill>
                  <a:prstDash val="solid"/>
                  <a:round/>
                  <a:headEnd type="none" w="med" len="med"/>
                  <a:tailEnd type="none" w="med" len="med"/>
                </a:ln>
                <a:effectLst/>
                <a:scene3d>
                  <a:camera prst="orthographicFront"/>
                  <a:lightRig rig="threePt" dir="t"/>
                </a:scene3d>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effectLst/>
                  </a:endParaRPr>
                </a:p>
              </p:txBody>
            </p:sp>
            <p:sp>
              <p:nvSpPr>
                <p:cNvPr id="196" name="Rectangle 193"/>
                <p:cNvSpPr>
                  <a:spLocks noChangeAspect="1"/>
                </p:cNvSpPr>
                <p:nvPr/>
              </p:nvSpPr>
              <p:spPr bwMode="auto">
                <a:xfrm>
                  <a:off x="3805510" y="1331119"/>
                  <a:ext cx="42005" cy="42005"/>
                </a:xfrm>
                <a:prstGeom prst="rect">
                  <a:avLst/>
                </a:prstGeom>
                <a:solidFill>
                  <a:schemeClr val="tx1"/>
                </a:solidFill>
                <a:ln w="444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effectLst/>
                  </a:endParaRPr>
                </a:p>
              </p:txBody>
            </p:sp>
            <p:sp>
              <p:nvSpPr>
                <p:cNvPr id="197" name="Rectangle 194"/>
                <p:cNvSpPr>
                  <a:spLocks noChangeAspect="1"/>
                </p:cNvSpPr>
                <p:nvPr/>
              </p:nvSpPr>
              <p:spPr bwMode="auto">
                <a:xfrm>
                  <a:off x="3891242" y="1331135"/>
                  <a:ext cx="42005" cy="42005"/>
                </a:xfrm>
                <a:prstGeom prst="rect">
                  <a:avLst/>
                </a:prstGeom>
                <a:solidFill>
                  <a:schemeClr val="tx1"/>
                </a:solidFill>
                <a:ln w="444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effectLst/>
                  </a:endParaRPr>
                </a:p>
              </p:txBody>
            </p:sp>
          </p:grpSp>
        </p:grpSp>
      </p:grpSp>
      <p:sp>
        <p:nvSpPr>
          <p:cNvPr id="216" name="Oval 198"/>
          <p:cNvSpPr>
            <a:spLocks noChangeAspect="1"/>
          </p:cNvSpPr>
          <p:nvPr/>
        </p:nvSpPr>
        <p:spPr bwMode="auto">
          <a:xfrm>
            <a:off x="6390825" y="2975896"/>
            <a:ext cx="1086640" cy="1070265"/>
          </a:xfrm>
          <a:prstGeom prst="ellipse">
            <a:avLst/>
          </a:prstGeom>
          <a:solidFill>
            <a:schemeClr val="accent2"/>
          </a:solidFill>
          <a:ln w="63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effectLst/>
            </a:endParaRPr>
          </a:p>
        </p:txBody>
      </p:sp>
      <p:grpSp>
        <p:nvGrpSpPr>
          <p:cNvPr id="217" name="Group 200"/>
          <p:cNvGrpSpPr/>
          <p:nvPr/>
        </p:nvGrpSpPr>
        <p:grpSpPr>
          <a:xfrm>
            <a:off x="6488158" y="2654521"/>
            <a:ext cx="959306" cy="1244821"/>
            <a:chOff x="2305851" y="2230950"/>
            <a:chExt cx="959306" cy="1244821"/>
          </a:xfrm>
        </p:grpSpPr>
        <p:grpSp>
          <p:nvGrpSpPr>
            <p:cNvPr id="218" name="Group 201"/>
            <p:cNvGrpSpPr/>
            <p:nvPr/>
          </p:nvGrpSpPr>
          <p:grpSpPr>
            <a:xfrm>
              <a:off x="2312464" y="2240217"/>
              <a:ext cx="807777" cy="1235554"/>
              <a:chOff x="6187293" y="3195386"/>
              <a:chExt cx="790509" cy="1209143"/>
            </a:xfrm>
          </p:grpSpPr>
          <p:grpSp>
            <p:nvGrpSpPr>
              <p:cNvPr id="232" name="Group 17"/>
              <p:cNvGrpSpPr/>
              <p:nvPr/>
            </p:nvGrpSpPr>
            <p:grpSpPr>
              <a:xfrm>
                <a:off x="6187293" y="3195386"/>
                <a:ext cx="790509" cy="1209143"/>
                <a:chOff x="3098800" y="905646"/>
                <a:chExt cx="3454400" cy="5283774"/>
              </a:xfrm>
            </p:grpSpPr>
            <p:pic>
              <p:nvPicPr>
                <p:cNvPr id="234" name="Picture 5" descr="serverstack_blank.png"/>
                <p:cNvPicPr>
                  <a:picLocks noChangeAspect="1"/>
                </p:cNvPicPr>
                <p:nvPr/>
              </p:nvPicPr>
              <p:blipFill>
                <a:blip r:embed="rId3" cstate="print"/>
                <a:stretch>
                  <a:fillRect/>
                </a:stretch>
              </p:blipFill>
              <p:spPr>
                <a:xfrm>
                  <a:off x="3098800" y="905646"/>
                  <a:ext cx="3454400" cy="5283774"/>
                </a:xfrm>
                <a:prstGeom prst="rect">
                  <a:avLst/>
                </a:prstGeom>
              </p:spPr>
            </p:pic>
            <p:pic>
              <p:nvPicPr>
                <p:cNvPr id="235" name="Picture 218" descr="severrack_appliances.png"/>
                <p:cNvPicPr>
                  <a:picLocks noChangeAspect="1"/>
                </p:cNvPicPr>
                <p:nvPr/>
              </p:nvPicPr>
              <p:blipFill>
                <a:blip r:embed="rId4" cstate="print">
                  <a:lum bright="-11000"/>
                </a:blip>
                <a:stretch>
                  <a:fillRect/>
                </a:stretch>
              </p:blipFill>
              <p:spPr>
                <a:xfrm>
                  <a:off x="3592546" y="3208870"/>
                  <a:ext cx="875172" cy="1137944"/>
                </a:xfrm>
                <a:prstGeom prst="rect">
                  <a:avLst/>
                </a:prstGeom>
              </p:spPr>
            </p:pic>
            <p:grpSp>
              <p:nvGrpSpPr>
                <p:cNvPr id="236" name="Group 16"/>
                <p:cNvGrpSpPr/>
                <p:nvPr/>
              </p:nvGrpSpPr>
              <p:grpSpPr>
                <a:xfrm>
                  <a:off x="3536357" y="3847063"/>
                  <a:ext cx="972145" cy="1490629"/>
                  <a:chOff x="1081022" y="3847073"/>
                  <a:chExt cx="972145" cy="1490628"/>
                </a:xfrm>
              </p:grpSpPr>
              <p:pic>
                <p:nvPicPr>
                  <p:cNvPr id="242" name="Picture 225" descr="BE3600_isoplate.png"/>
                  <p:cNvPicPr>
                    <a:picLocks noChangeAspect="1"/>
                  </p:cNvPicPr>
                  <p:nvPr/>
                </p:nvPicPr>
                <p:blipFill>
                  <a:blip r:embed="rId5" cstate="print"/>
                  <a:stretch>
                    <a:fillRect/>
                  </a:stretch>
                </p:blipFill>
                <p:spPr>
                  <a:xfrm>
                    <a:off x="1081022" y="4558272"/>
                    <a:ext cx="972145" cy="779429"/>
                  </a:xfrm>
                  <a:prstGeom prst="rect">
                    <a:avLst/>
                  </a:prstGeom>
                </p:spPr>
              </p:pic>
              <p:pic>
                <p:nvPicPr>
                  <p:cNvPr id="243" name="Picture 8" descr="BE3600_isoplate.png"/>
                  <p:cNvPicPr>
                    <a:picLocks noChangeAspect="1"/>
                  </p:cNvPicPr>
                  <p:nvPr/>
                </p:nvPicPr>
                <p:blipFill>
                  <a:blip r:embed="rId5" cstate="print"/>
                  <a:stretch>
                    <a:fillRect/>
                  </a:stretch>
                </p:blipFill>
                <p:spPr>
                  <a:xfrm>
                    <a:off x="1081022" y="4321206"/>
                    <a:ext cx="972145" cy="779429"/>
                  </a:xfrm>
                  <a:prstGeom prst="rect">
                    <a:avLst/>
                  </a:prstGeom>
                </p:spPr>
              </p:pic>
              <p:pic>
                <p:nvPicPr>
                  <p:cNvPr id="244" name="Picture 227" descr="BE3600_isoplate.png"/>
                  <p:cNvPicPr>
                    <a:picLocks noChangeAspect="1"/>
                  </p:cNvPicPr>
                  <p:nvPr/>
                </p:nvPicPr>
                <p:blipFill>
                  <a:blip r:embed="rId5" cstate="print"/>
                  <a:stretch>
                    <a:fillRect/>
                  </a:stretch>
                </p:blipFill>
                <p:spPr>
                  <a:xfrm>
                    <a:off x="1081022" y="4084139"/>
                    <a:ext cx="972145" cy="779429"/>
                  </a:xfrm>
                  <a:prstGeom prst="rect">
                    <a:avLst/>
                  </a:prstGeom>
                </p:spPr>
              </p:pic>
              <p:pic>
                <p:nvPicPr>
                  <p:cNvPr id="245" name="Picture 228" descr="BE3600_isoplate.png"/>
                  <p:cNvPicPr>
                    <a:picLocks noChangeAspect="1"/>
                  </p:cNvPicPr>
                  <p:nvPr/>
                </p:nvPicPr>
                <p:blipFill>
                  <a:blip r:embed="rId5" cstate="print"/>
                  <a:stretch>
                    <a:fillRect/>
                  </a:stretch>
                </p:blipFill>
                <p:spPr>
                  <a:xfrm>
                    <a:off x="1081022" y="3847073"/>
                    <a:ext cx="972145" cy="779429"/>
                  </a:xfrm>
                  <a:prstGeom prst="rect">
                    <a:avLst/>
                  </a:prstGeom>
                </p:spPr>
              </p:pic>
            </p:grpSp>
            <p:grpSp>
              <p:nvGrpSpPr>
                <p:cNvPr id="237" name="Group 396"/>
                <p:cNvGrpSpPr/>
                <p:nvPr/>
              </p:nvGrpSpPr>
              <p:grpSpPr>
                <a:xfrm>
                  <a:off x="3536357" y="2314605"/>
                  <a:ext cx="972145" cy="1490629"/>
                  <a:chOff x="1081022" y="2314607"/>
                  <a:chExt cx="972145" cy="1490628"/>
                </a:xfrm>
              </p:grpSpPr>
              <p:pic>
                <p:nvPicPr>
                  <p:cNvPr id="238" name="Picture 221" descr="BE3600_isoplate.png"/>
                  <p:cNvPicPr>
                    <a:picLocks noChangeAspect="1"/>
                  </p:cNvPicPr>
                  <p:nvPr/>
                </p:nvPicPr>
                <p:blipFill>
                  <a:blip r:embed="rId5" cstate="print"/>
                  <a:stretch>
                    <a:fillRect/>
                  </a:stretch>
                </p:blipFill>
                <p:spPr>
                  <a:xfrm>
                    <a:off x="1081022" y="3025806"/>
                    <a:ext cx="972145" cy="779429"/>
                  </a:xfrm>
                  <a:prstGeom prst="rect">
                    <a:avLst/>
                  </a:prstGeom>
                </p:spPr>
              </p:pic>
              <p:pic>
                <p:nvPicPr>
                  <p:cNvPr id="239" name="Picture 222" descr="BE3600_isoplate.png"/>
                  <p:cNvPicPr>
                    <a:picLocks noChangeAspect="1"/>
                  </p:cNvPicPr>
                  <p:nvPr/>
                </p:nvPicPr>
                <p:blipFill>
                  <a:blip r:embed="rId5" cstate="print"/>
                  <a:stretch>
                    <a:fillRect/>
                  </a:stretch>
                </p:blipFill>
                <p:spPr>
                  <a:xfrm>
                    <a:off x="1081022" y="2788740"/>
                    <a:ext cx="972145" cy="779429"/>
                  </a:xfrm>
                  <a:prstGeom prst="rect">
                    <a:avLst/>
                  </a:prstGeom>
                </p:spPr>
              </p:pic>
              <p:pic>
                <p:nvPicPr>
                  <p:cNvPr id="240" name="Picture 223" descr="BE3600_isoplate.png"/>
                  <p:cNvPicPr>
                    <a:picLocks noChangeAspect="1"/>
                  </p:cNvPicPr>
                  <p:nvPr/>
                </p:nvPicPr>
                <p:blipFill>
                  <a:blip r:embed="rId5" cstate="print"/>
                  <a:stretch>
                    <a:fillRect/>
                  </a:stretch>
                </p:blipFill>
                <p:spPr>
                  <a:xfrm>
                    <a:off x="1081022" y="2551673"/>
                    <a:ext cx="972145" cy="779429"/>
                  </a:xfrm>
                  <a:prstGeom prst="rect">
                    <a:avLst/>
                  </a:prstGeom>
                </p:spPr>
              </p:pic>
              <p:pic>
                <p:nvPicPr>
                  <p:cNvPr id="241" name="Picture 14" descr="BE3600_isoplate.png"/>
                  <p:cNvPicPr>
                    <a:picLocks noChangeAspect="1"/>
                  </p:cNvPicPr>
                  <p:nvPr/>
                </p:nvPicPr>
                <p:blipFill>
                  <a:blip r:embed="rId5" cstate="print"/>
                  <a:stretch>
                    <a:fillRect/>
                  </a:stretch>
                </p:blipFill>
                <p:spPr>
                  <a:xfrm>
                    <a:off x="1081022" y="2314607"/>
                    <a:ext cx="972145" cy="779429"/>
                  </a:xfrm>
                  <a:prstGeom prst="rect">
                    <a:avLst/>
                  </a:prstGeom>
                </p:spPr>
              </p:pic>
            </p:grpSp>
          </p:grpSp>
          <p:pic>
            <p:nvPicPr>
              <p:cNvPr id="233" name="Picture 216" descr="SYM_iso.png"/>
              <p:cNvPicPr>
                <a:picLocks noChangeAspect="1"/>
              </p:cNvPicPr>
              <p:nvPr/>
            </p:nvPicPr>
            <p:blipFill>
              <a:blip r:embed="rId6" cstate="print"/>
              <a:stretch>
                <a:fillRect/>
              </a:stretch>
            </p:blipFill>
            <p:spPr>
              <a:xfrm>
                <a:off x="6576673" y="3498244"/>
                <a:ext cx="252075" cy="413401"/>
              </a:xfrm>
              <a:prstGeom prst="rect">
                <a:avLst/>
              </a:prstGeom>
            </p:spPr>
          </p:pic>
        </p:grpSp>
        <p:grpSp>
          <p:nvGrpSpPr>
            <p:cNvPr id="219" name="Group 213"/>
            <p:cNvGrpSpPr/>
            <p:nvPr/>
          </p:nvGrpSpPr>
          <p:grpSpPr>
            <a:xfrm>
              <a:off x="2693456" y="2964166"/>
              <a:ext cx="566580" cy="496562"/>
              <a:chOff x="-750763" y="2607734"/>
              <a:chExt cx="445308" cy="511172"/>
            </a:xfrm>
          </p:grpSpPr>
          <p:pic>
            <p:nvPicPr>
              <p:cNvPr id="229" name="Picture 212" descr="IMG_disk_sm_silver.png"/>
              <p:cNvPicPr>
                <a:picLocks noChangeAspect="1"/>
              </p:cNvPicPr>
              <p:nvPr/>
            </p:nvPicPr>
            <p:blipFill>
              <a:blip r:embed="rId7" cstate="print"/>
              <a:stretch>
                <a:fillRect/>
              </a:stretch>
            </p:blipFill>
            <p:spPr>
              <a:xfrm>
                <a:off x="-750763" y="2774805"/>
                <a:ext cx="445308" cy="344101"/>
              </a:xfrm>
              <a:prstGeom prst="rect">
                <a:avLst/>
              </a:prstGeom>
            </p:spPr>
          </p:pic>
          <p:pic>
            <p:nvPicPr>
              <p:cNvPr id="230" name="Picture 213" descr="IMG_disk_sm_silver.png"/>
              <p:cNvPicPr>
                <a:picLocks noChangeAspect="1"/>
              </p:cNvPicPr>
              <p:nvPr/>
            </p:nvPicPr>
            <p:blipFill>
              <a:blip r:embed="rId7" cstate="print"/>
              <a:stretch>
                <a:fillRect/>
              </a:stretch>
            </p:blipFill>
            <p:spPr>
              <a:xfrm>
                <a:off x="-750763" y="2691270"/>
                <a:ext cx="445308" cy="344101"/>
              </a:xfrm>
              <a:prstGeom prst="rect">
                <a:avLst/>
              </a:prstGeom>
            </p:spPr>
          </p:pic>
          <p:pic>
            <p:nvPicPr>
              <p:cNvPr id="231" name="Picture 214" descr="IMG_disk_sm_silver.png"/>
              <p:cNvPicPr>
                <a:picLocks noChangeAspect="1"/>
              </p:cNvPicPr>
              <p:nvPr/>
            </p:nvPicPr>
            <p:blipFill>
              <a:blip r:embed="rId7" cstate="print"/>
              <a:stretch>
                <a:fillRect/>
              </a:stretch>
            </p:blipFill>
            <p:spPr>
              <a:xfrm>
                <a:off x="-750763" y="2607734"/>
                <a:ext cx="445308" cy="344101"/>
              </a:xfrm>
              <a:prstGeom prst="rect">
                <a:avLst/>
              </a:prstGeom>
            </p:spPr>
          </p:pic>
        </p:grpSp>
        <p:pic>
          <p:nvPicPr>
            <p:cNvPr id="220" name="Picture 3" descr="C:\Users\bill_felt\AppData\Local\Microsoft\Windows\Temporary Internet Files\Content.IE5\UIJOH19A\MC900441427[1].png"/>
            <p:cNvPicPr>
              <a:picLocks noChangeAspect="1" noChangeArrowheads="1"/>
            </p:cNvPicPr>
            <p:nvPr/>
          </p:nvPicPr>
          <p:blipFill>
            <a:blip r:embed="rId8" cstate="print">
              <a:grayscl/>
              <a:extLst>
                <a:ext uri="{28A0092B-C50C-407E-A947-70E740481C1C}">
                  <a14:useLocalDpi xmlns:a14="http://schemas.microsoft.com/office/drawing/2010/main" val="0"/>
                </a:ext>
              </a:extLst>
            </a:blip>
            <a:srcRect/>
            <a:stretch>
              <a:fillRect/>
            </a:stretch>
          </p:blipFill>
          <p:spPr bwMode="auto">
            <a:xfrm>
              <a:off x="2305851" y="2948509"/>
              <a:ext cx="453714" cy="453714"/>
            </a:xfrm>
            <a:prstGeom prst="rect">
              <a:avLst/>
            </a:prstGeom>
            <a:noFill/>
            <a:extLst>
              <a:ext uri="{909E8E84-426E-40DD-AFC4-6F175D3DCCD1}">
                <a14:hiddenFill xmlns:a14="http://schemas.microsoft.com/office/drawing/2010/main">
                  <a:solidFill>
                    <a:srgbClr val="FFFFFF"/>
                  </a:solidFill>
                </a14:hiddenFill>
              </a:ext>
            </a:extLst>
          </p:spPr>
        </p:pic>
        <p:grpSp>
          <p:nvGrpSpPr>
            <p:cNvPr id="222" name="Group 17"/>
            <p:cNvGrpSpPr>
              <a:grpSpLocks noChangeAspect="1"/>
            </p:cNvGrpSpPr>
            <p:nvPr/>
          </p:nvGrpSpPr>
          <p:grpSpPr>
            <a:xfrm>
              <a:off x="2868868" y="2230950"/>
              <a:ext cx="396289" cy="395157"/>
              <a:chOff x="2945554" y="1095081"/>
              <a:chExt cx="612371" cy="574069"/>
            </a:xfrm>
          </p:grpSpPr>
          <p:sp>
            <p:nvSpPr>
              <p:cNvPr id="223" name="Oval 206"/>
              <p:cNvSpPr>
                <a:spLocks noChangeAspect="1"/>
              </p:cNvSpPr>
              <p:nvPr/>
            </p:nvSpPr>
            <p:spPr bwMode="auto">
              <a:xfrm>
                <a:off x="2945554" y="1095081"/>
                <a:ext cx="612371" cy="574069"/>
              </a:xfrm>
              <a:prstGeom prst="ellipse">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effectLst/>
                </a:endParaRPr>
              </a:p>
            </p:txBody>
          </p:sp>
          <p:sp>
            <p:nvSpPr>
              <p:cNvPr id="224" name="Flowchart: Magnetic Disk 161"/>
              <p:cNvSpPr/>
              <p:nvPr/>
            </p:nvSpPr>
            <p:spPr bwMode="auto">
              <a:xfrm>
                <a:off x="3102429" y="1206773"/>
                <a:ext cx="255134" cy="211931"/>
              </a:xfrm>
              <a:prstGeom prst="flowChartMagneticDisk">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effectLst/>
                </a:endParaRPr>
              </a:p>
            </p:txBody>
          </p:sp>
          <p:grpSp>
            <p:nvGrpSpPr>
              <p:cNvPr id="225" name="Group 16"/>
              <p:cNvGrpSpPr/>
              <p:nvPr/>
            </p:nvGrpSpPr>
            <p:grpSpPr>
              <a:xfrm>
                <a:off x="3179547" y="1370500"/>
                <a:ext cx="230981" cy="132829"/>
                <a:chOff x="3757613" y="1285875"/>
                <a:chExt cx="230981" cy="132829"/>
              </a:xfrm>
            </p:grpSpPr>
            <p:sp>
              <p:nvSpPr>
                <p:cNvPr id="226" name="Rectangle 12"/>
                <p:cNvSpPr/>
                <p:nvPr/>
              </p:nvSpPr>
              <p:spPr bwMode="auto">
                <a:xfrm>
                  <a:off x="3757613" y="1285875"/>
                  <a:ext cx="230981" cy="132829"/>
                </a:xfrm>
                <a:prstGeom prst="rect">
                  <a:avLst/>
                </a:prstGeom>
                <a:solidFill>
                  <a:schemeClr val="accent1"/>
                </a:solidFill>
                <a:ln w="19050" cap="flat" cmpd="sng" algn="ctr">
                  <a:solidFill>
                    <a:schemeClr val="tx1">
                      <a:lumMod val="95000"/>
                      <a:lumOff val="5000"/>
                    </a:schemeClr>
                  </a:solidFill>
                  <a:prstDash val="solid"/>
                  <a:round/>
                  <a:headEnd type="none" w="med" len="med"/>
                  <a:tailEnd type="none" w="med" len="med"/>
                </a:ln>
                <a:effectLst/>
                <a:scene3d>
                  <a:camera prst="orthographicFront"/>
                  <a:lightRig rig="threePt" dir="t"/>
                </a:scene3d>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effectLst/>
                  </a:endParaRPr>
                </a:p>
              </p:txBody>
            </p:sp>
            <p:sp>
              <p:nvSpPr>
                <p:cNvPr id="227" name="Rectangle 210"/>
                <p:cNvSpPr>
                  <a:spLocks noChangeAspect="1"/>
                </p:cNvSpPr>
                <p:nvPr/>
              </p:nvSpPr>
              <p:spPr bwMode="auto">
                <a:xfrm>
                  <a:off x="3805510" y="1331119"/>
                  <a:ext cx="42005" cy="42005"/>
                </a:xfrm>
                <a:prstGeom prst="rect">
                  <a:avLst/>
                </a:prstGeom>
                <a:solidFill>
                  <a:schemeClr val="tx1"/>
                </a:solidFill>
                <a:ln w="444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effectLst/>
                  </a:endParaRPr>
                </a:p>
              </p:txBody>
            </p:sp>
            <p:sp>
              <p:nvSpPr>
                <p:cNvPr id="228" name="Rectangle 211"/>
                <p:cNvSpPr>
                  <a:spLocks noChangeAspect="1"/>
                </p:cNvSpPr>
                <p:nvPr/>
              </p:nvSpPr>
              <p:spPr bwMode="auto">
                <a:xfrm>
                  <a:off x="3891242" y="1331135"/>
                  <a:ext cx="42005" cy="42005"/>
                </a:xfrm>
                <a:prstGeom prst="rect">
                  <a:avLst/>
                </a:prstGeom>
                <a:solidFill>
                  <a:schemeClr val="tx1"/>
                </a:solidFill>
                <a:ln w="444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effectLst/>
                  </a:endParaRPr>
                </a:p>
              </p:txBody>
            </p:sp>
          </p:grpSp>
        </p:grpSp>
      </p:grpSp>
      <p:sp>
        <p:nvSpPr>
          <p:cNvPr id="247" name="Text Box 28"/>
          <p:cNvSpPr txBox="1">
            <a:spLocks noChangeArrowheads="1"/>
          </p:cNvSpPr>
          <p:nvPr/>
        </p:nvSpPr>
        <p:spPr bwMode="auto">
          <a:xfrm>
            <a:off x="6123857" y="2214643"/>
            <a:ext cx="1537600" cy="523220"/>
          </a:xfrm>
          <a:prstGeom prst="rect">
            <a:avLst/>
          </a:prstGeom>
          <a:noFill/>
          <a:ln w="12700" algn="ctr">
            <a:noFill/>
            <a:miter lim="800000"/>
            <a:headEnd/>
            <a:tailEnd/>
          </a:ln>
        </p:spPr>
        <p:txBody>
          <a:bodyPr wrap="none">
            <a:spAutoFit/>
          </a:bodyPr>
          <a:lstStyle/>
          <a:p>
            <a:pPr algn="ctr" eaLnBrk="0" hangingPunct="0"/>
            <a:r>
              <a:rPr lang="en-US" sz="1000" b="1" dirty="0">
                <a:cs typeface="Calibri" pitchFamily="34" charset="0"/>
              </a:rPr>
              <a:t>Symantec</a:t>
            </a:r>
            <a:br>
              <a:rPr lang="en-US" sz="1000" b="1" dirty="0">
                <a:cs typeface="Calibri" pitchFamily="34" charset="0"/>
              </a:rPr>
            </a:br>
            <a:r>
              <a:rPr lang="en-US" sz="1000" b="1" dirty="0">
                <a:cs typeface="Calibri" pitchFamily="34" charset="0"/>
              </a:rPr>
              <a:t>Backup Exec™ Server</a:t>
            </a:r>
            <a:br>
              <a:rPr lang="en-US" sz="800" i="1" dirty="0">
                <a:cs typeface="Calibri" pitchFamily="34" charset="0"/>
              </a:rPr>
            </a:br>
            <a:r>
              <a:rPr lang="en-US" sz="800" i="1" dirty="0">
                <a:cs typeface="Calibri" pitchFamily="34" charset="0"/>
              </a:rPr>
              <a:t>(</a:t>
            </a:r>
            <a:r>
              <a:rPr lang="ko-KR" altLang="en-US" sz="800" i="1" dirty="0">
                <a:cs typeface="Calibri" pitchFamily="34" charset="0"/>
              </a:rPr>
              <a:t>중앙관리 서버</a:t>
            </a:r>
            <a:r>
              <a:rPr lang="en-US" altLang="ko-KR" sz="800" i="1" dirty="0">
                <a:cs typeface="Calibri" pitchFamily="34" charset="0"/>
              </a:rPr>
              <a:t>)</a:t>
            </a:r>
            <a:endParaRPr lang="en-US" sz="1000" b="1" dirty="0">
              <a:cs typeface="Calibri" pitchFamily="34" charset="0"/>
            </a:endParaRPr>
          </a:p>
        </p:txBody>
      </p:sp>
      <p:sp>
        <p:nvSpPr>
          <p:cNvPr id="248" name="TextBox 247"/>
          <p:cNvSpPr txBox="1"/>
          <p:nvPr/>
        </p:nvSpPr>
        <p:spPr bwMode="ltGray">
          <a:xfrm>
            <a:off x="6279793" y="4041012"/>
            <a:ext cx="1285887" cy="341612"/>
          </a:xfrm>
          <a:prstGeom prst="rect">
            <a:avLst/>
          </a:prstGeom>
          <a:noFill/>
          <a:ln w="9525">
            <a:noFill/>
            <a:miter lim="800000"/>
            <a:headEnd/>
            <a:tailEnd/>
          </a:ln>
        </p:spPr>
        <p:txBody>
          <a:bodyPr wrap="none" lIns="91419" tIns="45710" rIns="91419" bIns="45710" rtlCol="0" anchor="t" anchorCtr="0">
            <a:spAutoFit/>
          </a:bodyPr>
          <a:lstStyle/>
          <a:p>
            <a:pPr algn="ctr">
              <a:lnSpc>
                <a:spcPct val="90000"/>
              </a:lnSpc>
              <a:spcBef>
                <a:spcPts val="0"/>
              </a:spcBef>
              <a:spcAft>
                <a:spcPts val="800"/>
              </a:spcAft>
            </a:pPr>
            <a:r>
              <a:rPr lang="ko-KR" altLang="en-US" sz="1000" b="1" dirty="0"/>
              <a:t>서버</a:t>
            </a:r>
            <a:r>
              <a:rPr lang="en-US" sz="1000" b="1" dirty="0"/>
              <a:t>(</a:t>
            </a:r>
            <a:r>
              <a:rPr lang="en-US" sz="1000" b="1" i="1" dirty="0"/>
              <a:t>or </a:t>
            </a:r>
            <a:r>
              <a:rPr lang="ko-KR" altLang="en-US" sz="1000" b="1" i="1" dirty="0"/>
              <a:t>사이트</a:t>
            </a:r>
            <a:r>
              <a:rPr lang="en-US" sz="1000" b="1" dirty="0"/>
              <a:t>) </a:t>
            </a:r>
            <a:r>
              <a:rPr lang="en-US" sz="1800" b="1" u="sng" dirty="0"/>
              <a:t>B</a:t>
            </a:r>
            <a:endParaRPr lang="en-IE" sz="1800" b="1" u="sng" dirty="0"/>
          </a:p>
        </p:txBody>
      </p:sp>
      <p:sp>
        <p:nvSpPr>
          <p:cNvPr id="261" name="Rounded Rectangle 249"/>
          <p:cNvSpPr/>
          <p:nvPr/>
        </p:nvSpPr>
        <p:spPr bwMode="auto">
          <a:xfrm>
            <a:off x="8241121" y="2315631"/>
            <a:ext cx="914400" cy="914400"/>
          </a:xfrm>
          <a:prstGeom prst="roundRect">
            <a:avLst>
              <a:gd name="adj" fmla="val 5093"/>
            </a:avLst>
          </a:prstGeom>
          <a:noFill/>
          <a:ln w="19050" cap="flat" cmpd="sng" algn="ctr">
            <a:solidFill>
              <a:schemeClr val="bg2">
                <a:lumMod val="75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solidFill>
                <a:schemeClr val="bg1"/>
              </a:solidFill>
              <a:effectLst/>
            </a:endParaRPr>
          </a:p>
        </p:txBody>
      </p:sp>
      <p:grpSp>
        <p:nvGrpSpPr>
          <p:cNvPr id="262" name="Group 250"/>
          <p:cNvGrpSpPr>
            <a:grpSpLocks noChangeAspect="1"/>
          </p:cNvGrpSpPr>
          <p:nvPr/>
        </p:nvGrpSpPr>
        <p:grpSpPr>
          <a:xfrm>
            <a:off x="8253969" y="2477291"/>
            <a:ext cx="784256" cy="548640"/>
            <a:chOff x="1697354" y="5010687"/>
            <a:chExt cx="579247" cy="405222"/>
          </a:xfrm>
        </p:grpSpPr>
        <p:sp>
          <p:nvSpPr>
            <p:cNvPr id="263" name="Oval 251"/>
            <p:cNvSpPr>
              <a:spLocks noChangeAspect="1"/>
            </p:cNvSpPr>
            <p:nvPr/>
          </p:nvSpPr>
          <p:spPr bwMode="auto">
            <a:xfrm>
              <a:off x="1882349" y="5027599"/>
              <a:ext cx="394252" cy="388310"/>
            </a:xfrm>
            <a:prstGeom prst="ellipse">
              <a:avLst/>
            </a:prstGeom>
            <a:solidFill>
              <a:srgbClr val="848561">
                <a:lumMod val="20000"/>
                <a:lumOff val="80000"/>
              </a:srgbClr>
            </a:solidFill>
            <a:ln w="6350" cap="flat" cmpd="sng" algn="ctr">
              <a:noFill/>
              <a:prstDash val="solid"/>
              <a:round/>
              <a:headEnd type="none" w="med" len="med"/>
              <a:tailEnd type="none" w="med" len="med"/>
            </a:ln>
            <a:effectLst>
              <a:outerShdw blurRad="101600" dist="25400" dir="5400000" algn="tl" rotWithShape="0">
                <a:srgbClr val="000000">
                  <a:alpha val="40000"/>
                </a:srgbClr>
              </a:outerShdw>
            </a:effectLst>
            <a:scene3d>
              <a:camera prst="orthographicFront"/>
              <a:lightRig rig="threePt" dir="t"/>
            </a:scene3d>
            <a:sp3d>
              <a:bevelT w="38100" h="38100"/>
            </a:sp3d>
          </p:spPr>
          <p:txBody>
            <a:bodyPr vert="horz" wrap="square" lIns="91440" tIns="45720" rIns="91440" bIns="45720" numCol="1" rtlCol="0" anchor="ctr" anchorCtr="0" compatLnSpc="1">
              <a:prstTxWarp prst="textNoShape">
                <a:avLst/>
              </a:prstTxWarp>
            </a:bodyPr>
            <a:lstStyle/>
            <a:p>
              <a:pPr marL="0" marR="0" lvl="0" indent="0" algn="ctr" defTabSz="914400" eaLnBrk="1" fontAlgn="base" latinLnBrk="0" hangingPunct="1">
                <a:lnSpc>
                  <a:spcPct val="90000"/>
                </a:lnSpc>
                <a:spcBef>
                  <a:spcPct val="0"/>
                </a:spcBef>
                <a:spcAft>
                  <a:spcPct val="0"/>
                </a:spcAft>
                <a:buClrTx/>
                <a:buSzTx/>
                <a:buFontTx/>
                <a:buNone/>
                <a:tabLst/>
                <a:defRPr/>
              </a:pPr>
              <a:endParaRPr kumimoji="0" lang="en-IE" sz="2400" b="0" i="0" u="none" strike="noStrike" kern="0" cap="none" spc="0" normalizeH="0" baseline="0" noProof="0" dirty="0">
                <a:ln>
                  <a:noFill/>
                </a:ln>
                <a:solidFill>
                  <a:srgbClr val="FFFFFF"/>
                </a:solidFill>
                <a:effectLst/>
                <a:uLnTx/>
                <a:uFillTx/>
              </a:endParaRPr>
            </a:p>
          </p:txBody>
        </p:sp>
        <p:pic>
          <p:nvPicPr>
            <p:cNvPr id="264"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88036" y="5133466"/>
              <a:ext cx="182880" cy="182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5" name="Picture 253" descr="vm2.png"/>
            <p:cNvPicPr>
              <a:picLocks noChangeAspect="1"/>
            </p:cNvPicPr>
            <p:nvPr/>
          </p:nvPicPr>
          <p:blipFill>
            <a:blip r:embed="rId10" cstate="print"/>
            <a:stretch>
              <a:fillRect/>
            </a:stretch>
          </p:blipFill>
          <p:spPr>
            <a:xfrm>
              <a:off x="1697354" y="5010687"/>
              <a:ext cx="362030" cy="290876"/>
            </a:xfrm>
            <a:prstGeom prst="rect">
              <a:avLst/>
            </a:prstGeom>
          </p:spPr>
        </p:pic>
      </p:grpSp>
      <p:grpSp>
        <p:nvGrpSpPr>
          <p:cNvPr id="266" name="Group 254"/>
          <p:cNvGrpSpPr/>
          <p:nvPr/>
        </p:nvGrpSpPr>
        <p:grpSpPr>
          <a:xfrm>
            <a:off x="8305922" y="3615254"/>
            <a:ext cx="797920" cy="614024"/>
            <a:chOff x="2370963" y="3636022"/>
            <a:chExt cx="1025553" cy="789193"/>
          </a:xfrm>
        </p:grpSpPr>
        <p:pic>
          <p:nvPicPr>
            <p:cNvPr id="267" name="Picture 255" descr="DATABASE.png"/>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662220" y="3636022"/>
              <a:ext cx="525510" cy="575553"/>
            </a:xfrm>
            <a:prstGeom prst="rect">
              <a:avLst/>
            </a:prstGeom>
            <a:effectLst>
              <a:outerShdw blurRad="127000" dist="38100" dir="5400000" algn="t" rotWithShape="0">
                <a:prstClr val="black">
                  <a:alpha val="70000"/>
                </a:prstClr>
              </a:outerShdw>
            </a:effectLst>
          </p:spPr>
        </p:pic>
        <p:grpSp>
          <p:nvGrpSpPr>
            <p:cNvPr id="268" name="Group 256"/>
            <p:cNvGrpSpPr/>
            <p:nvPr/>
          </p:nvGrpSpPr>
          <p:grpSpPr>
            <a:xfrm>
              <a:off x="2370963" y="3849661"/>
              <a:ext cx="639667" cy="563957"/>
              <a:chOff x="4287614" y="3651387"/>
              <a:chExt cx="724660" cy="638890"/>
            </a:xfrm>
          </p:grpSpPr>
          <p:pic>
            <p:nvPicPr>
              <p:cNvPr id="275" name="Picture 2"/>
              <p:cNvPicPr>
                <a:picLocks noChangeAspect="1" noChangeArrowheads="1"/>
              </p:cNvPicPr>
              <p:nvPr/>
            </p:nvPicPr>
            <p:blipFill rotWithShape="1">
              <a:blip r:embed="rId12" cstate="print"/>
              <a:srcRect b="5115"/>
              <a:stretch/>
            </p:blipFill>
            <p:spPr bwMode="auto">
              <a:xfrm>
                <a:off x="4287614" y="3651387"/>
                <a:ext cx="564335" cy="391975"/>
              </a:xfrm>
              <a:prstGeom prst="rect">
                <a:avLst/>
              </a:prstGeom>
              <a:effectLst>
                <a:outerShdw blurRad="127000" dist="38100" dir="5400000" algn="t" rotWithShape="0">
                  <a:prstClr val="black">
                    <a:alpha val="70000"/>
                  </a:prstClr>
                </a:outerShdw>
              </a:effectLst>
            </p:spPr>
          </p:pic>
          <p:pic>
            <p:nvPicPr>
              <p:cNvPr id="276" name="Picture 264" descr="IMG_libtape.png"/>
              <p:cNvPicPr preferRelativeResize="0">
                <a:picLocks noChangeAspect="1"/>
              </p:cNvPicPr>
              <p:nvPr/>
            </p:nvPicPr>
            <p:blipFill>
              <a:blip r:embed="rId13" cstate="print"/>
              <a:stretch>
                <a:fillRect/>
              </a:stretch>
            </p:blipFill>
            <p:spPr>
              <a:xfrm>
                <a:off x="4480030" y="3881774"/>
                <a:ext cx="532244" cy="408503"/>
              </a:xfrm>
              <a:prstGeom prst="rect">
                <a:avLst/>
              </a:prstGeom>
              <a:effectLst>
                <a:outerShdw blurRad="127000" dist="38100" dir="5400000" algn="t" rotWithShape="0">
                  <a:prstClr val="black">
                    <a:alpha val="70000"/>
                  </a:prstClr>
                </a:outerShdw>
              </a:effectLst>
            </p:spPr>
          </p:pic>
        </p:grpSp>
        <p:grpSp>
          <p:nvGrpSpPr>
            <p:cNvPr id="269" name="Group 75"/>
            <p:cNvGrpSpPr/>
            <p:nvPr/>
          </p:nvGrpSpPr>
          <p:grpSpPr>
            <a:xfrm>
              <a:off x="2818758" y="3858875"/>
              <a:ext cx="577758" cy="566340"/>
              <a:chOff x="2052507" y="2109741"/>
              <a:chExt cx="857250" cy="912859"/>
            </a:xfrm>
          </p:grpSpPr>
          <p:pic>
            <p:nvPicPr>
              <p:cNvPr id="270" name="Picture 258" descr="IMG_cloud.png"/>
              <p:cNvPicPr>
                <a:picLocks/>
              </p:cNvPicPr>
              <p:nvPr/>
            </p:nvPicPr>
            <p:blipFill>
              <a:blip r:embed="rId14" cstate="print"/>
              <a:stretch>
                <a:fillRect/>
              </a:stretch>
            </p:blipFill>
            <p:spPr>
              <a:xfrm>
                <a:off x="2052507" y="2336800"/>
                <a:ext cx="857250" cy="685800"/>
              </a:xfrm>
              <a:prstGeom prst="rect">
                <a:avLst/>
              </a:prstGeom>
            </p:spPr>
          </p:pic>
          <p:grpSp>
            <p:nvGrpSpPr>
              <p:cNvPr id="271" name="Group 146"/>
              <p:cNvGrpSpPr/>
              <p:nvPr/>
            </p:nvGrpSpPr>
            <p:grpSpPr>
              <a:xfrm>
                <a:off x="2245785" y="2109741"/>
                <a:ext cx="607484" cy="758922"/>
                <a:chOff x="3905249" y="3041075"/>
                <a:chExt cx="607484" cy="758922"/>
              </a:xfrm>
            </p:grpSpPr>
            <p:pic>
              <p:nvPicPr>
                <p:cNvPr id="272" name="Picture 260" descr="IMG_disk__sm_trans.png"/>
                <p:cNvPicPr>
                  <a:picLocks noChangeAspect="1"/>
                </p:cNvPicPr>
                <p:nvPr/>
              </p:nvPicPr>
              <p:blipFill>
                <a:blip r:embed="rId15" cstate="print"/>
                <a:stretch>
                  <a:fillRect/>
                </a:stretch>
              </p:blipFill>
              <p:spPr>
                <a:xfrm>
                  <a:off x="3905249" y="3295076"/>
                  <a:ext cx="607484" cy="504921"/>
                </a:xfrm>
                <a:prstGeom prst="rect">
                  <a:avLst/>
                </a:prstGeom>
              </p:spPr>
            </p:pic>
            <p:pic>
              <p:nvPicPr>
                <p:cNvPr id="273" name="Picture 261" descr="IMG_disk__sm_trans.png"/>
                <p:cNvPicPr>
                  <a:picLocks noChangeAspect="1"/>
                </p:cNvPicPr>
                <p:nvPr/>
              </p:nvPicPr>
              <p:blipFill>
                <a:blip r:embed="rId15" cstate="print"/>
                <a:stretch>
                  <a:fillRect/>
                </a:stretch>
              </p:blipFill>
              <p:spPr>
                <a:xfrm>
                  <a:off x="3905249" y="3168075"/>
                  <a:ext cx="607484" cy="504922"/>
                </a:xfrm>
                <a:prstGeom prst="rect">
                  <a:avLst/>
                </a:prstGeom>
              </p:spPr>
            </p:pic>
            <p:pic>
              <p:nvPicPr>
                <p:cNvPr id="274" name="Picture 262" descr="IMG_disk__sm_trans.png"/>
                <p:cNvPicPr>
                  <a:picLocks noChangeAspect="1"/>
                </p:cNvPicPr>
                <p:nvPr/>
              </p:nvPicPr>
              <p:blipFill>
                <a:blip r:embed="rId15" cstate="print"/>
                <a:stretch>
                  <a:fillRect/>
                </a:stretch>
              </p:blipFill>
              <p:spPr>
                <a:xfrm>
                  <a:off x="3905249" y="3041075"/>
                  <a:ext cx="607484" cy="504921"/>
                </a:xfrm>
                <a:prstGeom prst="rect">
                  <a:avLst/>
                </a:prstGeom>
              </p:spPr>
            </p:pic>
          </p:grpSp>
        </p:grpSp>
      </p:grpSp>
      <p:grpSp>
        <p:nvGrpSpPr>
          <p:cNvPr id="277" name="Group 386"/>
          <p:cNvGrpSpPr/>
          <p:nvPr/>
        </p:nvGrpSpPr>
        <p:grpSpPr>
          <a:xfrm>
            <a:off x="712888" y="3521943"/>
            <a:ext cx="1304576" cy="827128"/>
            <a:chOff x="5910830" y="3694711"/>
            <a:chExt cx="2670629" cy="1693233"/>
          </a:xfrm>
        </p:grpSpPr>
        <p:pic>
          <p:nvPicPr>
            <p:cNvPr id="278" name="Picture 387" descr="2.png"/>
            <p:cNvPicPr>
              <a:picLocks noChangeAspect="1"/>
            </p:cNvPicPr>
            <p:nvPr/>
          </p:nvPicPr>
          <p:blipFill>
            <a:blip r:embed="rId16" cstate="email">
              <a:alphaModFix amt="82000"/>
            </a:blip>
            <a:stretch>
              <a:fillRect/>
            </a:stretch>
          </p:blipFill>
          <p:spPr>
            <a:xfrm>
              <a:off x="5910830" y="3985190"/>
              <a:ext cx="2670629" cy="1402754"/>
            </a:xfrm>
            <a:prstGeom prst="rect">
              <a:avLst/>
            </a:prstGeom>
          </p:spPr>
        </p:pic>
        <p:pic>
          <p:nvPicPr>
            <p:cNvPr id="279" name="Picture 53" descr="virtual_server.png"/>
            <p:cNvPicPr>
              <a:picLocks noChangeAspect="1"/>
            </p:cNvPicPr>
            <p:nvPr/>
          </p:nvPicPr>
          <p:blipFill>
            <a:blip r:embed="rId17" cstate="email"/>
            <a:srcRect/>
            <a:stretch>
              <a:fillRect/>
            </a:stretch>
          </p:blipFill>
          <p:spPr bwMode="auto">
            <a:xfrm>
              <a:off x="6825229" y="3861625"/>
              <a:ext cx="844778" cy="750257"/>
            </a:xfrm>
            <a:prstGeom prst="rect">
              <a:avLst/>
            </a:prstGeom>
            <a:noFill/>
            <a:ln w="9525">
              <a:noFill/>
              <a:miter lim="800000"/>
              <a:headEnd/>
              <a:tailEnd/>
            </a:ln>
          </p:spPr>
        </p:pic>
        <p:pic>
          <p:nvPicPr>
            <p:cNvPr id="280" name="Picture 53" descr="virtual_server.png"/>
            <p:cNvPicPr>
              <a:picLocks noChangeAspect="1"/>
            </p:cNvPicPr>
            <p:nvPr/>
          </p:nvPicPr>
          <p:blipFill>
            <a:blip r:embed="rId17" cstate="email"/>
            <a:srcRect/>
            <a:stretch>
              <a:fillRect/>
            </a:stretch>
          </p:blipFill>
          <p:spPr bwMode="auto">
            <a:xfrm>
              <a:off x="6527688" y="3694711"/>
              <a:ext cx="844778" cy="750257"/>
            </a:xfrm>
            <a:prstGeom prst="rect">
              <a:avLst/>
            </a:prstGeom>
            <a:noFill/>
            <a:ln w="9525">
              <a:noFill/>
              <a:miter lim="800000"/>
              <a:headEnd/>
              <a:tailEnd/>
            </a:ln>
          </p:spPr>
        </p:pic>
        <p:pic>
          <p:nvPicPr>
            <p:cNvPr id="281" name="Picture 53" descr="virtual_server.png"/>
            <p:cNvPicPr>
              <a:picLocks noChangeAspect="1"/>
            </p:cNvPicPr>
            <p:nvPr/>
          </p:nvPicPr>
          <p:blipFill>
            <a:blip r:embed="rId17" cstate="email"/>
            <a:srcRect/>
            <a:stretch>
              <a:fillRect/>
            </a:stretch>
          </p:blipFill>
          <p:spPr bwMode="auto">
            <a:xfrm>
              <a:off x="7137283" y="4014025"/>
              <a:ext cx="844778" cy="750257"/>
            </a:xfrm>
            <a:prstGeom prst="rect">
              <a:avLst/>
            </a:prstGeom>
            <a:noFill/>
            <a:ln w="9525">
              <a:noFill/>
              <a:miter lim="800000"/>
              <a:headEnd/>
              <a:tailEnd/>
            </a:ln>
          </p:spPr>
        </p:pic>
        <p:pic>
          <p:nvPicPr>
            <p:cNvPr id="282" name="Picture 53" descr="virtual_server.png"/>
            <p:cNvPicPr>
              <a:picLocks noChangeAspect="1"/>
            </p:cNvPicPr>
            <p:nvPr/>
          </p:nvPicPr>
          <p:blipFill>
            <a:blip r:embed="rId17" cstate="email"/>
            <a:srcRect/>
            <a:stretch>
              <a:fillRect/>
            </a:stretch>
          </p:blipFill>
          <p:spPr bwMode="auto">
            <a:xfrm>
              <a:off x="7369507" y="4188193"/>
              <a:ext cx="844778" cy="750257"/>
            </a:xfrm>
            <a:prstGeom prst="rect">
              <a:avLst/>
            </a:prstGeom>
            <a:noFill/>
            <a:ln w="9525">
              <a:noFill/>
              <a:miter lim="800000"/>
              <a:headEnd/>
              <a:tailEnd/>
            </a:ln>
          </p:spPr>
        </p:pic>
        <p:pic>
          <p:nvPicPr>
            <p:cNvPr id="283" name="Picture 53" descr="virtual_server.png"/>
            <p:cNvPicPr>
              <a:picLocks noChangeAspect="1"/>
            </p:cNvPicPr>
            <p:nvPr/>
          </p:nvPicPr>
          <p:blipFill>
            <a:blip r:embed="rId17" cstate="email"/>
            <a:srcRect/>
            <a:stretch>
              <a:fillRect/>
            </a:stretch>
          </p:blipFill>
          <p:spPr bwMode="auto">
            <a:xfrm>
              <a:off x="7647101" y="4251696"/>
              <a:ext cx="844778" cy="750257"/>
            </a:xfrm>
            <a:prstGeom prst="rect">
              <a:avLst/>
            </a:prstGeom>
            <a:noFill/>
            <a:ln w="9525">
              <a:noFill/>
              <a:miter lim="800000"/>
              <a:headEnd/>
              <a:tailEnd/>
            </a:ln>
          </p:spPr>
        </p:pic>
        <p:grpSp>
          <p:nvGrpSpPr>
            <p:cNvPr id="284" name="Group 131"/>
            <p:cNvGrpSpPr/>
            <p:nvPr/>
          </p:nvGrpSpPr>
          <p:grpSpPr>
            <a:xfrm>
              <a:off x="6441617" y="4255832"/>
              <a:ext cx="768877" cy="747941"/>
              <a:chOff x="3970678" y="2394863"/>
              <a:chExt cx="768877" cy="747941"/>
            </a:xfrm>
          </p:grpSpPr>
          <p:pic>
            <p:nvPicPr>
              <p:cNvPr id="289" name="Picture 398" descr="76.png"/>
              <p:cNvPicPr>
                <a:picLocks noChangeAspect="1"/>
              </p:cNvPicPr>
              <p:nvPr/>
            </p:nvPicPr>
            <p:blipFill>
              <a:blip r:embed="rId18" cstate="email"/>
              <a:stretch>
                <a:fillRect/>
              </a:stretch>
            </p:blipFill>
            <p:spPr>
              <a:xfrm>
                <a:off x="3970678" y="2394863"/>
                <a:ext cx="311677" cy="290741"/>
              </a:xfrm>
              <a:prstGeom prst="rect">
                <a:avLst/>
              </a:prstGeom>
            </p:spPr>
          </p:pic>
          <p:pic>
            <p:nvPicPr>
              <p:cNvPr id="290" name="Picture 399" descr="76.png"/>
              <p:cNvPicPr>
                <a:picLocks noChangeAspect="1"/>
              </p:cNvPicPr>
              <p:nvPr/>
            </p:nvPicPr>
            <p:blipFill>
              <a:blip r:embed="rId18" cstate="email"/>
              <a:stretch>
                <a:fillRect/>
              </a:stretch>
            </p:blipFill>
            <p:spPr>
              <a:xfrm>
                <a:off x="4123078" y="2547263"/>
                <a:ext cx="311677" cy="290741"/>
              </a:xfrm>
              <a:prstGeom prst="rect">
                <a:avLst/>
              </a:prstGeom>
            </p:spPr>
          </p:pic>
          <p:pic>
            <p:nvPicPr>
              <p:cNvPr id="291" name="Picture 400" descr="76.png"/>
              <p:cNvPicPr>
                <a:picLocks noChangeAspect="1"/>
              </p:cNvPicPr>
              <p:nvPr/>
            </p:nvPicPr>
            <p:blipFill>
              <a:blip r:embed="rId18" cstate="email"/>
              <a:stretch>
                <a:fillRect/>
              </a:stretch>
            </p:blipFill>
            <p:spPr>
              <a:xfrm>
                <a:off x="4275478" y="2699663"/>
                <a:ext cx="311677" cy="290741"/>
              </a:xfrm>
              <a:prstGeom prst="rect">
                <a:avLst/>
              </a:prstGeom>
            </p:spPr>
          </p:pic>
          <p:pic>
            <p:nvPicPr>
              <p:cNvPr id="292" name="Picture 401" descr="76.png"/>
              <p:cNvPicPr>
                <a:picLocks noChangeAspect="1"/>
              </p:cNvPicPr>
              <p:nvPr/>
            </p:nvPicPr>
            <p:blipFill>
              <a:blip r:embed="rId18" cstate="email"/>
              <a:stretch>
                <a:fillRect/>
              </a:stretch>
            </p:blipFill>
            <p:spPr>
              <a:xfrm>
                <a:off x="4427878" y="2852063"/>
                <a:ext cx="311677" cy="290741"/>
              </a:xfrm>
              <a:prstGeom prst="rect">
                <a:avLst/>
              </a:prstGeom>
            </p:spPr>
          </p:pic>
        </p:grpSp>
        <p:grpSp>
          <p:nvGrpSpPr>
            <p:cNvPr id="285" name="Group 130"/>
            <p:cNvGrpSpPr/>
            <p:nvPr/>
          </p:nvGrpSpPr>
          <p:grpSpPr>
            <a:xfrm>
              <a:off x="6173107" y="4393720"/>
              <a:ext cx="616477" cy="595541"/>
              <a:chOff x="3774735" y="3200406"/>
              <a:chExt cx="616477" cy="595541"/>
            </a:xfrm>
          </p:grpSpPr>
          <p:pic>
            <p:nvPicPr>
              <p:cNvPr id="286" name="Picture 395" descr="76.png"/>
              <p:cNvPicPr>
                <a:picLocks noChangeAspect="1"/>
              </p:cNvPicPr>
              <p:nvPr/>
            </p:nvPicPr>
            <p:blipFill>
              <a:blip r:embed="rId18" cstate="email"/>
              <a:stretch>
                <a:fillRect/>
              </a:stretch>
            </p:blipFill>
            <p:spPr>
              <a:xfrm>
                <a:off x="3774735" y="3200406"/>
                <a:ext cx="311677" cy="290741"/>
              </a:xfrm>
              <a:prstGeom prst="rect">
                <a:avLst/>
              </a:prstGeom>
            </p:spPr>
          </p:pic>
          <p:pic>
            <p:nvPicPr>
              <p:cNvPr id="287" name="Picture 396" descr="76.png"/>
              <p:cNvPicPr>
                <a:picLocks noChangeAspect="1"/>
              </p:cNvPicPr>
              <p:nvPr/>
            </p:nvPicPr>
            <p:blipFill>
              <a:blip r:embed="rId18" cstate="email"/>
              <a:stretch>
                <a:fillRect/>
              </a:stretch>
            </p:blipFill>
            <p:spPr>
              <a:xfrm>
                <a:off x="3927135" y="3352806"/>
                <a:ext cx="311677" cy="290741"/>
              </a:xfrm>
              <a:prstGeom prst="rect">
                <a:avLst/>
              </a:prstGeom>
            </p:spPr>
          </p:pic>
          <p:pic>
            <p:nvPicPr>
              <p:cNvPr id="288" name="Picture 397" descr="76.png"/>
              <p:cNvPicPr>
                <a:picLocks noChangeAspect="1"/>
              </p:cNvPicPr>
              <p:nvPr/>
            </p:nvPicPr>
            <p:blipFill>
              <a:blip r:embed="rId18" cstate="email"/>
              <a:stretch>
                <a:fillRect/>
              </a:stretch>
            </p:blipFill>
            <p:spPr>
              <a:xfrm>
                <a:off x="4079535" y="3505206"/>
                <a:ext cx="311677" cy="290741"/>
              </a:xfrm>
              <a:prstGeom prst="rect">
                <a:avLst/>
              </a:prstGeom>
            </p:spPr>
          </p:pic>
        </p:grpSp>
      </p:grpSp>
      <p:grpSp>
        <p:nvGrpSpPr>
          <p:cNvPr id="293" name="Group 402"/>
          <p:cNvGrpSpPr/>
          <p:nvPr/>
        </p:nvGrpSpPr>
        <p:grpSpPr>
          <a:xfrm>
            <a:off x="704620" y="2347072"/>
            <a:ext cx="1500029" cy="831975"/>
            <a:chOff x="704528" y="2429147"/>
            <a:chExt cx="2784402" cy="1544338"/>
          </a:xfrm>
        </p:grpSpPr>
        <p:grpSp>
          <p:nvGrpSpPr>
            <p:cNvPr id="294" name="Group 29"/>
            <p:cNvGrpSpPr/>
            <p:nvPr/>
          </p:nvGrpSpPr>
          <p:grpSpPr>
            <a:xfrm>
              <a:off x="704528" y="2450918"/>
              <a:ext cx="926917" cy="613492"/>
              <a:chOff x="474299" y="3421479"/>
              <a:chExt cx="1115602" cy="738376"/>
            </a:xfrm>
          </p:grpSpPr>
          <p:pic>
            <p:nvPicPr>
              <p:cNvPr id="311" name="Picture 420" descr="2.png"/>
              <p:cNvPicPr>
                <a:picLocks noChangeAspect="1"/>
              </p:cNvPicPr>
              <p:nvPr/>
            </p:nvPicPr>
            <p:blipFill>
              <a:blip r:embed="rId19" cstate="print">
                <a:alphaModFix amt="56000"/>
              </a:blip>
              <a:stretch>
                <a:fillRect/>
              </a:stretch>
            </p:blipFill>
            <p:spPr>
              <a:xfrm>
                <a:off x="474299" y="3743471"/>
                <a:ext cx="1115602" cy="416384"/>
              </a:xfrm>
              <a:prstGeom prst="rect">
                <a:avLst/>
              </a:prstGeom>
            </p:spPr>
          </p:pic>
          <p:pic>
            <p:nvPicPr>
              <p:cNvPr id="312" name="Picture 421" descr="Server rack2.gif"/>
              <p:cNvPicPr>
                <a:picLocks noChangeAspect="1"/>
              </p:cNvPicPr>
              <p:nvPr/>
            </p:nvPicPr>
            <p:blipFill>
              <a:blip r:embed="rId20" cstate="print">
                <a:clrChange>
                  <a:clrFrom>
                    <a:srgbClr val="FFFFFF"/>
                  </a:clrFrom>
                  <a:clrTo>
                    <a:srgbClr val="FFFFFF">
                      <a:alpha val="0"/>
                    </a:srgbClr>
                  </a:clrTo>
                </a:clrChange>
                <a:lum bright="10000"/>
              </a:blip>
              <a:stretch>
                <a:fillRect/>
              </a:stretch>
            </p:blipFill>
            <p:spPr>
              <a:xfrm>
                <a:off x="702184" y="3421479"/>
                <a:ext cx="625188" cy="555438"/>
              </a:xfrm>
              <a:prstGeom prst="rect">
                <a:avLst/>
              </a:prstGeom>
            </p:spPr>
          </p:pic>
          <p:pic>
            <p:nvPicPr>
              <p:cNvPr id="313" name="Picture 422" descr="76.png"/>
              <p:cNvPicPr>
                <a:picLocks noChangeAspect="1"/>
              </p:cNvPicPr>
              <p:nvPr/>
            </p:nvPicPr>
            <p:blipFill>
              <a:blip r:embed="rId21" cstate="print"/>
              <a:stretch>
                <a:fillRect/>
              </a:stretch>
            </p:blipFill>
            <p:spPr>
              <a:xfrm>
                <a:off x="899886" y="3681246"/>
                <a:ext cx="356115" cy="332194"/>
              </a:xfrm>
              <a:prstGeom prst="rect">
                <a:avLst/>
              </a:prstGeom>
            </p:spPr>
          </p:pic>
        </p:grpSp>
        <p:grpSp>
          <p:nvGrpSpPr>
            <p:cNvPr id="295" name="Group 30"/>
            <p:cNvGrpSpPr/>
            <p:nvPr/>
          </p:nvGrpSpPr>
          <p:grpSpPr>
            <a:xfrm>
              <a:off x="1616561" y="3036453"/>
              <a:ext cx="926917" cy="613492"/>
              <a:chOff x="474299" y="3421479"/>
              <a:chExt cx="1115602" cy="738376"/>
            </a:xfrm>
          </p:grpSpPr>
          <p:pic>
            <p:nvPicPr>
              <p:cNvPr id="308" name="Picture 417" descr="2.png"/>
              <p:cNvPicPr>
                <a:picLocks noChangeAspect="1"/>
              </p:cNvPicPr>
              <p:nvPr/>
            </p:nvPicPr>
            <p:blipFill>
              <a:blip r:embed="rId19" cstate="print">
                <a:alphaModFix amt="56000"/>
              </a:blip>
              <a:stretch>
                <a:fillRect/>
              </a:stretch>
            </p:blipFill>
            <p:spPr>
              <a:xfrm>
                <a:off x="474299" y="3743471"/>
                <a:ext cx="1115602" cy="416384"/>
              </a:xfrm>
              <a:prstGeom prst="rect">
                <a:avLst/>
              </a:prstGeom>
            </p:spPr>
          </p:pic>
          <p:pic>
            <p:nvPicPr>
              <p:cNvPr id="309" name="Picture 418" descr="Server rack2.gif"/>
              <p:cNvPicPr>
                <a:picLocks noChangeAspect="1"/>
              </p:cNvPicPr>
              <p:nvPr/>
            </p:nvPicPr>
            <p:blipFill>
              <a:blip r:embed="rId20" cstate="print">
                <a:clrChange>
                  <a:clrFrom>
                    <a:srgbClr val="FFFFFF"/>
                  </a:clrFrom>
                  <a:clrTo>
                    <a:srgbClr val="FFFFFF">
                      <a:alpha val="0"/>
                    </a:srgbClr>
                  </a:clrTo>
                </a:clrChange>
                <a:lum bright="10000"/>
              </a:blip>
              <a:stretch>
                <a:fillRect/>
              </a:stretch>
            </p:blipFill>
            <p:spPr>
              <a:xfrm>
                <a:off x="702184" y="3421479"/>
                <a:ext cx="625188" cy="555438"/>
              </a:xfrm>
              <a:prstGeom prst="rect">
                <a:avLst/>
              </a:prstGeom>
            </p:spPr>
          </p:pic>
          <p:pic>
            <p:nvPicPr>
              <p:cNvPr id="310" name="Picture 419" descr="76.png"/>
              <p:cNvPicPr>
                <a:picLocks noChangeAspect="1"/>
              </p:cNvPicPr>
              <p:nvPr/>
            </p:nvPicPr>
            <p:blipFill>
              <a:blip r:embed="rId21" cstate="print"/>
              <a:stretch>
                <a:fillRect/>
              </a:stretch>
            </p:blipFill>
            <p:spPr>
              <a:xfrm>
                <a:off x="899886" y="3681246"/>
                <a:ext cx="356115" cy="332194"/>
              </a:xfrm>
              <a:prstGeom prst="rect">
                <a:avLst/>
              </a:prstGeom>
            </p:spPr>
          </p:pic>
        </p:grpSp>
        <p:grpSp>
          <p:nvGrpSpPr>
            <p:cNvPr id="296" name="Group 35"/>
            <p:cNvGrpSpPr/>
            <p:nvPr/>
          </p:nvGrpSpPr>
          <p:grpSpPr>
            <a:xfrm>
              <a:off x="735416" y="3359993"/>
              <a:ext cx="926917" cy="613492"/>
              <a:chOff x="474299" y="3421479"/>
              <a:chExt cx="1115602" cy="738376"/>
            </a:xfrm>
          </p:grpSpPr>
          <p:pic>
            <p:nvPicPr>
              <p:cNvPr id="305" name="Picture 414" descr="2.png"/>
              <p:cNvPicPr>
                <a:picLocks noChangeAspect="1"/>
              </p:cNvPicPr>
              <p:nvPr/>
            </p:nvPicPr>
            <p:blipFill>
              <a:blip r:embed="rId19" cstate="print">
                <a:alphaModFix amt="56000"/>
              </a:blip>
              <a:stretch>
                <a:fillRect/>
              </a:stretch>
            </p:blipFill>
            <p:spPr>
              <a:xfrm>
                <a:off x="474299" y="3743471"/>
                <a:ext cx="1115602" cy="416384"/>
              </a:xfrm>
              <a:prstGeom prst="rect">
                <a:avLst/>
              </a:prstGeom>
            </p:spPr>
          </p:pic>
          <p:pic>
            <p:nvPicPr>
              <p:cNvPr id="306" name="Picture 415" descr="Server rack2.gif"/>
              <p:cNvPicPr>
                <a:picLocks noChangeAspect="1"/>
              </p:cNvPicPr>
              <p:nvPr/>
            </p:nvPicPr>
            <p:blipFill>
              <a:blip r:embed="rId20" cstate="print">
                <a:clrChange>
                  <a:clrFrom>
                    <a:srgbClr val="FFFFFF"/>
                  </a:clrFrom>
                  <a:clrTo>
                    <a:srgbClr val="FFFFFF">
                      <a:alpha val="0"/>
                    </a:srgbClr>
                  </a:clrTo>
                </a:clrChange>
                <a:lum bright="10000"/>
              </a:blip>
              <a:stretch>
                <a:fillRect/>
              </a:stretch>
            </p:blipFill>
            <p:spPr>
              <a:xfrm>
                <a:off x="702184" y="3421479"/>
                <a:ext cx="625188" cy="555438"/>
              </a:xfrm>
              <a:prstGeom prst="rect">
                <a:avLst/>
              </a:prstGeom>
            </p:spPr>
          </p:pic>
          <p:pic>
            <p:nvPicPr>
              <p:cNvPr id="307" name="Picture 416" descr="76.png"/>
              <p:cNvPicPr>
                <a:picLocks noChangeAspect="1"/>
              </p:cNvPicPr>
              <p:nvPr/>
            </p:nvPicPr>
            <p:blipFill>
              <a:blip r:embed="rId21" cstate="print"/>
              <a:stretch>
                <a:fillRect/>
              </a:stretch>
            </p:blipFill>
            <p:spPr>
              <a:xfrm>
                <a:off x="899886" y="3681246"/>
                <a:ext cx="356115" cy="332194"/>
              </a:xfrm>
              <a:prstGeom prst="rect">
                <a:avLst/>
              </a:prstGeom>
            </p:spPr>
          </p:pic>
        </p:grpSp>
        <p:grpSp>
          <p:nvGrpSpPr>
            <p:cNvPr id="297" name="Group 40"/>
            <p:cNvGrpSpPr/>
            <p:nvPr/>
          </p:nvGrpSpPr>
          <p:grpSpPr>
            <a:xfrm>
              <a:off x="1756813" y="2429147"/>
              <a:ext cx="926917" cy="613492"/>
              <a:chOff x="474299" y="3421479"/>
              <a:chExt cx="1115602" cy="738376"/>
            </a:xfrm>
          </p:grpSpPr>
          <p:pic>
            <p:nvPicPr>
              <p:cNvPr id="302" name="Picture 411" descr="2.png"/>
              <p:cNvPicPr>
                <a:picLocks noChangeAspect="1"/>
              </p:cNvPicPr>
              <p:nvPr/>
            </p:nvPicPr>
            <p:blipFill>
              <a:blip r:embed="rId19" cstate="print">
                <a:alphaModFix amt="56000"/>
              </a:blip>
              <a:stretch>
                <a:fillRect/>
              </a:stretch>
            </p:blipFill>
            <p:spPr>
              <a:xfrm>
                <a:off x="474299" y="3743471"/>
                <a:ext cx="1115602" cy="416384"/>
              </a:xfrm>
              <a:prstGeom prst="rect">
                <a:avLst/>
              </a:prstGeom>
            </p:spPr>
          </p:pic>
          <p:pic>
            <p:nvPicPr>
              <p:cNvPr id="303" name="Picture 412" descr="Server rack2.gif"/>
              <p:cNvPicPr>
                <a:picLocks noChangeAspect="1"/>
              </p:cNvPicPr>
              <p:nvPr/>
            </p:nvPicPr>
            <p:blipFill>
              <a:blip r:embed="rId20" cstate="print">
                <a:clrChange>
                  <a:clrFrom>
                    <a:srgbClr val="FFFFFF"/>
                  </a:clrFrom>
                  <a:clrTo>
                    <a:srgbClr val="FFFFFF">
                      <a:alpha val="0"/>
                    </a:srgbClr>
                  </a:clrTo>
                </a:clrChange>
                <a:lum bright="10000"/>
              </a:blip>
              <a:stretch>
                <a:fillRect/>
              </a:stretch>
            </p:blipFill>
            <p:spPr>
              <a:xfrm>
                <a:off x="702184" y="3421479"/>
                <a:ext cx="625188" cy="555438"/>
              </a:xfrm>
              <a:prstGeom prst="rect">
                <a:avLst/>
              </a:prstGeom>
            </p:spPr>
          </p:pic>
          <p:pic>
            <p:nvPicPr>
              <p:cNvPr id="304" name="Picture 413" descr="76.png"/>
              <p:cNvPicPr>
                <a:picLocks noChangeAspect="1"/>
              </p:cNvPicPr>
              <p:nvPr/>
            </p:nvPicPr>
            <p:blipFill>
              <a:blip r:embed="rId21" cstate="print"/>
              <a:stretch>
                <a:fillRect/>
              </a:stretch>
            </p:blipFill>
            <p:spPr>
              <a:xfrm>
                <a:off x="899886" y="3681246"/>
                <a:ext cx="356115" cy="332194"/>
              </a:xfrm>
              <a:prstGeom prst="rect">
                <a:avLst/>
              </a:prstGeom>
            </p:spPr>
          </p:pic>
        </p:grpSp>
        <p:grpSp>
          <p:nvGrpSpPr>
            <p:cNvPr id="298" name="Group 44"/>
            <p:cNvGrpSpPr/>
            <p:nvPr/>
          </p:nvGrpSpPr>
          <p:grpSpPr>
            <a:xfrm>
              <a:off x="2562013" y="2764563"/>
              <a:ext cx="926917" cy="613492"/>
              <a:chOff x="474299" y="3421479"/>
              <a:chExt cx="1115602" cy="738376"/>
            </a:xfrm>
          </p:grpSpPr>
          <p:pic>
            <p:nvPicPr>
              <p:cNvPr id="299" name="Picture 408" descr="2.png"/>
              <p:cNvPicPr>
                <a:picLocks noChangeAspect="1"/>
              </p:cNvPicPr>
              <p:nvPr/>
            </p:nvPicPr>
            <p:blipFill>
              <a:blip r:embed="rId19" cstate="print">
                <a:alphaModFix amt="56000"/>
              </a:blip>
              <a:stretch>
                <a:fillRect/>
              </a:stretch>
            </p:blipFill>
            <p:spPr>
              <a:xfrm>
                <a:off x="474299" y="3743471"/>
                <a:ext cx="1115602" cy="416384"/>
              </a:xfrm>
              <a:prstGeom prst="rect">
                <a:avLst/>
              </a:prstGeom>
            </p:spPr>
          </p:pic>
          <p:pic>
            <p:nvPicPr>
              <p:cNvPr id="300" name="Picture 409" descr="Server rack2.gif"/>
              <p:cNvPicPr>
                <a:picLocks noChangeAspect="1"/>
              </p:cNvPicPr>
              <p:nvPr/>
            </p:nvPicPr>
            <p:blipFill>
              <a:blip r:embed="rId20" cstate="print">
                <a:clrChange>
                  <a:clrFrom>
                    <a:srgbClr val="FFFFFF"/>
                  </a:clrFrom>
                  <a:clrTo>
                    <a:srgbClr val="FFFFFF">
                      <a:alpha val="0"/>
                    </a:srgbClr>
                  </a:clrTo>
                </a:clrChange>
                <a:lum bright="10000"/>
              </a:blip>
              <a:stretch>
                <a:fillRect/>
              </a:stretch>
            </p:blipFill>
            <p:spPr>
              <a:xfrm>
                <a:off x="702184" y="3421479"/>
                <a:ext cx="625188" cy="555438"/>
              </a:xfrm>
              <a:prstGeom prst="rect">
                <a:avLst/>
              </a:prstGeom>
            </p:spPr>
          </p:pic>
          <p:pic>
            <p:nvPicPr>
              <p:cNvPr id="301" name="Picture 410" descr="76.png"/>
              <p:cNvPicPr>
                <a:picLocks noChangeAspect="1"/>
              </p:cNvPicPr>
              <p:nvPr/>
            </p:nvPicPr>
            <p:blipFill>
              <a:blip r:embed="rId21" cstate="print"/>
              <a:stretch>
                <a:fillRect/>
              </a:stretch>
            </p:blipFill>
            <p:spPr>
              <a:xfrm>
                <a:off x="899886" y="3681246"/>
                <a:ext cx="356115" cy="332194"/>
              </a:xfrm>
              <a:prstGeom prst="rect">
                <a:avLst/>
              </a:prstGeom>
            </p:spPr>
          </p:pic>
        </p:grpSp>
      </p:grpSp>
      <p:sp>
        <p:nvSpPr>
          <p:cNvPr id="314" name="Rounded Rectangle 433"/>
          <p:cNvSpPr/>
          <p:nvPr/>
        </p:nvSpPr>
        <p:spPr bwMode="auto">
          <a:xfrm>
            <a:off x="8241121" y="3465066"/>
            <a:ext cx="914400" cy="914400"/>
          </a:xfrm>
          <a:prstGeom prst="roundRect">
            <a:avLst>
              <a:gd name="adj" fmla="val 5093"/>
            </a:avLst>
          </a:prstGeom>
          <a:noFill/>
          <a:ln w="19050" cap="flat" cmpd="sng" algn="ctr">
            <a:solidFill>
              <a:schemeClr val="bg2">
                <a:lumMod val="75000"/>
              </a:schemeClr>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ctr" defTabSz="914400" rtl="0" eaLnBrk="1" fontAlgn="base" latinLnBrk="0" hangingPunct="1">
              <a:lnSpc>
                <a:spcPct val="90000"/>
              </a:lnSpc>
              <a:spcBef>
                <a:spcPct val="0"/>
              </a:spcBef>
              <a:spcAft>
                <a:spcPct val="0"/>
              </a:spcAft>
              <a:buClrTx/>
              <a:buSzTx/>
              <a:buFontTx/>
              <a:buNone/>
              <a:tabLst/>
            </a:pPr>
            <a:endParaRPr kumimoji="0" lang="en-IE" sz="2400" i="0" u="none" strike="noStrike" cap="none" normalizeH="0" baseline="0" dirty="0" err="1">
              <a:ln>
                <a:noFill/>
              </a:ln>
              <a:solidFill>
                <a:schemeClr val="bg1"/>
              </a:solidFill>
              <a:effectLst/>
            </a:endParaRPr>
          </a:p>
        </p:txBody>
      </p:sp>
      <p:cxnSp>
        <p:nvCxnSpPr>
          <p:cNvPr id="315" name="Straight Arrow Connector 434"/>
          <p:cNvCxnSpPr>
            <a:stCxn id="184" idx="3"/>
          </p:cNvCxnSpPr>
          <p:nvPr/>
        </p:nvCxnSpPr>
        <p:spPr bwMode="auto">
          <a:xfrm>
            <a:off x="5476625" y="3465758"/>
            <a:ext cx="819662" cy="0"/>
          </a:xfrm>
          <a:prstGeom prst="straightConnector1">
            <a:avLst/>
          </a:prstGeom>
          <a:solidFill>
            <a:schemeClr val="accent1"/>
          </a:solidFill>
          <a:ln w="34925" cap="flat" cmpd="sng" algn="ctr">
            <a:solidFill>
              <a:schemeClr val="accent1">
                <a:lumMod val="50000"/>
              </a:schemeClr>
            </a:solidFill>
            <a:prstDash val="sysDot"/>
            <a:round/>
            <a:headEnd type="none" w="med" len="med"/>
            <a:tailEnd type="triangle" w="med" len="med"/>
          </a:ln>
          <a:effectLst/>
        </p:spPr>
      </p:cxnSp>
      <p:sp>
        <p:nvSpPr>
          <p:cNvPr id="316" name="Text Box 28"/>
          <p:cNvSpPr txBox="1">
            <a:spLocks noChangeArrowheads="1"/>
          </p:cNvSpPr>
          <p:nvPr/>
        </p:nvSpPr>
        <p:spPr bwMode="auto">
          <a:xfrm>
            <a:off x="7508659" y="2494386"/>
            <a:ext cx="793807" cy="289310"/>
          </a:xfrm>
          <a:prstGeom prst="rect">
            <a:avLst/>
          </a:prstGeom>
          <a:noFill/>
          <a:ln w="12700" algn="ctr">
            <a:noFill/>
            <a:miter lim="800000"/>
            <a:headEnd/>
            <a:tailEnd/>
          </a:ln>
        </p:spPr>
        <p:txBody>
          <a:bodyPr wrap="none">
            <a:spAutoFit/>
          </a:bodyPr>
          <a:lstStyle/>
          <a:p>
            <a:pPr algn="ctr" eaLnBrk="0" hangingPunct="0">
              <a:lnSpc>
                <a:spcPct val="80000"/>
              </a:lnSpc>
            </a:pPr>
            <a:r>
              <a:rPr lang="ko-KR" altLang="en-US" sz="800" i="1" dirty="0"/>
              <a:t>가상 변환</a:t>
            </a:r>
            <a:br>
              <a:rPr lang="en-US" altLang="ko-KR" sz="800" i="1" dirty="0"/>
            </a:br>
            <a:r>
              <a:rPr lang="en-US" altLang="ko-KR" sz="800" i="1" dirty="0"/>
              <a:t>(</a:t>
            </a:r>
            <a:r>
              <a:rPr lang="ko-KR" altLang="en-US" sz="800" i="1"/>
              <a:t>스케줄</a:t>
            </a:r>
            <a:r>
              <a:rPr lang="en-US" altLang="ko-KR" sz="800" i="1" dirty="0"/>
              <a:t> </a:t>
            </a:r>
            <a:r>
              <a:rPr lang="ko-KR" altLang="en-US" sz="800" i="1"/>
              <a:t>기반</a:t>
            </a:r>
            <a:r>
              <a:rPr lang="en-US" altLang="ko-KR" sz="800" i="1" dirty="0"/>
              <a:t>)</a:t>
            </a:r>
            <a:endParaRPr lang="en-US" sz="1000" i="1" dirty="0"/>
          </a:p>
        </p:txBody>
      </p:sp>
      <p:sp>
        <p:nvSpPr>
          <p:cNvPr id="317" name="Text Box 28"/>
          <p:cNvSpPr txBox="1">
            <a:spLocks noChangeArrowheads="1"/>
          </p:cNvSpPr>
          <p:nvPr/>
        </p:nvSpPr>
        <p:spPr bwMode="auto">
          <a:xfrm>
            <a:off x="7504140" y="3959684"/>
            <a:ext cx="814647" cy="289310"/>
          </a:xfrm>
          <a:prstGeom prst="rect">
            <a:avLst/>
          </a:prstGeom>
          <a:noFill/>
          <a:ln w="12700" algn="ctr">
            <a:noFill/>
            <a:miter lim="800000"/>
            <a:headEnd/>
            <a:tailEnd/>
          </a:ln>
        </p:spPr>
        <p:txBody>
          <a:bodyPr wrap="none">
            <a:spAutoFit/>
          </a:bodyPr>
          <a:lstStyle/>
          <a:p>
            <a:pPr eaLnBrk="0" hangingPunct="0">
              <a:lnSpc>
                <a:spcPct val="80000"/>
              </a:lnSpc>
            </a:pPr>
            <a:r>
              <a:rPr lang="en-US" altLang="ko-KR" sz="800" i="1" dirty="0"/>
              <a:t>2</a:t>
            </a:r>
            <a:r>
              <a:rPr lang="ko-KR" altLang="en-US" sz="800" i="1" dirty="0"/>
              <a:t>차 복제</a:t>
            </a:r>
            <a:br>
              <a:rPr lang="en-US" altLang="ko-KR" sz="800" i="1" dirty="0"/>
            </a:br>
            <a:r>
              <a:rPr lang="en-US" altLang="ko-KR" sz="800" i="1" dirty="0"/>
              <a:t>(Tape, Cloud)</a:t>
            </a:r>
            <a:endParaRPr lang="en-US" sz="1000" i="1" dirty="0"/>
          </a:p>
        </p:txBody>
      </p:sp>
      <p:grpSp>
        <p:nvGrpSpPr>
          <p:cNvPr id="318" name="Group 657"/>
          <p:cNvGrpSpPr/>
          <p:nvPr/>
        </p:nvGrpSpPr>
        <p:grpSpPr>
          <a:xfrm>
            <a:off x="3031625" y="3490802"/>
            <a:ext cx="249579" cy="251473"/>
            <a:chOff x="6613338" y="2421385"/>
            <a:chExt cx="253961" cy="273928"/>
          </a:xfrm>
        </p:grpSpPr>
        <p:sp>
          <p:nvSpPr>
            <p:cNvPr id="319" name="Freeform 2490"/>
            <p:cNvSpPr>
              <a:spLocks/>
            </p:cNvSpPr>
            <p:nvPr/>
          </p:nvSpPr>
          <p:spPr bwMode="auto">
            <a:xfrm>
              <a:off x="6613338" y="2421385"/>
              <a:ext cx="253961" cy="273928"/>
            </a:xfrm>
            <a:custGeom>
              <a:avLst/>
              <a:gdLst>
                <a:gd name="T0" fmla="*/ 0 w 4492"/>
                <a:gd name="T1" fmla="*/ 0 h 4450"/>
                <a:gd name="T2" fmla="*/ 0 w 4492"/>
                <a:gd name="T3" fmla="*/ 0 h 4450"/>
                <a:gd name="T4" fmla="*/ 0 w 4492"/>
                <a:gd name="T5" fmla="*/ 0 h 4450"/>
                <a:gd name="T6" fmla="*/ 0 w 4492"/>
                <a:gd name="T7" fmla="*/ 0 h 4450"/>
                <a:gd name="T8" fmla="*/ 0 w 4492"/>
                <a:gd name="T9" fmla="*/ 0 h 4450"/>
                <a:gd name="T10" fmla="*/ 0 w 4492"/>
                <a:gd name="T11" fmla="*/ 0 h 4450"/>
                <a:gd name="T12" fmla="*/ 0 w 4492"/>
                <a:gd name="T13" fmla="*/ 0 h 4450"/>
                <a:gd name="T14" fmla="*/ 0 w 4492"/>
                <a:gd name="T15" fmla="*/ 0 h 4450"/>
                <a:gd name="T16" fmla="*/ 0 w 4492"/>
                <a:gd name="T17" fmla="*/ 0 h 4450"/>
                <a:gd name="T18" fmla="*/ 0 w 4492"/>
                <a:gd name="T19" fmla="*/ 0 h 4450"/>
                <a:gd name="T20" fmla="*/ 0 w 4492"/>
                <a:gd name="T21" fmla="*/ 0 h 4450"/>
                <a:gd name="T22" fmla="*/ 0 w 4492"/>
                <a:gd name="T23" fmla="*/ 0 h 4450"/>
                <a:gd name="T24" fmla="*/ 0 w 4492"/>
                <a:gd name="T25" fmla="*/ 0 h 4450"/>
                <a:gd name="T26" fmla="*/ 0 w 4492"/>
                <a:gd name="T27" fmla="*/ 0 h 4450"/>
                <a:gd name="T28" fmla="*/ 0 w 4492"/>
                <a:gd name="T29" fmla="*/ 0 h 4450"/>
                <a:gd name="T30" fmla="*/ 0 w 4492"/>
                <a:gd name="T31" fmla="*/ 0 h 4450"/>
                <a:gd name="T32" fmla="*/ 0 w 4492"/>
                <a:gd name="T33" fmla="*/ 0 h 4450"/>
                <a:gd name="T34" fmla="*/ 0 w 4492"/>
                <a:gd name="T35" fmla="*/ 0 h 4450"/>
                <a:gd name="T36" fmla="*/ 0 w 4492"/>
                <a:gd name="T37" fmla="*/ 0 h 4450"/>
                <a:gd name="T38" fmla="*/ 0 w 4492"/>
                <a:gd name="T39" fmla="*/ 0 h 4450"/>
                <a:gd name="T40" fmla="*/ 0 w 4492"/>
                <a:gd name="T41" fmla="*/ 0 h 4450"/>
                <a:gd name="T42" fmla="*/ 0 w 4492"/>
                <a:gd name="T43" fmla="*/ 0 h 4450"/>
                <a:gd name="T44" fmla="*/ 0 w 4492"/>
                <a:gd name="T45" fmla="*/ 0 h 4450"/>
                <a:gd name="T46" fmla="*/ 0 w 4492"/>
                <a:gd name="T47" fmla="*/ 0 h 4450"/>
                <a:gd name="T48" fmla="*/ 0 w 4492"/>
                <a:gd name="T49" fmla="*/ 0 h 4450"/>
                <a:gd name="T50" fmla="*/ 0 w 4492"/>
                <a:gd name="T51" fmla="*/ 0 h 4450"/>
                <a:gd name="T52" fmla="*/ 0 w 4492"/>
                <a:gd name="T53" fmla="*/ 0 h 4450"/>
                <a:gd name="T54" fmla="*/ 0 w 4492"/>
                <a:gd name="T55" fmla="*/ 0 h 4450"/>
                <a:gd name="T56" fmla="*/ 0 w 4492"/>
                <a:gd name="T57" fmla="*/ 0 h 4450"/>
                <a:gd name="T58" fmla="*/ 0 w 4492"/>
                <a:gd name="T59" fmla="*/ 0 h 4450"/>
                <a:gd name="T60" fmla="*/ 0 w 4492"/>
                <a:gd name="T61" fmla="*/ 0 h 4450"/>
                <a:gd name="T62" fmla="*/ 0 w 4492"/>
                <a:gd name="T63" fmla="*/ 0 h 4450"/>
                <a:gd name="T64" fmla="*/ 0 w 4492"/>
                <a:gd name="T65" fmla="*/ 0 h 4450"/>
                <a:gd name="T66" fmla="*/ 0 w 4492"/>
                <a:gd name="T67" fmla="*/ 0 h 44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492"/>
                <a:gd name="T103" fmla="*/ 0 h 4450"/>
                <a:gd name="T104" fmla="*/ 4492 w 4492"/>
                <a:gd name="T105" fmla="*/ 4450 h 44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492" h="4450">
                  <a:moveTo>
                    <a:pt x="384" y="0"/>
                  </a:moveTo>
                  <a:lnTo>
                    <a:pt x="4108" y="0"/>
                  </a:lnTo>
                  <a:lnTo>
                    <a:pt x="4148" y="2"/>
                  </a:lnTo>
                  <a:lnTo>
                    <a:pt x="4187" y="8"/>
                  </a:lnTo>
                  <a:lnTo>
                    <a:pt x="4224" y="17"/>
                  </a:lnTo>
                  <a:lnTo>
                    <a:pt x="4259" y="30"/>
                  </a:lnTo>
                  <a:lnTo>
                    <a:pt x="4293" y="45"/>
                  </a:lnTo>
                  <a:lnTo>
                    <a:pt x="4324" y="65"/>
                  </a:lnTo>
                  <a:lnTo>
                    <a:pt x="4354" y="86"/>
                  </a:lnTo>
                  <a:lnTo>
                    <a:pt x="4381" y="111"/>
                  </a:lnTo>
                  <a:lnTo>
                    <a:pt x="4406" y="138"/>
                  </a:lnTo>
                  <a:lnTo>
                    <a:pt x="4427" y="166"/>
                  </a:lnTo>
                  <a:lnTo>
                    <a:pt x="4446" y="197"/>
                  </a:lnTo>
                  <a:lnTo>
                    <a:pt x="4462" y="232"/>
                  </a:lnTo>
                  <a:lnTo>
                    <a:pt x="4475" y="266"/>
                  </a:lnTo>
                  <a:lnTo>
                    <a:pt x="4484" y="302"/>
                  </a:lnTo>
                  <a:lnTo>
                    <a:pt x="4490" y="340"/>
                  </a:lnTo>
                  <a:lnTo>
                    <a:pt x="4492" y="379"/>
                  </a:lnTo>
                  <a:lnTo>
                    <a:pt x="4492" y="4072"/>
                  </a:lnTo>
                  <a:lnTo>
                    <a:pt x="4490" y="4110"/>
                  </a:lnTo>
                  <a:lnTo>
                    <a:pt x="4484" y="4148"/>
                  </a:lnTo>
                  <a:lnTo>
                    <a:pt x="4475" y="4185"/>
                  </a:lnTo>
                  <a:lnTo>
                    <a:pt x="4462" y="4220"/>
                  </a:lnTo>
                  <a:lnTo>
                    <a:pt x="4446" y="4253"/>
                  </a:lnTo>
                  <a:lnTo>
                    <a:pt x="4427" y="4284"/>
                  </a:lnTo>
                  <a:lnTo>
                    <a:pt x="4406" y="4313"/>
                  </a:lnTo>
                  <a:lnTo>
                    <a:pt x="4381" y="4339"/>
                  </a:lnTo>
                  <a:lnTo>
                    <a:pt x="4354" y="4365"/>
                  </a:lnTo>
                  <a:lnTo>
                    <a:pt x="4324" y="4387"/>
                  </a:lnTo>
                  <a:lnTo>
                    <a:pt x="4293" y="4405"/>
                  </a:lnTo>
                  <a:lnTo>
                    <a:pt x="4259" y="4421"/>
                  </a:lnTo>
                  <a:lnTo>
                    <a:pt x="4224" y="4433"/>
                  </a:lnTo>
                  <a:lnTo>
                    <a:pt x="4187" y="4442"/>
                  </a:lnTo>
                  <a:lnTo>
                    <a:pt x="4148" y="4449"/>
                  </a:lnTo>
                  <a:lnTo>
                    <a:pt x="4108" y="4450"/>
                  </a:lnTo>
                  <a:lnTo>
                    <a:pt x="384" y="4450"/>
                  </a:lnTo>
                  <a:lnTo>
                    <a:pt x="343" y="4449"/>
                  </a:lnTo>
                  <a:lnTo>
                    <a:pt x="304" y="4442"/>
                  </a:lnTo>
                  <a:lnTo>
                    <a:pt x="268" y="4433"/>
                  </a:lnTo>
                  <a:lnTo>
                    <a:pt x="233" y="4421"/>
                  </a:lnTo>
                  <a:lnTo>
                    <a:pt x="199" y="4405"/>
                  </a:lnTo>
                  <a:lnTo>
                    <a:pt x="167" y="4387"/>
                  </a:lnTo>
                  <a:lnTo>
                    <a:pt x="138" y="4365"/>
                  </a:lnTo>
                  <a:lnTo>
                    <a:pt x="111" y="4339"/>
                  </a:lnTo>
                  <a:lnTo>
                    <a:pt x="86" y="4313"/>
                  </a:lnTo>
                  <a:lnTo>
                    <a:pt x="66" y="4284"/>
                  </a:lnTo>
                  <a:lnTo>
                    <a:pt x="46" y="4253"/>
                  </a:lnTo>
                  <a:lnTo>
                    <a:pt x="30" y="4220"/>
                  </a:lnTo>
                  <a:lnTo>
                    <a:pt x="17" y="4185"/>
                  </a:lnTo>
                  <a:lnTo>
                    <a:pt x="8" y="4148"/>
                  </a:lnTo>
                  <a:lnTo>
                    <a:pt x="2" y="4110"/>
                  </a:lnTo>
                  <a:lnTo>
                    <a:pt x="0" y="4072"/>
                  </a:lnTo>
                  <a:lnTo>
                    <a:pt x="0" y="379"/>
                  </a:lnTo>
                  <a:lnTo>
                    <a:pt x="2" y="340"/>
                  </a:lnTo>
                  <a:lnTo>
                    <a:pt x="8" y="302"/>
                  </a:lnTo>
                  <a:lnTo>
                    <a:pt x="17" y="266"/>
                  </a:lnTo>
                  <a:lnTo>
                    <a:pt x="30" y="232"/>
                  </a:lnTo>
                  <a:lnTo>
                    <a:pt x="46" y="197"/>
                  </a:lnTo>
                  <a:lnTo>
                    <a:pt x="66" y="166"/>
                  </a:lnTo>
                  <a:lnTo>
                    <a:pt x="86" y="138"/>
                  </a:lnTo>
                  <a:lnTo>
                    <a:pt x="111" y="111"/>
                  </a:lnTo>
                  <a:lnTo>
                    <a:pt x="138" y="86"/>
                  </a:lnTo>
                  <a:lnTo>
                    <a:pt x="167" y="65"/>
                  </a:lnTo>
                  <a:lnTo>
                    <a:pt x="199" y="45"/>
                  </a:lnTo>
                  <a:lnTo>
                    <a:pt x="233" y="30"/>
                  </a:lnTo>
                  <a:lnTo>
                    <a:pt x="268" y="17"/>
                  </a:lnTo>
                  <a:lnTo>
                    <a:pt x="304" y="8"/>
                  </a:lnTo>
                  <a:lnTo>
                    <a:pt x="343" y="2"/>
                  </a:lnTo>
                  <a:lnTo>
                    <a:pt x="384" y="0"/>
                  </a:lnTo>
                  <a:close/>
                </a:path>
              </a:pathLst>
            </a:custGeom>
            <a:solidFill>
              <a:srgbClr val="FFC000"/>
            </a:solidFill>
            <a:ln w="9525">
              <a:noFill/>
              <a:round/>
              <a:headEnd/>
              <a:tailEnd/>
            </a:ln>
          </p:spPr>
          <p:txBody>
            <a:bodyPr/>
            <a:lstStyle/>
            <a:p>
              <a:pPr algn="l" rtl="0" fontAlgn="base">
                <a:spcBef>
                  <a:spcPct val="0"/>
                </a:spcBef>
                <a:spcAft>
                  <a:spcPct val="0"/>
                </a:spcAft>
              </a:pPr>
              <a:endParaRPr lang="en-US" kern="1200" dirty="0">
                <a:cs typeface="+mn-cs"/>
              </a:endParaRPr>
            </a:p>
          </p:txBody>
        </p:sp>
        <p:sp>
          <p:nvSpPr>
            <p:cNvPr id="320" name="Freeform 2491"/>
            <p:cNvSpPr>
              <a:spLocks/>
            </p:cNvSpPr>
            <p:nvPr/>
          </p:nvSpPr>
          <p:spPr bwMode="auto">
            <a:xfrm>
              <a:off x="6639802" y="2448105"/>
              <a:ext cx="202816" cy="221843"/>
            </a:xfrm>
            <a:custGeom>
              <a:avLst/>
              <a:gdLst>
                <a:gd name="T0" fmla="*/ 0 w 722"/>
                <a:gd name="T1" fmla="*/ 0 h 720"/>
                <a:gd name="T2" fmla="*/ 0 w 722"/>
                <a:gd name="T3" fmla="*/ 0 h 720"/>
                <a:gd name="T4" fmla="*/ 0 w 722"/>
                <a:gd name="T5" fmla="*/ 0 h 720"/>
                <a:gd name="T6" fmla="*/ 0 w 722"/>
                <a:gd name="T7" fmla="*/ 0 h 720"/>
                <a:gd name="T8" fmla="*/ 0 w 722"/>
                <a:gd name="T9" fmla="*/ 0 h 720"/>
                <a:gd name="T10" fmla="*/ 0 w 722"/>
                <a:gd name="T11" fmla="*/ 0 h 720"/>
                <a:gd name="T12" fmla="*/ 0 w 722"/>
                <a:gd name="T13" fmla="*/ 0 h 720"/>
                <a:gd name="T14" fmla="*/ 0 w 722"/>
                <a:gd name="T15" fmla="*/ 0 h 720"/>
                <a:gd name="T16" fmla="*/ 0 w 722"/>
                <a:gd name="T17" fmla="*/ 0 h 720"/>
                <a:gd name="T18" fmla="*/ 0 w 722"/>
                <a:gd name="T19" fmla="*/ 0 h 720"/>
                <a:gd name="T20" fmla="*/ 0 w 722"/>
                <a:gd name="T21" fmla="*/ 0 h 720"/>
                <a:gd name="T22" fmla="*/ 0 w 722"/>
                <a:gd name="T23" fmla="*/ 0 h 720"/>
                <a:gd name="T24" fmla="*/ 0 w 722"/>
                <a:gd name="T25" fmla="*/ 0 h 720"/>
                <a:gd name="T26" fmla="*/ 0 w 722"/>
                <a:gd name="T27" fmla="*/ 0 h 720"/>
                <a:gd name="T28" fmla="*/ 0 w 722"/>
                <a:gd name="T29" fmla="*/ 0 h 720"/>
                <a:gd name="T30" fmla="*/ 0 w 722"/>
                <a:gd name="T31" fmla="*/ 0 h 720"/>
                <a:gd name="T32" fmla="*/ 0 w 722"/>
                <a:gd name="T33" fmla="*/ 0 h 720"/>
                <a:gd name="T34" fmla="*/ 0 w 722"/>
                <a:gd name="T35" fmla="*/ 0 h 720"/>
                <a:gd name="T36" fmla="*/ 0 w 722"/>
                <a:gd name="T37" fmla="*/ 0 h 720"/>
                <a:gd name="T38" fmla="*/ 0 w 722"/>
                <a:gd name="T39" fmla="*/ 0 h 720"/>
                <a:gd name="T40" fmla="*/ 0 w 722"/>
                <a:gd name="T41" fmla="*/ 0 h 720"/>
                <a:gd name="T42" fmla="*/ 0 w 722"/>
                <a:gd name="T43" fmla="*/ 0 h 720"/>
                <a:gd name="T44" fmla="*/ 0 w 722"/>
                <a:gd name="T45" fmla="*/ 0 h 720"/>
                <a:gd name="T46" fmla="*/ 0 w 722"/>
                <a:gd name="T47" fmla="*/ 0 h 720"/>
                <a:gd name="T48" fmla="*/ 0 w 722"/>
                <a:gd name="T49" fmla="*/ 0 h 720"/>
                <a:gd name="T50" fmla="*/ 0 w 722"/>
                <a:gd name="T51" fmla="*/ 0 h 720"/>
                <a:gd name="T52" fmla="*/ 0 w 722"/>
                <a:gd name="T53" fmla="*/ 0 h 720"/>
                <a:gd name="T54" fmla="*/ 0 w 722"/>
                <a:gd name="T55" fmla="*/ 0 h 720"/>
                <a:gd name="T56" fmla="*/ 0 w 722"/>
                <a:gd name="T57" fmla="*/ 0 h 720"/>
                <a:gd name="T58" fmla="*/ 0 w 722"/>
                <a:gd name="T59" fmla="*/ 0 h 720"/>
                <a:gd name="T60" fmla="*/ 0 w 722"/>
                <a:gd name="T61" fmla="*/ 0 h 720"/>
                <a:gd name="T62" fmla="*/ 0 w 722"/>
                <a:gd name="T63" fmla="*/ 0 h 720"/>
                <a:gd name="T64" fmla="*/ 0 w 722"/>
                <a:gd name="T65" fmla="*/ 0 h 720"/>
                <a:gd name="T66" fmla="*/ 0 w 722"/>
                <a:gd name="T67" fmla="*/ 0 h 720"/>
                <a:gd name="T68" fmla="*/ 0 w 722"/>
                <a:gd name="T69" fmla="*/ 0 h 720"/>
                <a:gd name="T70" fmla="*/ 0 w 722"/>
                <a:gd name="T71" fmla="*/ 0 h 720"/>
                <a:gd name="T72" fmla="*/ 0 w 722"/>
                <a:gd name="T73" fmla="*/ 0 h 720"/>
                <a:gd name="T74" fmla="*/ 0 w 722"/>
                <a:gd name="T75" fmla="*/ 0 h 720"/>
                <a:gd name="T76" fmla="*/ 0 w 722"/>
                <a:gd name="T77" fmla="*/ 0 h 720"/>
                <a:gd name="T78" fmla="*/ 0 w 722"/>
                <a:gd name="T79" fmla="*/ 0 h 720"/>
                <a:gd name="T80" fmla="*/ 0 w 722"/>
                <a:gd name="T81" fmla="*/ 0 h 720"/>
                <a:gd name="T82" fmla="*/ 0 w 722"/>
                <a:gd name="T83" fmla="*/ 0 h 720"/>
                <a:gd name="T84" fmla="*/ 0 w 722"/>
                <a:gd name="T85" fmla="*/ 0 h 720"/>
                <a:gd name="T86" fmla="*/ 0 w 722"/>
                <a:gd name="T87" fmla="*/ 0 h 720"/>
                <a:gd name="T88" fmla="*/ 0 w 722"/>
                <a:gd name="T89" fmla="*/ 0 h 720"/>
                <a:gd name="T90" fmla="*/ 0 w 722"/>
                <a:gd name="T91" fmla="*/ 0 h 720"/>
                <a:gd name="T92" fmla="*/ 0 w 722"/>
                <a:gd name="T93" fmla="*/ 0 h 720"/>
                <a:gd name="T94" fmla="*/ 0 w 722"/>
                <a:gd name="T95" fmla="*/ 0 h 720"/>
                <a:gd name="T96" fmla="*/ 0 w 722"/>
                <a:gd name="T97" fmla="*/ 0 h 720"/>
                <a:gd name="T98" fmla="*/ 0 w 722"/>
                <a:gd name="T99" fmla="*/ 0 h 720"/>
                <a:gd name="T100" fmla="*/ 0 w 722"/>
                <a:gd name="T101" fmla="*/ 0 h 720"/>
                <a:gd name="T102" fmla="*/ 0 w 722"/>
                <a:gd name="T103" fmla="*/ 0 h 720"/>
                <a:gd name="T104" fmla="*/ 0 w 722"/>
                <a:gd name="T105" fmla="*/ 0 h 720"/>
                <a:gd name="T106" fmla="*/ 0 w 722"/>
                <a:gd name="T107" fmla="*/ 0 h 720"/>
                <a:gd name="T108" fmla="*/ 0 w 722"/>
                <a:gd name="T109" fmla="*/ 0 h 720"/>
                <a:gd name="T110" fmla="*/ 0 w 722"/>
                <a:gd name="T111" fmla="*/ 0 h 72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722"/>
                <a:gd name="T169" fmla="*/ 0 h 720"/>
                <a:gd name="T170" fmla="*/ 722 w 722"/>
                <a:gd name="T171" fmla="*/ 720 h 72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722" h="720">
                  <a:moveTo>
                    <a:pt x="722" y="430"/>
                  </a:moveTo>
                  <a:lnTo>
                    <a:pt x="722" y="356"/>
                  </a:lnTo>
                  <a:lnTo>
                    <a:pt x="534" y="356"/>
                  </a:lnTo>
                  <a:lnTo>
                    <a:pt x="534" y="357"/>
                  </a:lnTo>
                  <a:lnTo>
                    <a:pt x="534" y="358"/>
                  </a:lnTo>
                  <a:lnTo>
                    <a:pt x="534" y="360"/>
                  </a:lnTo>
                  <a:lnTo>
                    <a:pt x="530" y="394"/>
                  </a:lnTo>
                  <a:lnTo>
                    <a:pt x="520" y="428"/>
                  </a:lnTo>
                  <a:lnTo>
                    <a:pt x="504" y="456"/>
                  </a:lnTo>
                  <a:lnTo>
                    <a:pt x="483" y="483"/>
                  </a:lnTo>
                  <a:lnTo>
                    <a:pt x="458" y="504"/>
                  </a:lnTo>
                  <a:lnTo>
                    <a:pt x="428" y="520"/>
                  </a:lnTo>
                  <a:lnTo>
                    <a:pt x="395" y="530"/>
                  </a:lnTo>
                  <a:lnTo>
                    <a:pt x="361" y="534"/>
                  </a:lnTo>
                  <a:lnTo>
                    <a:pt x="325" y="530"/>
                  </a:lnTo>
                  <a:lnTo>
                    <a:pt x="293" y="520"/>
                  </a:lnTo>
                  <a:lnTo>
                    <a:pt x="263" y="504"/>
                  </a:lnTo>
                  <a:lnTo>
                    <a:pt x="237" y="483"/>
                  </a:lnTo>
                  <a:lnTo>
                    <a:pt x="217" y="456"/>
                  </a:lnTo>
                  <a:lnTo>
                    <a:pt x="201" y="428"/>
                  </a:lnTo>
                  <a:lnTo>
                    <a:pt x="190" y="394"/>
                  </a:lnTo>
                  <a:lnTo>
                    <a:pt x="187" y="360"/>
                  </a:lnTo>
                  <a:lnTo>
                    <a:pt x="190" y="325"/>
                  </a:lnTo>
                  <a:lnTo>
                    <a:pt x="201" y="293"/>
                  </a:lnTo>
                  <a:lnTo>
                    <a:pt x="217" y="263"/>
                  </a:lnTo>
                  <a:lnTo>
                    <a:pt x="237" y="237"/>
                  </a:lnTo>
                  <a:lnTo>
                    <a:pt x="263" y="217"/>
                  </a:lnTo>
                  <a:lnTo>
                    <a:pt x="293" y="201"/>
                  </a:lnTo>
                  <a:lnTo>
                    <a:pt x="325" y="190"/>
                  </a:lnTo>
                  <a:lnTo>
                    <a:pt x="361" y="187"/>
                  </a:lnTo>
                  <a:lnTo>
                    <a:pt x="394" y="190"/>
                  </a:lnTo>
                  <a:lnTo>
                    <a:pt x="425" y="199"/>
                  </a:lnTo>
                  <a:lnTo>
                    <a:pt x="454" y="214"/>
                  </a:lnTo>
                  <a:lnTo>
                    <a:pt x="480" y="235"/>
                  </a:lnTo>
                  <a:lnTo>
                    <a:pt x="500" y="259"/>
                  </a:lnTo>
                  <a:lnTo>
                    <a:pt x="518" y="288"/>
                  </a:lnTo>
                  <a:lnTo>
                    <a:pt x="528" y="320"/>
                  </a:lnTo>
                  <a:lnTo>
                    <a:pt x="534" y="356"/>
                  </a:lnTo>
                  <a:lnTo>
                    <a:pt x="722" y="356"/>
                  </a:lnTo>
                  <a:lnTo>
                    <a:pt x="722" y="289"/>
                  </a:lnTo>
                  <a:lnTo>
                    <a:pt x="642" y="289"/>
                  </a:lnTo>
                  <a:lnTo>
                    <a:pt x="636" y="269"/>
                  </a:lnTo>
                  <a:lnTo>
                    <a:pt x="628" y="248"/>
                  </a:lnTo>
                  <a:lnTo>
                    <a:pt x="620" y="229"/>
                  </a:lnTo>
                  <a:lnTo>
                    <a:pt x="610" y="211"/>
                  </a:lnTo>
                  <a:lnTo>
                    <a:pt x="663" y="158"/>
                  </a:lnTo>
                  <a:lnTo>
                    <a:pt x="564" y="58"/>
                  </a:lnTo>
                  <a:lnTo>
                    <a:pt x="510" y="112"/>
                  </a:lnTo>
                  <a:lnTo>
                    <a:pt x="500" y="106"/>
                  </a:lnTo>
                  <a:lnTo>
                    <a:pt x="491" y="101"/>
                  </a:lnTo>
                  <a:lnTo>
                    <a:pt x="482" y="97"/>
                  </a:lnTo>
                  <a:lnTo>
                    <a:pt x="471" y="92"/>
                  </a:lnTo>
                  <a:lnTo>
                    <a:pt x="462" y="89"/>
                  </a:lnTo>
                  <a:lnTo>
                    <a:pt x="452" y="85"/>
                  </a:lnTo>
                  <a:lnTo>
                    <a:pt x="442" y="82"/>
                  </a:lnTo>
                  <a:lnTo>
                    <a:pt x="431" y="78"/>
                  </a:lnTo>
                  <a:lnTo>
                    <a:pt x="431" y="0"/>
                  </a:lnTo>
                  <a:lnTo>
                    <a:pt x="289" y="0"/>
                  </a:lnTo>
                  <a:lnTo>
                    <a:pt x="289" y="78"/>
                  </a:lnTo>
                  <a:lnTo>
                    <a:pt x="279" y="82"/>
                  </a:lnTo>
                  <a:lnTo>
                    <a:pt x="269" y="85"/>
                  </a:lnTo>
                  <a:lnTo>
                    <a:pt x="258" y="89"/>
                  </a:lnTo>
                  <a:lnTo>
                    <a:pt x="249" y="92"/>
                  </a:lnTo>
                  <a:lnTo>
                    <a:pt x="239" y="97"/>
                  </a:lnTo>
                  <a:lnTo>
                    <a:pt x="229" y="101"/>
                  </a:lnTo>
                  <a:lnTo>
                    <a:pt x="220" y="106"/>
                  </a:lnTo>
                  <a:lnTo>
                    <a:pt x="211" y="112"/>
                  </a:lnTo>
                  <a:lnTo>
                    <a:pt x="161" y="60"/>
                  </a:lnTo>
                  <a:lnTo>
                    <a:pt x="61" y="160"/>
                  </a:lnTo>
                  <a:lnTo>
                    <a:pt x="112" y="211"/>
                  </a:lnTo>
                  <a:lnTo>
                    <a:pt x="101" y="229"/>
                  </a:lnTo>
                  <a:lnTo>
                    <a:pt x="93" y="248"/>
                  </a:lnTo>
                  <a:lnTo>
                    <a:pt x="85" y="269"/>
                  </a:lnTo>
                  <a:lnTo>
                    <a:pt x="80" y="289"/>
                  </a:lnTo>
                  <a:lnTo>
                    <a:pt x="0" y="289"/>
                  </a:lnTo>
                  <a:lnTo>
                    <a:pt x="0" y="430"/>
                  </a:lnTo>
                  <a:lnTo>
                    <a:pt x="80" y="430"/>
                  </a:lnTo>
                  <a:lnTo>
                    <a:pt x="85" y="451"/>
                  </a:lnTo>
                  <a:lnTo>
                    <a:pt x="93" y="470"/>
                  </a:lnTo>
                  <a:lnTo>
                    <a:pt x="101" y="490"/>
                  </a:lnTo>
                  <a:lnTo>
                    <a:pt x="112" y="508"/>
                  </a:lnTo>
                  <a:lnTo>
                    <a:pt x="59" y="562"/>
                  </a:lnTo>
                  <a:lnTo>
                    <a:pt x="158" y="663"/>
                  </a:lnTo>
                  <a:lnTo>
                    <a:pt x="211" y="609"/>
                  </a:lnTo>
                  <a:lnTo>
                    <a:pt x="220" y="614"/>
                  </a:lnTo>
                  <a:lnTo>
                    <a:pt x="229" y="619"/>
                  </a:lnTo>
                  <a:lnTo>
                    <a:pt x="239" y="624"/>
                  </a:lnTo>
                  <a:lnTo>
                    <a:pt x="249" y="628"/>
                  </a:lnTo>
                  <a:lnTo>
                    <a:pt x="258" y="632"/>
                  </a:lnTo>
                  <a:lnTo>
                    <a:pt x="269" y="635"/>
                  </a:lnTo>
                  <a:lnTo>
                    <a:pt x="279" y="639"/>
                  </a:lnTo>
                  <a:lnTo>
                    <a:pt x="289" y="641"/>
                  </a:lnTo>
                  <a:lnTo>
                    <a:pt x="289" y="720"/>
                  </a:lnTo>
                  <a:lnTo>
                    <a:pt x="431" y="720"/>
                  </a:lnTo>
                  <a:lnTo>
                    <a:pt x="431" y="641"/>
                  </a:lnTo>
                  <a:lnTo>
                    <a:pt x="442" y="639"/>
                  </a:lnTo>
                  <a:lnTo>
                    <a:pt x="452" y="635"/>
                  </a:lnTo>
                  <a:lnTo>
                    <a:pt x="462" y="632"/>
                  </a:lnTo>
                  <a:lnTo>
                    <a:pt x="471" y="628"/>
                  </a:lnTo>
                  <a:lnTo>
                    <a:pt x="482" y="624"/>
                  </a:lnTo>
                  <a:lnTo>
                    <a:pt x="491" y="619"/>
                  </a:lnTo>
                  <a:lnTo>
                    <a:pt x="500" y="614"/>
                  </a:lnTo>
                  <a:lnTo>
                    <a:pt x="510" y="609"/>
                  </a:lnTo>
                  <a:lnTo>
                    <a:pt x="566" y="665"/>
                  </a:lnTo>
                  <a:lnTo>
                    <a:pt x="665" y="565"/>
                  </a:lnTo>
                  <a:lnTo>
                    <a:pt x="610" y="508"/>
                  </a:lnTo>
                  <a:lnTo>
                    <a:pt x="620" y="490"/>
                  </a:lnTo>
                  <a:lnTo>
                    <a:pt x="628" y="470"/>
                  </a:lnTo>
                  <a:lnTo>
                    <a:pt x="636" y="451"/>
                  </a:lnTo>
                  <a:lnTo>
                    <a:pt x="642" y="430"/>
                  </a:lnTo>
                  <a:lnTo>
                    <a:pt x="722" y="430"/>
                  </a:lnTo>
                  <a:close/>
                </a:path>
              </a:pathLst>
            </a:custGeom>
            <a:solidFill>
              <a:srgbClr val="FFFFFF"/>
            </a:solidFill>
            <a:ln w="9525">
              <a:solidFill>
                <a:srgbClr val="E27100"/>
              </a:solidFill>
              <a:round/>
              <a:headEnd/>
              <a:tailEnd/>
            </a:ln>
          </p:spPr>
          <p:txBody>
            <a:bodyPr/>
            <a:lstStyle/>
            <a:p>
              <a:pPr algn="l" rtl="0" fontAlgn="base">
                <a:spcBef>
                  <a:spcPct val="0"/>
                </a:spcBef>
                <a:spcAft>
                  <a:spcPct val="0"/>
                </a:spcAft>
              </a:pPr>
              <a:endParaRPr lang="en-US" kern="1200" dirty="0">
                <a:cs typeface="+mn-cs"/>
              </a:endParaRPr>
            </a:p>
          </p:txBody>
        </p:sp>
      </p:grpSp>
      <p:grpSp>
        <p:nvGrpSpPr>
          <p:cNvPr id="321" name="Group 657"/>
          <p:cNvGrpSpPr/>
          <p:nvPr/>
        </p:nvGrpSpPr>
        <p:grpSpPr>
          <a:xfrm>
            <a:off x="7032717" y="3490802"/>
            <a:ext cx="249579" cy="251473"/>
            <a:chOff x="6613338" y="2421385"/>
            <a:chExt cx="253961" cy="273928"/>
          </a:xfrm>
        </p:grpSpPr>
        <p:sp>
          <p:nvSpPr>
            <p:cNvPr id="322" name="Freeform 2490"/>
            <p:cNvSpPr>
              <a:spLocks/>
            </p:cNvSpPr>
            <p:nvPr/>
          </p:nvSpPr>
          <p:spPr bwMode="auto">
            <a:xfrm>
              <a:off x="6613338" y="2421385"/>
              <a:ext cx="253961" cy="273928"/>
            </a:xfrm>
            <a:custGeom>
              <a:avLst/>
              <a:gdLst>
                <a:gd name="T0" fmla="*/ 0 w 4492"/>
                <a:gd name="T1" fmla="*/ 0 h 4450"/>
                <a:gd name="T2" fmla="*/ 0 w 4492"/>
                <a:gd name="T3" fmla="*/ 0 h 4450"/>
                <a:gd name="T4" fmla="*/ 0 w 4492"/>
                <a:gd name="T5" fmla="*/ 0 h 4450"/>
                <a:gd name="T6" fmla="*/ 0 w 4492"/>
                <a:gd name="T7" fmla="*/ 0 h 4450"/>
                <a:gd name="T8" fmla="*/ 0 w 4492"/>
                <a:gd name="T9" fmla="*/ 0 h 4450"/>
                <a:gd name="T10" fmla="*/ 0 w 4492"/>
                <a:gd name="T11" fmla="*/ 0 h 4450"/>
                <a:gd name="T12" fmla="*/ 0 w 4492"/>
                <a:gd name="T13" fmla="*/ 0 h 4450"/>
                <a:gd name="T14" fmla="*/ 0 w 4492"/>
                <a:gd name="T15" fmla="*/ 0 h 4450"/>
                <a:gd name="T16" fmla="*/ 0 w 4492"/>
                <a:gd name="T17" fmla="*/ 0 h 4450"/>
                <a:gd name="T18" fmla="*/ 0 w 4492"/>
                <a:gd name="T19" fmla="*/ 0 h 4450"/>
                <a:gd name="T20" fmla="*/ 0 w 4492"/>
                <a:gd name="T21" fmla="*/ 0 h 4450"/>
                <a:gd name="T22" fmla="*/ 0 w 4492"/>
                <a:gd name="T23" fmla="*/ 0 h 4450"/>
                <a:gd name="T24" fmla="*/ 0 w 4492"/>
                <a:gd name="T25" fmla="*/ 0 h 4450"/>
                <a:gd name="T26" fmla="*/ 0 w 4492"/>
                <a:gd name="T27" fmla="*/ 0 h 4450"/>
                <a:gd name="T28" fmla="*/ 0 w 4492"/>
                <a:gd name="T29" fmla="*/ 0 h 4450"/>
                <a:gd name="T30" fmla="*/ 0 w 4492"/>
                <a:gd name="T31" fmla="*/ 0 h 4450"/>
                <a:gd name="T32" fmla="*/ 0 w 4492"/>
                <a:gd name="T33" fmla="*/ 0 h 4450"/>
                <a:gd name="T34" fmla="*/ 0 w 4492"/>
                <a:gd name="T35" fmla="*/ 0 h 4450"/>
                <a:gd name="T36" fmla="*/ 0 w 4492"/>
                <a:gd name="T37" fmla="*/ 0 h 4450"/>
                <a:gd name="T38" fmla="*/ 0 w 4492"/>
                <a:gd name="T39" fmla="*/ 0 h 4450"/>
                <a:gd name="T40" fmla="*/ 0 w 4492"/>
                <a:gd name="T41" fmla="*/ 0 h 4450"/>
                <a:gd name="T42" fmla="*/ 0 w 4492"/>
                <a:gd name="T43" fmla="*/ 0 h 4450"/>
                <a:gd name="T44" fmla="*/ 0 w 4492"/>
                <a:gd name="T45" fmla="*/ 0 h 4450"/>
                <a:gd name="T46" fmla="*/ 0 w 4492"/>
                <a:gd name="T47" fmla="*/ 0 h 4450"/>
                <a:gd name="T48" fmla="*/ 0 w 4492"/>
                <a:gd name="T49" fmla="*/ 0 h 4450"/>
                <a:gd name="T50" fmla="*/ 0 w 4492"/>
                <a:gd name="T51" fmla="*/ 0 h 4450"/>
                <a:gd name="T52" fmla="*/ 0 w 4492"/>
                <a:gd name="T53" fmla="*/ 0 h 4450"/>
                <a:gd name="T54" fmla="*/ 0 w 4492"/>
                <a:gd name="T55" fmla="*/ 0 h 4450"/>
                <a:gd name="T56" fmla="*/ 0 w 4492"/>
                <a:gd name="T57" fmla="*/ 0 h 4450"/>
                <a:gd name="T58" fmla="*/ 0 w 4492"/>
                <a:gd name="T59" fmla="*/ 0 h 4450"/>
                <a:gd name="T60" fmla="*/ 0 w 4492"/>
                <a:gd name="T61" fmla="*/ 0 h 4450"/>
                <a:gd name="T62" fmla="*/ 0 w 4492"/>
                <a:gd name="T63" fmla="*/ 0 h 4450"/>
                <a:gd name="T64" fmla="*/ 0 w 4492"/>
                <a:gd name="T65" fmla="*/ 0 h 4450"/>
                <a:gd name="T66" fmla="*/ 0 w 4492"/>
                <a:gd name="T67" fmla="*/ 0 h 44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492"/>
                <a:gd name="T103" fmla="*/ 0 h 4450"/>
                <a:gd name="T104" fmla="*/ 4492 w 4492"/>
                <a:gd name="T105" fmla="*/ 4450 h 44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492" h="4450">
                  <a:moveTo>
                    <a:pt x="384" y="0"/>
                  </a:moveTo>
                  <a:lnTo>
                    <a:pt x="4108" y="0"/>
                  </a:lnTo>
                  <a:lnTo>
                    <a:pt x="4148" y="2"/>
                  </a:lnTo>
                  <a:lnTo>
                    <a:pt x="4187" y="8"/>
                  </a:lnTo>
                  <a:lnTo>
                    <a:pt x="4224" y="17"/>
                  </a:lnTo>
                  <a:lnTo>
                    <a:pt x="4259" y="30"/>
                  </a:lnTo>
                  <a:lnTo>
                    <a:pt x="4293" y="45"/>
                  </a:lnTo>
                  <a:lnTo>
                    <a:pt x="4324" y="65"/>
                  </a:lnTo>
                  <a:lnTo>
                    <a:pt x="4354" y="86"/>
                  </a:lnTo>
                  <a:lnTo>
                    <a:pt x="4381" y="111"/>
                  </a:lnTo>
                  <a:lnTo>
                    <a:pt x="4406" y="138"/>
                  </a:lnTo>
                  <a:lnTo>
                    <a:pt x="4427" y="166"/>
                  </a:lnTo>
                  <a:lnTo>
                    <a:pt x="4446" y="197"/>
                  </a:lnTo>
                  <a:lnTo>
                    <a:pt x="4462" y="232"/>
                  </a:lnTo>
                  <a:lnTo>
                    <a:pt x="4475" y="266"/>
                  </a:lnTo>
                  <a:lnTo>
                    <a:pt x="4484" y="302"/>
                  </a:lnTo>
                  <a:lnTo>
                    <a:pt x="4490" y="340"/>
                  </a:lnTo>
                  <a:lnTo>
                    <a:pt x="4492" y="379"/>
                  </a:lnTo>
                  <a:lnTo>
                    <a:pt x="4492" y="4072"/>
                  </a:lnTo>
                  <a:lnTo>
                    <a:pt x="4490" y="4110"/>
                  </a:lnTo>
                  <a:lnTo>
                    <a:pt x="4484" y="4148"/>
                  </a:lnTo>
                  <a:lnTo>
                    <a:pt x="4475" y="4185"/>
                  </a:lnTo>
                  <a:lnTo>
                    <a:pt x="4462" y="4220"/>
                  </a:lnTo>
                  <a:lnTo>
                    <a:pt x="4446" y="4253"/>
                  </a:lnTo>
                  <a:lnTo>
                    <a:pt x="4427" y="4284"/>
                  </a:lnTo>
                  <a:lnTo>
                    <a:pt x="4406" y="4313"/>
                  </a:lnTo>
                  <a:lnTo>
                    <a:pt x="4381" y="4339"/>
                  </a:lnTo>
                  <a:lnTo>
                    <a:pt x="4354" y="4365"/>
                  </a:lnTo>
                  <a:lnTo>
                    <a:pt x="4324" y="4387"/>
                  </a:lnTo>
                  <a:lnTo>
                    <a:pt x="4293" y="4405"/>
                  </a:lnTo>
                  <a:lnTo>
                    <a:pt x="4259" y="4421"/>
                  </a:lnTo>
                  <a:lnTo>
                    <a:pt x="4224" y="4433"/>
                  </a:lnTo>
                  <a:lnTo>
                    <a:pt x="4187" y="4442"/>
                  </a:lnTo>
                  <a:lnTo>
                    <a:pt x="4148" y="4449"/>
                  </a:lnTo>
                  <a:lnTo>
                    <a:pt x="4108" y="4450"/>
                  </a:lnTo>
                  <a:lnTo>
                    <a:pt x="384" y="4450"/>
                  </a:lnTo>
                  <a:lnTo>
                    <a:pt x="343" y="4449"/>
                  </a:lnTo>
                  <a:lnTo>
                    <a:pt x="304" y="4442"/>
                  </a:lnTo>
                  <a:lnTo>
                    <a:pt x="268" y="4433"/>
                  </a:lnTo>
                  <a:lnTo>
                    <a:pt x="233" y="4421"/>
                  </a:lnTo>
                  <a:lnTo>
                    <a:pt x="199" y="4405"/>
                  </a:lnTo>
                  <a:lnTo>
                    <a:pt x="167" y="4387"/>
                  </a:lnTo>
                  <a:lnTo>
                    <a:pt x="138" y="4365"/>
                  </a:lnTo>
                  <a:lnTo>
                    <a:pt x="111" y="4339"/>
                  </a:lnTo>
                  <a:lnTo>
                    <a:pt x="86" y="4313"/>
                  </a:lnTo>
                  <a:lnTo>
                    <a:pt x="66" y="4284"/>
                  </a:lnTo>
                  <a:lnTo>
                    <a:pt x="46" y="4253"/>
                  </a:lnTo>
                  <a:lnTo>
                    <a:pt x="30" y="4220"/>
                  </a:lnTo>
                  <a:lnTo>
                    <a:pt x="17" y="4185"/>
                  </a:lnTo>
                  <a:lnTo>
                    <a:pt x="8" y="4148"/>
                  </a:lnTo>
                  <a:lnTo>
                    <a:pt x="2" y="4110"/>
                  </a:lnTo>
                  <a:lnTo>
                    <a:pt x="0" y="4072"/>
                  </a:lnTo>
                  <a:lnTo>
                    <a:pt x="0" y="379"/>
                  </a:lnTo>
                  <a:lnTo>
                    <a:pt x="2" y="340"/>
                  </a:lnTo>
                  <a:lnTo>
                    <a:pt x="8" y="302"/>
                  </a:lnTo>
                  <a:lnTo>
                    <a:pt x="17" y="266"/>
                  </a:lnTo>
                  <a:lnTo>
                    <a:pt x="30" y="232"/>
                  </a:lnTo>
                  <a:lnTo>
                    <a:pt x="46" y="197"/>
                  </a:lnTo>
                  <a:lnTo>
                    <a:pt x="66" y="166"/>
                  </a:lnTo>
                  <a:lnTo>
                    <a:pt x="86" y="138"/>
                  </a:lnTo>
                  <a:lnTo>
                    <a:pt x="111" y="111"/>
                  </a:lnTo>
                  <a:lnTo>
                    <a:pt x="138" y="86"/>
                  </a:lnTo>
                  <a:lnTo>
                    <a:pt x="167" y="65"/>
                  </a:lnTo>
                  <a:lnTo>
                    <a:pt x="199" y="45"/>
                  </a:lnTo>
                  <a:lnTo>
                    <a:pt x="233" y="30"/>
                  </a:lnTo>
                  <a:lnTo>
                    <a:pt x="268" y="17"/>
                  </a:lnTo>
                  <a:lnTo>
                    <a:pt x="304" y="8"/>
                  </a:lnTo>
                  <a:lnTo>
                    <a:pt x="343" y="2"/>
                  </a:lnTo>
                  <a:lnTo>
                    <a:pt x="384" y="0"/>
                  </a:lnTo>
                  <a:close/>
                </a:path>
              </a:pathLst>
            </a:custGeom>
            <a:solidFill>
              <a:srgbClr val="FFC000"/>
            </a:solidFill>
            <a:ln w="9525">
              <a:noFill/>
              <a:round/>
              <a:headEnd/>
              <a:tailEnd/>
            </a:ln>
          </p:spPr>
          <p:txBody>
            <a:bodyPr/>
            <a:lstStyle/>
            <a:p>
              <a:pPr algn="l" rtl="0" fontAlgn="base">
                <a:spcBef>
                  <a:spcPct val="0"/>
                </a:spcBef>
                <a:spcAft>
                  <a:spcPct val="0"/>
                </a:spcAft>
              </a:pPr>
              <a:endParaRPr lang="en-US" kern="1200" dirty="0">
                <a:cs typeface="+mn-cs"/>
              </a:endParaRPr>
            </a:p>
          </p:txBody>
        </p:sp>
        <p:sp>
          <p:nvSpPr>
            <p:cNvPr id="323" name="Freeform 2491"/>
            <p:cNvSpPr>
              <a:spLocks/>
            </p:cNvSpPr>
            <p:nvPr/>
          </p:nvSpPr>
          <p:spPr bwMode="auto">
            <a:xfrm>
              <a:off x="6639802" y="2448105"/>
              <a:ext cx="202816" cy="221843"/>
            </a:xfrm>
            <a:custGeom>
              <a:avLst/>
              <a:gdLst>
                <a:gd name="T0" fmla="*/ 0 w 722"/>
                <a:gd name="T1" fmla="*/ 0 h 720"/>
                <a:gd name="T2" fmla="*/ 0 w 722"/>
                <a:gd name="T3" fmla="*/ 0 h 720"/>
                <a:gd name="T4" fmla="*/ 0 w 722"/>
                <a:gd name="T5" fmla="*/ 0 h 720"/>
                <a:gd name="T6" fmla="*/ 0 w 722"/>
                <a:gd name="T7" fmla="*/ 0 h 720"/>
                <a:gd name="T8" fmla="*/ 0 w 722"/>
                <a:gd name="T9" fmla="*/ 0 h 720"/>
                <a:gd name="T10" fmla="*/ 0 w 722"/>
                <a:gd name="T11" fmla="*/ 0 h 720"/>
                <a:gd name="T12" fmla="*/ 0 w 722"/>
                <a:gd name="T13" fmla="*/ 0 h 720"/>
                <a:gd name="T14" fmla="*/ 0 w 722"/>
                <a:gd name="T15" fmla="*/ 0 h 720"/>
                <a:gd name="T16" fmla="*/ 0 w 722"/>
                <a:gd name="T17" fmla="*/ 0 h 720"/>
                <a:gd name="T18" fmla="*/ 0 w 722"/>
                <a:gd name="T19" fmla="*/ 0 h 720"/>
                <a:gd name="T20" fmla="*/ 0 w 722"/>
                <a:gd name="T21" fmla="*/ 0 h 720"/>
                <a:gd name="T22" fmla="*/ 0 w 722"/>
                <a:gd name="T23" fmla="*/ 0 h 720"/>
                <a:gd name="T24" fmla="*/ 0 w 722"/>
                <a:gd name="T25" fmla="*/ 0 h 720"/>
                <a:gd name="T26" fmla="*/ 0 w 722"/>
                <a:gd name="T27" fmla="*/ 0 h 720"/>
                <a:gd name="T28" fmla="*/ 0 w 722"/>
                <a:gd name="T29" fmla="*/ 0 h 720"/>
                <a:gd name="T30" fmla="*/ 0 w 722"/>
                <a:gd name="T31" fmla="*/ 0 h 720"/>
                <a:gd name="T32" fmla="*/ 0 w 722"/>
                <a:gd name="T33" fmla="*/ 0 h 720"/>
                <a:gd name="T34" fmla="*/ 0 w 722"/>
                <a:gd name="T35" fmla="*/ 0 h 720"/>
                <a:gd name="T36" fmla="*/ 0 w 722"/>
                <a:gd name="T37" fmla="*/ 0 h 720"/>
                <a:gd name="T38" fmla="*/ 0 w 722"/>
                <a:gd name="T39" fmla="*/ 0 h 720"/>
                <a:gd name="T40" fmla="*/ 0 w 722"/>
                <a:gd name="T41" fmla="*/ 0 h 720"/>
                <a:gd name="T42" fmla="*/ 0 w 722"/>
                <a:gd name="T43" fmla="*/ 0 h 720"/>
                <a:gd name="T44" fmla="*/ 0 w 722"/>
                <a:gd name="T45" fmla="*/ 0 h 720"/>
                <a:gd name="T46" fmla="*/ 0 w 722"/>
                <a:gd name="T47" fmla="*/ 0 h 720"/>
                <a:gd name="T48" fmla="*/ 0 w 722"/>
                <a:gd name="T49" fmla="*/ 0 h 720"/>
                <a:gd name="T50" fmla="*/ 0 w 722"/>
                <a:gd name="T51" fmla="*/ 0 h 720"/>
                <a:gd name="T52" fmla="*/ 0 w 722"/>
                <a:gd name="T53" fmla="*/ 0 h 720"/>
                <a:gd name="T54" fmla="*/ 0 w 722"/>
                <a:gd name="T55" fmla="*/ 0 h 720"/>
                <a:gd name="T56" fmla="*/ 0 w 722"/>
                <a:gd name="T57" fmla="*/ 0 h 720"/>
                <a:gd name="T58" fmla="*/ 0 w 722"/>
                <a:gd name="T59" fmla="*/ 0 h 720"/>
                <a:gd name="T60" fmla="*/ 0 w 722"/>
                <a:gd name="T61" fmla="*/ 0 h 720"/>
                <a:gd name="T62" fmla="*/ 0 w 722"/>
                <a:gd name="T63" fmla="*/ 0 h 720"/>
                <a:gd name="T64" fmla="*/ 0 w 722"/>
                <a:gd name="T65" fmla="*/ 0 h 720"/>
                <a:gd name="T66" fmla="*/ 0 w 722"/>
                <a:gd name="T67" fmla="*/ 0 h 720"/>
                <a:gd name="T68" fmla="*/ 0 w 722"/>
                <a:gd name="T69" fmla="*/ 0 h 720"/>
                <a:gd name="T70" fmla="*/ 0 w 722"/>
                <a:gd name="T71" fmla="*/ 0 h 720"/>
                <a:gd name="T72" fmla="*/ 0 w 722"/>
                <a:gd name="T73" fmla="*/ 0 h 720"/>
                <a:gd name="T74" fmla="*/ 0 w 722"/>
                <a:gd name="T75" fmla="*/ 0 h 720"/>
                <a:gd name="T76" fmla="*/ 0 w 722"/>
                <a:gd name="T77" fmla="*/ 0 h 720"/>
                <a:gd name="T78" fmla="*/ 0 w 722"/>
                <a:gd name="T79" fmla="*/ 0 h 720"/>
                <a:gd name="T80" fmla="*/ 0 w 722"/>
                <a:gd name="T81" fmla="*/ 0 h 720"/>
                <a:gd name="T82" fmla="*/ 0 w 722"/>
                <a:gd name="T83" fmla="*/ 0 h 720"/>
                <a:gd name="T84" fmla="*/ 0 w 722"/>
                <a:gd name="T85" fmla="*/ 0 h 720"/>
                <a:gd name="T86" fmla="*/ 0 w 722"/>
                <a:gd name="T87" fmla="*/ 0 h 720"/>
                <a:gd name="T88" fmla="*/ 0 w 722"/>
                <a:gd name="T89" fmla="*/ 0 h 720"/>
                <a:gd name="T90" fmla="*/ 0 w 722"/>
                <a:gd name="T91" fmla="*/ 0 h 720"/>
                <a:gd name="T92" fmla="*/ 0 w 722"/>
                <a:gd name="T93" fmla="*/ 0 h 720"/>
                <a:gd name="T94" fmla="*/ 0 w 722"/>
                <a:gd name="T95" fmla="*/ 0 h 720"/>
                <a:gd name="T96" fmla="*/ 0 w 722"/>
                <a:gd name="T97" fmla="*/ 0 h 720"/>
                <a:gd name="T98" fmla="*/ 0 w 722"/>
                <a:gd name="T99" fmla="*/ 0 h 720"/>
                <a:gd name="T100" fmla="*/ 0 w 722"/>
                <a:gd name="T101" fmla="*/ 0 h 720"/>
                <a:gd name="T102" fmla="*/ 0 w 722"/>
                <a:gd name="T103" fmla="*/ 0 h 720"/>
                <a:gd name="T104" fmla="*/ 0 w 722"/>
                <a:gd name="T105" fmla="*/ 0 h 720"/>
                <a:gd name="T106" fmla="*/ 0 w 722"/>
                <a:gd name="T107" fmla="*/ 0 h 720"/>
                <a:gd name="T108" fmla="*/ 0 w 722"/>
                <a:gd name="T109" fmla="*/ 0 h 720"/>
                <a:gd name="T110" fmla="*/ 0 w 722"/>
                <a:gd name="T111" fmla="*/ 0 h 72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722"/>
                <a:gd name="T169" fmla="*/ 0 h 720"/>
                <a:gd name="T170" fmla="*/ 722 w 722"/>
                <a:gd name="T171" fmla="*/ 720 h 72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722" h="720">
                  <a:moveTo>
                    <a:pt x="722" y="430"/>
                  </a:moveTo>
                  <a:lnTo>
                    <a:pt x="722" y="356"/>
                  </a:lnTo>
                  <a:lnTo>
                    <a:pt x="534" y="356"/>
                  </a:lnTo>
                  <a:lnTo>
                    <a:pt x="534" y="357"/>
                  </a:lnTo>
                  <a:lnTo>
                    <a:pt x="534" y="358"/>
                  </a:lnTo>
                  <a:lnTo>
                    <a:pt x="534" y="360"/>
                  </a:lnTo>
                  <a:lnTo>
                    <a:pt x="530" y="394"/>
                  </a:lnTo>
                  <a:lnTo>
                    <a:pt x="520" y="428"/>
                  </a:lnTo>
                  <a:lnTo>
                    <a:pt x="504" y="456"/>
                  </a:lnTo>
                  <a:lnTo>
                    <a:pt x="483" y="483"/>
                  </a:lnTo>
                  <a:lnTo>
                    <a:pt x="458" y="504"/>
                  </a:lnTo>
                  <a:lnTo>
                    <a:pt x="428" y="520"/>
                  </a:lnTo>
                  <a:lnTo>
                    <a:pt x="395" y="530"/>
                  </a:lnTo>
                  <a:lnTo>
                    <a:pt x="361" y="534"/>
                  </a:lnTo>
                  <a:lnTo>
                    <a:pt x="325" y="530"/>
                  </a:lnTo>
                  <a:lnTo>
                    <a:pt x="293" y="520"/>
                  </a:lnTo>
                  <a:lnTo>
                    <a:pt x="263" y="504"/>
                  </a:lnTo>
                  <a:lnTo>
                    <a:pt x="237" y="483"/>
                  </a:lnTo>
                  <a:lnTo>
                    <a:pt x="217" y="456"/>
                  </a:lnTo>
                  <a:lnTo>
                    <a:pt x="201" y="428"/>
                  </a:lnTo>
                  <a:lnTo>
                    <a:pt x="190" y="394"/>
                  </a:lnTo>
                  <a:lnTo>
                    <a:pt x="187" y="360"/>
                  </a:lnTo>
                  <a:lnTo>
                    <a:pt x="190" y="325"/>
                  </a:lnTo>
                  <a:lnTo>
                    <a:pt x="201" y="293"/>
                  </a:lnTo>
                  <a:lnTo>
                    <a:pt x="217" y="263"/>
                  </a:lnTo>
                  <a:lnTo>
                    <a:pt x="237" y="237"/>
                  </a:lnTo>
                  <a:lnTo>
                    <a:pt x="263" y="217"/>
                  </a:lnTo>
                  <a:lnTo>
                    <a:pt x="293" y="201"/>
                  </a:lnTo>
                  <a:lnTo>
                    <a:pt x="325" y="190"/>
                  </a:lnTo>
                  <a:lnTo>
                    <a:pt x="361" y="187"/>
                  </a:lnTo>
                  <a:lnTo>
                    <a:pt x="394" y="190"/>
                  </a:lnTo>
                  <a:lnTo>
                    <a:pt x="425" y="199"/>
                  </a:lnTo>
                  <a:lnTo>
                    <a:pt x="454" y="214"/>
                  </a:lnTo>
                  <a:lnTo>
                    <a:pt x="480" y="235"/>
                  </a:lnTo>
                  <a:lnTo>
                    <a:pt x="500" y="259"/>
                  </a:lnTo>
                  <a:lnTo>
                    <a:pt x="518" y="288"/>
                  </a:lnTo>
                  <a:lnTo>
                    <a:pt x="528" y="320"/>
                  </a:lnTo>
                  <a:lnTo>
                    <a:pt x="534" y="356"/>
                  </a:lnTo>
                  <a:lnTo>
                    <a:pt x="722" y="356"/>
                  </a:lnTo>
                  <a:lnTo>
                    <a:pt x="722" y="289"/>
                  </a:lnTo>
                  <a:lnTo>
                    <a:pt x="642" y="289"/>
                  </a:lnTo>
                  <a:lnTo>
                    <a:pt x="636" y="269"/>
                  </a:lnTo>
                  <a:lnTo>
                    <a:pt x="628" y="248"/>
                  </a:lnTo>
                  <a:lnTo>
                    <a:pt x="620" y="229"/>
                  </a:lnTo>
                  <a:lnTo>
                    <a:pt x="610" y="211"/>
                  </a:lnTo>
                  <a:lnTo>
                    <a:pt x="663" y="158"/>
                  </a:lnTo>
                  <a:lnTo>
                    <a:pt x="564" y="58"/>
                  </a:lnTo>
                  <a:lnTo>
                    <a:pt x="510" y="112"/>
                  </a:lnTo>
                  <a:lnTo>
                    <a:pt x="500" y="106"/>
                  </a:lnTo>
                  <a:lnTo>
                    <a:pt x="491" y="101"/>
                  </a:lnTo>
                  <a:lnTo>
                    <a:pt x="482" y="97"/>
                  </a:lnTo>
                  <a:lnTo>
                    <a:pt x="471" y="92"/>
                  </a:lnTo>
                  <a:lnTo>
                    <a:pt x="462" y="89"/>
                  </a:lnTo>
                  <a:lnTo>
                    <a:pt x="452" y="85"/>
                  </a:lnTo>
                  <a:lnTo>
                    <a:pt x="442" y="82"/>
                  </a:lnTo>
                  <a:lnTo>
                    <a:pt x="431" y="78"/>
                  </a:lnTo>
                  <a:lnTo>
                    <a:pt x="431" y="0"/>
                  </a:lnTo>
                  <a:lnTo>
                    <a:pt x="289" y="0"/>
                  </a:lnTo>
                  <a:lnTo>
                    <a:pt x="289" y="78"/>
                  </a:lnTo>
                  <a:lnTo>
                    <a:pt x="279" y="82"/>
                  </a:lnTo>
                  <a:lnTo>
                    <a:pt x="269" y="85"/>
                  </a:lnTo>
                  <a:lnTo>
                    <a:pt x="258" y="89"/>
                  </a:lnTo>
                  <a:lnTo>
                    <a:pt x="249" y="92"/>
                  </a:lnTo>
                  <a:lnTo>
                    <a:pt x="239" y="97"/>
                  </a:lnTo>
                  <a:lnTo>
                    <a:pt x="229" y="101"/>
                  </a:lnTo>
                  <a:lnTo>
                    <a:pt x="220" y="106"/>
                  </a:lnTo>
                  <a:lnTo>
                    <a:pt x="211" y="112"/>
                  </a:lnTo>
                  <a:lnTo>
                    <a:pt x="161" y="60"/>
                  </a:lnTo>
                  <a:lnTo>
                    <a:pt x="61" y="160"/>
                  </a:lnTo>
                  <a:lnTo>
                    <a:pt x="112" y="211"/>
                  </a:lnTo>
                  <a:lnTo>
                    <a:pt x="101" y="229"/>
                  </a:lnTo>
                  <a:lnTo>
                    <a:pt x="93" y="248"/>
                  </a:lnTo>
                  <a:lnTo>
                    <a:pt x="85" y="269"/>
                  </a:lnTo>
                  <a:lnTo>
                    <a:pt x="80" y="289"/>
                  </a:lnTo>
                  <a:lnTo>
                    <a:pt x="0" y="289"/>
                  </a:lnTo>
                  <a:lnTo>
                    <a:pt x="0" y="430"/>
                  </a:lnTo>
                  <a:lnTo>
                    <a:pt x="80" y="430"/>
                  </a:lnTo>
                  <a:lnTo>
                    <a:pt x="85" y="451"/>
                  </a:lnTo>
                  <a:lnTo>
                    <a:pt x="93" y="470"/>
                  </a:lnTo>
                  <a:lnTo>
                    <a:pt x="101" y="490"/>
                  </a:lnTo>
                  <a:lnTo>
                    <a:pt x="112" y="508"/>
                  </a:lnTo>
                  <a:lnTo>
                    <a:pt x="59" y="562"/>
                  </a:lnTo>
                  <a:lnTo>
                    <a:pt x="158" y="663"/>
                  </a:lnTo>
                  <a:lnTo>
                    <a:pt x="211" y="609"/>
                  </a:lnTo>
                  <a:lnTo>
                    <a:pt x="220" y="614"/>
                  </a:lnTo>
                  <a:lnTo>
                    <a:pt x="229" y="619"/>
                  </a:lnTo>
                  <a:lnTo>
                    <a:pt x="239" y="624"/>
                  </a:lnTo>
                  <a:lnTo>
                    <a:pt x="249" y="628"/>
                  </a:lnTo>
                  <a:lnTo>
                    <a:pt x="258" y="632"/>
                  </a:lnTo>
                  <a:lnTo>
                    <a:pt x="269" y="635"/>
                  </a:lnTo>
                  <a:lnTo>
                    <a:pt x="279" y="639"/>
                  </a:lnTo>
                  <a:lnTo>
                    <a:pt x="289" y="641"/>
                  </a:lnTo>
                  <a:lnTo>
                    <a:pt x="289" y="720"/>
                  </a:lnTo>
                  <a:lnTo>
                    <a:pt x="431" y="720"/>
                  </a:lnTo>
                  <a:lnTo>
                    <a:pt x="431" y="641"/>
                  </a:lnTo>
                  <a:lnTo>
                    <a:pt x="442" y="639"/>
                  </a:lnTo>
                  <a:lnTo>
                    <a:pt x="452" y="635"/>
                  </a:lnTo>
                  <a:lnTo>
                    <a:pt x="462" y="632"/>
                  </a:lnTo>
                  <a:lnTo>
                    <a:pt x="471" y="628"/>
                  </a:lnTo>
                  <a:lnTo>
                    <a:pt x="482" y="624"/>
                  </a:lnTo>
                  <a:lnTo>
                    <a:pt x="491" y="619"/>
                  </a:lnTo>
                  <a:lnTo>
                    <a:pt x="500" y="614"/>
                  </a:lnTo>
                  <a:lnTo>
                    <a:pt x="510" y="609"/>
                  </a:lnTo>
                  <a:lnTo>
                    <a:pt x="566" y="665"/>
                  </a:lnTo>
                  <a:lnTo>
                    <a:pt x="665" y="565"/>
                  </a:lnTo>
                  <a:lnTo>
                    <a:pt x="610" y="508"/>
                  </a:lnTo>
                  <a:lnTo>
                    <a:pt x="620" y="490"/>
                  </a:lnTo>
                  <a:lnTo>
                    <a:pt x="628" y="470"/>
                  </a:lnTo>
                  <a:lnTo>
                    <a:pt x="636" y="451"/>
                  </a:lnTo>
                  <a:lnTo>
                    <a:pt x="642" y="430"/>
                  </a:lnTo>
                  <a:lnTo>
                    <a:pt x="722" y="430"/>
                  </a:lnTo>
                  <a:close/>
                </a:path>
              </a:pathLst>
            </a:custGeom>
            <a:solidFill>
              <a:srgbClr val="FFFFFF"/>
            </a:solidFill>
            <a:ln w="9525">
              <a:solidFill>
                <a:srgbClr val="E27100"/>
              </a:solidFill>
              <a:round/>
              <a:headEnd/>
              <a:tailEnd/>
            </a:ln>
          </p:spPr>
          <p:txBody>
            <a:bodyPr/>
            <a:lstStyle/>
            <a:p>
              <a:pPr algn="l" rtl="0" fontAlgn="base">
                <a:spcBef>
                  <a:spcPct val="0"/>
                </a:spcBef>
                <a:spcAft>
                  <a:spcPct val="0"/>
                </a:spcAft>
              </a:pPr>
              <a:endParaRPr lang="en-US" kern="1200" dirty="0">
                <a:cs typeface="+mn-cs"/>
              </a:endParaRPr>
            </a:p>
          </p:txBody>
        </p:sp>
      </p:grpSp>
      <p:pic>
        <p:nvPicPr>
          <p:cNvPr id="324" name="Picture 22" descr="cost.png"/>
          <p:cNvPicPr>
            <a:picLocks noChangeAspect="1"/>
          </p:cNvPicPr>
          <p:nvPr/>
        </p:nvPicPr>
        <p:blipFill>
          <a:blip r:embed="rId22" cstate="screen">
            <a:extLst>
              <a:ext uri="{28A0092B-C50C-407E-A947-70E740481C1C}">
                <a14:useLocalDpi xmlns:a14="http://schemas.microsoft.com/office/drawing/2010/main"/>
              </a:ext>
            </a:extLst>
          </a:blip>
          <a:srcRect/>
          <a:stretch>
            <a:fillRect/>
          </a:stretch>
        </p:blipFill>
        <p:spPr bwMode="auto">
          <a:xfrm>
            <a:off x="4087520" y="4251850"/>
            <a:ext cx="782435" cy="708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5" name="Picture 37" descr="SWITCH.png"/>
          <p:cNvPicPr>
            <a:picLocks noChangeAspect="1"/>
          </p:cNvPicPr>
          <p:nvPr/>
        </p:nvPicPr>
        <p:blipFill>
          <a:blip r:embed="rId23" cstate="screen">
            <a:extLst>
              <a:ext uri="{28A0092B-C50C-407E-A947-70E740481C1C}">
                <a14:useLocalDpi xmlns:a14="http://schemas.microsoft.com/office/drawing/2010/main"/>
              </a:ext>
            </a:extLst>
          </a:blip>
          <a:srcRect/>
          <a:stretch>
            <a:fillRect/>
          </a:stretch>
        </p:blipFill>
        <p:spPr bwMode="auto">
          <a:xfrm>
            <a:off x="1446596" y="3247409"/>
            <a:ext cx="616809" cy="323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6" name="Picture 77" descr="ETHERNET_CONNECTION.png"/>
          <p:cNvPicPr>
            <a:picLocks noChangeAspect="1"/>
          </p:cNvPicPr>
          <p:nvPr/>
        </p:nvPicPr>
        <p:blipFill>
          <a:blip r:embed="rId24" cstate="screen">
            <a:extLst>
              <a:ext uri="{28A0092B-C50C-407E-A947-70E740481C1C}">
                <a14:useLocalDpi xmlns:a14="http://schemas.microsoft.com/office/drawing/2010/main"/>
              </a:ext>
            </a:extLst>
          </a:blip>
          <a:srcRect/>
          <a:stretch>
            <a:fillRect/>
          </a:stretch>
        </p:blipFill>
        <p:spPr bwMode="auto">
          <a:xfrm>
            <a:off x="1655865" y="2789038"/>
            <a:ext cx="231112" cy="29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 name="Picture 77" descr="ETHERNET_CONNECTION.png"/>
          <p:cNvPicPr>
            <a:picLocks noChangeAspect="1"/>
          </p:cNvPicPr>
          <p:nvPr/>
        </p:nvPicPr>
        <p:blipFill>
          <a:blip r:embed="rId24" cstate="screen">
            <a:extLst>
              <a:ext uri="{28A0092B-C50C-407E-A947-70E740481C1C}">
                <a14:useLocalDpi xmlns:a14="http://schemas.microsoft.com/office/drawing/2010/main"/>
              </a:ext>
            </a:extLst>
          </a:blip>
          <a:srcRect/>
          <a:stretch>
            <a:fillRect/>
          </a:stretch>
        </p:blipFill>
        <p:spPr bwMode="auto">
          <a:xfrm>
            <a:off x="1655865" y="3614656"/>
            <a:ext cx="231112" cy="29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4" name="Text Box 28"/>
          <p:cNvSpPr txBox="1">
            <a:spLocks noChangeArrowheads="1"/>
          </p:cNvSpPr>
          <p:nvPr/>
        </p:nvSpPr>
        <p:spPr bwMode="auto">
          <a:xfrm>
            <a:off x="4310935" y="2655257"/>
            <a:ext cx="1297150" cy="190821"/>
          </a:xfrm>
          <a:prstGeom prst="rect">
            <a:avLst/>
          </a:prstGeom>
          <a:noFill/>
          <a:ln w="12700" algn="ctr">
            <a:noFill/>
            <a:miter lim="800000"/>
            <a:headEnd/>
            <a:tailEnd/>
          </a:ln>
        </p:spPr>
        <p:txBody>
          <a:bodyPr wrap="none">
            <a:spAutoFit/>
          </a:bodyPr>
          <a:lstStyle/>
          <a:p>
            <a:pPr algn="ctr" eaLnBrk="0" hangingPunct="0">
              <a:lnSpc>
                <a:spcPct val="80000"/>
              </a:lnSpc>
            </a:pPr>
            <a:r>
              <a:rPr lang="ko-KR" altLang="en-US" sz="800" i="1" dirty="0"/>
              <a:t>스케줄 기반의 자동 복제</a:t>
            </a:r>
            <a:endParaRPr lang="en-US" sz="1000" i="1" dirty="0"/>
          </a:p>
        </p:txBody>
      </p:sp>
    </p:spTree>
    <p:extLst>
      <p:ext uri="{BB962C8B-B14F-4D97-AF65-F5344CB8AC3E}">
        <p14:creationId xmlns:p14="http://schemas.microsoft.com/office/powerpoint/2010/main" val="3186176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30</a:t>
            </a:fld>
            <a:endParaRPr lang="en-US"/>
          </a:p>
        </p:txBody>
      </p:sp>
      <p:sp>
        <p:nvSpPr>
          <p:cNvPr id="4" name="내용 개체 틀 3"/>
          <p:cNvSpPr>
            <a:spLocks noGrp="1"/>
          </p:cNvSpPr>
          <p:nvPr>
            <p:ph sz="half" idx="13"/>
          </p:nvPr>
        </p:nvSpPr>
        <p:spPr/>
        <p:txBody>
          <a:bodyPr/>
          <a:lstStyle/>
          <a:p>
            <a:r>
              <a:rPr lang="en-US" altLang="ko-KR" sz="1200" dirty="0"/>
              <a:t>Backup Exec</a:t>
            </a:r>
            <a:r>
              <a:rPr lang="ko-KR" altLang="en-US" sz="1200"/>
              <a:t>은 회사 또는 규정상의 데이터 보존 정책 준수를 위하여 백업 세트가 만료되기 이전에 백업 세트 유지기간 만료 등으로 인해 데이터가 삭제되는 것을 방지하기 위한 백업 세트 만료 기간 변경 및 보존 기능을 제공하고 있습니다</a:t>
            </a:r>
            <a:r>
              <a:rPr lang="en-US" altLang="ko-KR" sz="1200" dirty="0"/>
              <a:t>. </a:t>
            </a:r>
            <a:endParaRPr lang="ko-KR" altLang="en-US" sz="1200"/>
          </a:p>
        </p:txBody>
      </p:sp>
      <p:sp>
        <p:nvSpPr>
          <p:cNvPr id="5" name="텍스트 개체 틀 4"/>
          <p:cNvSpPr>
            <a:spLocks noGrp="1"/>
          </p:cNvSpPr>
          <p:nvPr>
            <p:ph type="body" idx="1"/>
          </p:nvPr>
        </p:nvSpPr>
        <p:spPr>
          <a:xfrm>
            <a:off x="523872" y="1804238"/>
            <a:ext cx="1715782" cy="193899"/>
          </a:xfrm>
        </p:spPr>
        <p:txBody>
          <a:bodyPr/>
          <a:lstStyle/>
          <a:p>
            <a:r>
              <a:rPr lang="ko-KR" altLang="en-US" dirty="0"/>
              <a:t>백업세트 유지</a:t>
            </a:r>
            <a:r>
              <a:rPr lang="en-US" altLang="ko-KR" dirty="0"/>
              <a:t>(Hold)</a:t>
            </a:r>
            <a:endParaRPr lang="ko-KR" altLang="en-US"/>
          </a:p>
        </p:txBody>
      </p:sp>
      <p:sp>
        <p:nvSpPr>
          <p:cNvPr id="7" name="텍스트 개체 틀 6"/>
          <p:cNvSpPr>
            <a:spLocks noGrp="1"/>
          </p:cNvSpPr>
          <p:nvPr>
            <p:ph type="body" idx="14"/>
          </p:nvPr>
        </p:nvSpPr>
        <p:spPr>
          <a:xfrm>
            <a:off x="8556910" y="778290"/>
            <a:ext cx="1018475" cy="138499"/>
          </a:xfrm>
        </p:spPr>
        <p:txBody>
          <a:bodyPr/>
          <a:lstStyle/>
          <a:p>
            <a:r>
              <a:rPr lang="en-US" altLang="ko-KR" dirty="0"/>
              <a:t>2. </a:t>
            </a:r>
            <a:r>
              <a:rPr lang="ko-KR" altLang="en-US"/>
              <a:t>제안제품 소개</a:t>
            </a:r>
          </a:p>
        </p:txBody>
      </p:sp>
      <p:sp>
        <p:nvSpPr>
          <p:cNvPr id="8" name="제목 7"/>
          <p:cNvSpPr>
            <a:spLocks noGrp="1"/>
          </p:cNvSpPr>
          <p:nvPr>
            <p:ph type="title"/>
          </p:nvPr>
        </p:nvSpPr>
        <p:spPr/>
        <p:txBody>
          <a:bodyPr/>
          <a:lstStyle/>
          <a:p>
            <a:r>
              <a:rPr lang="en-US" altLang="ko-KR" dirty="0"/>
              <a:t>2.4 </a:t>
            </a:r>
            <a:r>
              <a:rPr lang="ko-KR" altLang="en-US"/>
              <a:t>제품 주요기술 및 특장점</a:t>
            </a:r>
          </a:p>
        </p:txBody>
      </p:sp>
      <p:pic>
        <p:nvPicPr>
          <p:cNvPr id="9" name="Picture 4"/>
          <p:cNvPicPr>
            <a:picLocks noChangeAspect="1"/>
          </p:cNvPicPr>
          <p:nvPr/>
        </p:nvPicPr>
        <p:blipFill>
          <a:blip r:embed="rId4"/>
          <a:stretch>
            <a:fillRect/>
          </a:stretch>
        </p:blipFill>
        <p:spPr>
          <a:xfrm>
            <a:off x="523872" y="2223836"/>
            <a:ext cx="4388571" cy="3120000"/>
          </a:xfrm>
          <a:prstGeom prst="rect">
            <a:avLst/>
          </a:prstGeom>
          <a:effectLst>
            <a:outerShdw blurRad="50800" dist="38100" dir="2700000" algn="tl" rotWithShape="0">
              <a:prstClr val="black">
                <a:alpha val="40000"/>
              </a:prstClr>
            </a:outerShdw>
          </a:effectLst>
        </p:spPr>
      </p:pic>
      <p:pic>
        <p:nvPicPr>
          <p:cNvPr id="10" name="Picture 4" descr="C:\Users\Daeyoung\AppData\Local\Temp\SNAGHTML7cc46e.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48955" y="2223836"/>
            <a:ext cx="4654286" cy="3120000"/>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6"/>
          <a:stretch>
            <a:fillRect/>
          </a:stretch>
        </p:blipFill>
        <p:spPr>
          <a:xfrm>
            <a:off x="1110956" y="4401189"/>
            <a:ext cx="3430183" cy="1529342"/>
          </a:xfrm>
          <a:prstGeom prst="rect">
            <a:avLst/>
          </a:prstGeom>
          <a:effectLst>
            <a:outerShdw blurRad="50800" dist="38100" dir="2700000" algn="tl" rotWithShape="0">
              <a:prstClr val="black">
                <a:alpha val="40000"/>
              </a:prstClr>
            </a:outerShdw>
          </a:effectLst>
        </p:spPr>
      </p:pic>
      <p:pic>
        <p:nvPicPr>
          <p:cNvPr id="12" name="Picture 11"/>
          <p:cNvPicPr>
            <a:picLocks noChangeAspect="1"/>
          </p:cNvPicPr>
          <p:nvPr/>
        </p:nvPicPr>
        <p:blipFill>
          <a:blip r:embed="rId7"/>
          <a:stretch>
            <a:fillRect/>
          </a:stretch>
        </p:blipFill>
        <p:spPr>
          <a:xfrm>
            <a:off x="6673952" y="4617213"/>
            <a:ext cx="1881905" cy="891429"/>
          </a:xfrm>
          <a:prstGeom prst="rect">
            <a:avLst/>
          </a:prstGeom>
          <a:effectLst>
            <a:outerShdw blurRad="50800" dist="38100" dir="2700000" algn="tl" rotWithShape="0">
              <a:prstClr val="black">
                <a:alpha val="40000"/>
              </a:prstClr>
            </a:outerShdw>
          </a:effectLst>
        </p:spPr>
      </p:pic>
      <p:sp>
        <p:nvSpPr>
          <p:cNvPr id="13" name="Rectangular Callout 21"/>
          <p:cNvSpPr/>
          <p:nvPr>
            <p:custDataLst>
              <p:tags r:id="rId1"/>
            </p:custDataLst>
          </p:nvPr>
        </p:nvSpPr>
        <p:spPr bwMode="auto">
          <a:xfrm>
            <a:off x="2427682" y="5413935"/>
            <a:ext cx="2222907" cy="665258"/>
          </a:xfrm>
          <a:prstGeom prst="wedgeRectCallout">
            <a:avLst>
              <a:gd name="adj1" fmla="val -44331"/>
              <a:gd name="adj2" fmla="val -115812"/>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en-US" altLang="ko-KR" sz="1200" kern="0" dirty="0">
                <a:latin typeface="+mn-lt"/>
              </a:rPr>
              <a:t>Compliance </a:t>
            </a:r>
            <a:r>
              <a:rPr lang="ko-KR" altLang="en-US" sz="1200" kern="0" dirty="0">
                <a:latin typeface="+mn-lt"/>
              </a:rPr>
              <a:t>준수를 목적으로 백업 세트의 보존</a:t>
            </a:r>
            <a:r>
              <a:rPr lang="en-US" altLang="ko-KR" sz="1200" kern="0" dirty="0">
                <a:latin typeface="+mn-lt"/>
              </a:rPr>
              <a:t>(</a:t>
            </a:r>
            <a:r>
              <a:rPr lang="ko-KR" altLang="en-US" sz="1200" kern="0" dirty="0">
                <a:latin typeface="+mn-lt"/>
              </a:rPr>
              <a:t>유지</a:t>
            </a:r>
            <a:r>
              <a:rPr lang="en-US" altLang="ko-KR" sz="1200" kern="0" dirty="0">
                <a:latin typeface="+mn-lt"/>
              </a:rPr>
              <a:t>) </a:t>
            </a:r>
            <a:r>
              <a:rPr lang="ko-KR" altLang="en-US" sz="1200" kern="0" dirty="0">
                <a:latin typeface="+mn-lt"/>
              </a:rPr>
              <a:t>기간을 영구로 변경</a:t>
            </a:r>
            <a:endParaRPr lang="en-IE" sz="1200" kern="0" dirty="0">
              <a:latin typeface="+mn-lt"/>
            </a:endParaRPr>
          </a:p>
        </p:txBody>
      </p:sp>
      <p:sp>
        <p:nvSpPr>
          <p:cNvPr id="14" name="Rectangular Callout 22"/>
          <p:cNvSpPr/>
          <p:nvPr>
            <p:custDataLst>
              <p:tags r:id="rId2"/>
            </p:custDataLst>
          </p:nvPr>
        </p:nvSpPr>
        <p:spPr bwMode="auto">
          <a:xfrm>
            <a:off x="5356171" y="5413935"/>
            <a:ext cx="2222907" cy="665258"/>
          </a:xfrm>
          <a:prstGeom prst="wedgeRectCallout">
            <a:avLst>
              <a:gd name="adj1" fmla="val 39032"/>
              <a:gd name="adj2" fmla="val -108514"/>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200" kern="0" dirty="0">
                <a:latin typeface="+mn-lt"/>
              </a:rPr>
              <a:t>백업 세트의 보존</a:t>
            </a:r>
            <a:r>
              <a:rPr lang="en-US" altLang="ko-KR" sz="1200" kern="0" dirty="0">
                <a:latin typeface="+mn-lt"/>
              </a:rPr>
              <a:t>(</a:t>
            </a:r>
            <a:r>
              <a:rPr lang="ko-KR" altLang="en-US" sz="1200" kern="0" dirty="0">
                <a:latin typeface="+mn-lt"/>
              </a:rPr>
              <a:t>유지</a:t>
            </a:r>
            <a:r>
              <a:rPr lang="en-US" altLang="ko-KR" sz="1200" kern="0" dirty="0">
                <a:latin typeface="+mn-lt"/>
              </a:rPr>
              <a:t>) </a:t>
            </a:r>
            <a:r>
              <a:rPr lang="ko-KR" altLang="en-US" sz="1200" kern="0" dirty="0">
                <a:latin typeface="+mn-lt"/>
              </a:rPr>
              <a:t>기간을 임의로 변경</a:t>
            </a:r>
            <a:endParaRPr lang="en-IE" sz="1200" kern="0" dirty="0">
              <a:latin typeface="+mn-lt"/>
            </a:endParaRPr>
          </a:p>
        </p:txBody>
      </p:sp>
      <p:sp>
        <p:nvSpPr>
          <p:cNvPr id="15" name="Rounded Rectangle 8"/>
          <p:cNvSpPr/>
          <p:nvPr/>
        </p:nvSpPr>
        <p:spPr bwMode="auto">
          <a:xfrm>
            <a:off x="3097536" y="2631747"/>
            <a:ext cx="216024" cy="257274"/>
          </a:xfrm>
          <a:prstGeom prst="roundRect">
            <a:avLst/>
          </a:prstGeom>
          <a:noFill/>
          <a:ln w="1587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ko-KR" altLang="en-US">
              <a:latin typeface="Calibri" panose="020F0502020204030204" pitchFamily="34" charset="0"/>
            </a:endParaRPr>
          </a:p>
        </p:txBody>
      </p:sp>
      <p:sp>
        <p:nvSpPr>
          <p:cNvPr id="16" name="Rounded Rectangle 26"/>
          <p:cNvSpPr/>
          <p:nvPr/>
        </p:nvSpPr>
        <p:spPr bwMode="auto">
          <a:xfrm>
            <a:off x="2326019" y="3850152"/>
            <a:ext cx="1109629" cy="130163"/>
          </a:xfrm>
          <a:prstGeom prst="roundRect">
            <a:avLst/>
          </a:prstGeom>
          <a:noFill/>
          <a:ln w="1587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ko-KR" altLang="en-US">
              <a:latin typeface="Calibri" panose="020F0502020204030204" pitchFamily="34" charset="0"/>
            </a:endParaRPr>
          </a:p>
        </p:txBody>
      </p:sp>
      <p:cxnSp>
        <p:nvCxnSpPr>
          <p:cNvPr id="17" name="Straight Arrow Connector 12"/>
          <p:cNvCxnSpPr/>
          <p:nvPr/>
        </p:nvCxnSpPr>
        <p:spPr bwMode="auto">
          <a:xfrm flipH="1">
            <a:off x="2826047" y="2929403"/>
            <a:ext cx="355602" cy="898180"/>
          </a:xfrm>
          <a:prstGeom prst="straightConnector1">
            <a:avLst/>
          </a:prstGeom>
          <a:solidFill>
            <a:schemeClr val="accent1"/>
          </a:solidFill>
          <a:ln w="9525" cap="flat" cmpd="sng" algn="ctr">
            <a:solidFill>
              <a:srgbClr val="FF0000"/>
            </a:solidFill>
            <a:prstDash val="solid"/>
            <a:round/>
            <a:headEnd type="triangle" w="med" len="med"/>
            <a:tailEnd type="triangle"/>
          </a:ln>
          <a:effectLst/>
        </p:spPr>
      </p:cxnSp>
      <p:sp>
        <p:nvSpPr>
          <p:cNvPr id="18" name="Rounded Rectangle 27"/>
          <p:cNvSpPr/>
          <p:nvPr/>
        </p:nvSpPr>
        <p:spPr bwMode="auto">
          <a:xfrm>
            <a:off x="7069469" y="4269252"/>
            <a:ext cx="1109629" cy="130163"/>
          </a:xfrm>
          <a:prstGeom prst="roundRect">
            <a:avLst/>
          </a:prstGeom>
          <a:noFill/>
          <a:ln w="1587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ko-KR" altLang="en-US">
              <a:latin typeface="Calibri" panose="020F0502020204030204" pitchFamily="34" charset="0"/>
            </a:endParaRPr>
          </a:p>
        </p:txBody>
      </p:sp>
      <p:sp>
        <p:nvSpPr>
          <p:cNvPr id="19" name="Rounded Rectangle 28"/>
          <p:cNvSpPr/>
          <p:nvPr/>
        </p:nvSpPr>
        <p:spPr bwMode="auto">
          <a:xfrm>
            <a:off x="8412486" y="2631747"/>
            <a:ext cx="216024" cy="257274"/>
          </a:xfrm>
          <a:prstGeom prst="roundRect">
            <a:avLst/>
          </a:prstGeom>
          <a:noFill/>
          <a:ln w="1587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ko-KR" altLang="en-US">
              <a:latin typeface="Calibri" panose="020F0502020204030204" pitchFamily="34" charset="0"/>
            </a:endParaRPr>
          </a:p>
        </p:txBody>
      </p:sp>
      <p:cxnSp>
        <p:nvCxnSpPr>
          <p:cNvPr id="20" name="Straight Arrow Connector 29"/>
          <p:cNvCxnSpPr/>
          <p:nvPr/>
        </p:nvCxnSpPr>
        <p:spPr bwMode="auto">
          <a:xfrm flipH="1">
            <a:off x="7894940" y="2929403"/>
            <a:ext cx="601659" cy="1306198"/>
          </a:xfrm>
          <a:prstGeom prst="straightConnector1">
            <a:avLst/>
          </a:prstGeom>
          <a:solidFill>
            <a:schemeClr val="accent1"/>
          </a:solidFill>
          <a:ln w="9525" cap="flat" cmpd="sng" algn="ctr">
            <a:solidFill>
              <a:srgbClr val="FF0000"/>
            </a:solidFill>
            <a:prstDash val="solid"/>
            <a:round/>
            <a:headEnd type="triangle" w="med" len="med"/>
            <a:tailEnd type="triangle"/>
          </a:ln>
          <a:effectLst/>
        </p:spPr>
      </p:cxnSp>
    </p:spTree>
    <p:extLst>
      <p:ext uri="{BB962C8B-B14F-4D97-AF65-F5344CB8AC3E}">
        <p14:creationId xmlns:p14="http://schemas.microsoft.com/office/powerpoint/2010/main" val="2328439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31</a:t>
            </a:fld>
            <a:endParaRPr lang="en-US"/>
          </a:p>
        </p:txBody>
      </p:sp>
      <p:sp>
        <p:nvSpPr>
          <p:cNvPr id="4" name="내용 개체 틀 3"/>
          <p:cNvSpPr>
            <a:spLocks noGrp="1"/>
          </p:cNvSpPr>
          <p:nvPr>
            <p:ph sz="half" idx="13"/>
          </p:nvPr>
        </p:nvSpPr>
        <p:spPr/>
        <p:txBody>
          <a:bodyPr/>
          <a:lstStyle/>
          <a:p>
            <a:r>
              <a:rPr lang="en-US" altLang="ko-KR" sz="1200" dirty="0"/>
              <a:t>Backup Exec</a:t>
            </a:r>
            <a:r>
              <a:rPr lang="ko-KR" altLang="en-US" sz="1200"/>
              <a:t>은 빠른 복구 및 데이터 보호 상태를 확인하기 위한 백업 데이터 검색 기능을 제공하고 있습니다</a:t>
            </a:r>
            <a:r>
              <a:rPr lang="en-US" altLang="ko-KR" sz="1200" dirty="0"/>
              <a:t>. </a:t>
            </a:r>
            <a:r>
              <a:rPr lang="ko-KR" altLang="en-US" sz="1200"/>
              <a:t>이 기능을 통해 보호할 리소스의 원래 경로를 정확히 알기 어렵거나</a:t>
            </a:r>
            <a:r>
              <a:rPr lang="en-US" altLang="ko-KR" sz="1200" dirty="0"/>
              <a:t>, </a:t>
            </a:r>
            <a:r>
              <a:rPr lang="ko-KR" altLang="en-US" sz="1200"/>
              <a:t>리소스 파일명을 알지 못하더라도 신속하게 데이터를 검색하여 빠르게 복구하건</a:t>
            </a:r>
            <a:r>
              <a:rPr lang="en-US" altLang="ko-KR" sz="1200" dirty="0"/>
              <a:t>, </a:t>
            </a:r>
            <a:r>
              <a:rPr lang="ko-KR" altLang="en-US" sz="1200"/>
              <a:t>보호 상태를 확인할 수 있습니다</a:t>
            </a:r>
            <a:r>
              <a:rPr lang="en-US" altLang="ko-KR" sz="1200" dirty="0"/>
              <a:t>.</a:t>
            </a:r>
          </a:p>
        </p:txBody>
      </p:sp>
      <p:sp>
        <p:nvSpPr>
          <p:cNvPr id="5" name="텍스트 개체 틀 4"/>
          <p:cNvSpPr>
            <a:spLocks noGrp="1"/>
          </p:cNvSpPr>
          <p:nvPr>
            <p:ph type="body" idx="1"/>
          </p:nvPr>
        </p:nvSpPr>
        <p:spPr>
          <a:xfrm>
            <a:off x="523872" y="1804238"/>
            <a:ext cx="1379151" cy="193899"/>
          </a:xfrm>
        </p:spPr>
        <p:txBody>
          <a:bodyPr/>
          <a:lstStyle/>
          <a:p>
            <a:r>
              <a:rPr lang="ko-KR" altLang="en-US" dirty="0"/>
              <a:t>백업데이터 검색</a:t>
            </a:r>
          </a:p>
        </p:txBody>
      </p:sp>
      <p:sp>
        <p:nvSpPr>
          <p:cNvPr id="7" name="텍스트 개체 틀 6"/>
          <p:cNvSpPr>
            <a:spLocks noGrp="1"/>
          </p:cNvSpPr>
          <p:nvPr>
            <p:ph type="body" idx="14"/>
          </p:nvPr>
        </p:nvSpPr>
        <p:spPr>
          <a:xfrm>
            <a:off x="8556910" y="778290"/>
            <a:ext cx="1018475" cy="138499"/>
          </a:xfrm>
        </p:spPr>
        <p:txBody>
          <a:bodyPr/>
          <a:lstStyle/>
          <a:p>
            <a:r>
              <a:rPr lang="en-US" altLang="ko-KR" dirty="0"/>
              <a:t>2. </a:t>
            </a:r>
            <a:r>
              <a:rPr lang="ko-KR" altLang="en-US"/>
              <a:t>제안제품 소개</a:t>
            </a:r>
          </a:p>
        </p:txBody>
      </p:sp>
      <p:sp>
        <p:nvSpPr>
          <p:cNvPr id="8" name="제목 7"/>
          <p:cNvSpPr>
            <a:spLocks noGrp="1"/>
          </p:cNvSpPr>
          <p:nvPr>
            <p:ph type="title"/>
          </p:nvPr>
        </p:nvSpPr>
        <p:spPr/>
        <p:txBody>
          <a:bodyPr/>
          <a:lstStyle/>
          <a:p>
            <a:r>
              <a:rPr lang="en-US" altLang="ko-KR" dirty="0"/>
              <a:t>2.4 </a:t>
            </a:r>
            <a:r>
              <a:rPr lang="ko-KR" altLang="en-US"/>
              <a:t>제품 주요기술 및 특장점</a:t>
            </a:r>
          </a:p>
        </p:txBody>
      </p:sp>
      <p:pic>
        <p:nvPicPr>
          <p:cNvPr id="9" name="Picture 8"/>
          <p:cNvPicPr>
            <a:picLocks noChangeAspect="1"/>
          </p:cNvPicPr>
          <p:nvPr/>
        </p:nvPicPr>
        <p:blipFill>
          <a:blip r:embed="rId4"/>
          <a:stretch>
            <a:fillRect/>
          </a:stretch>
        </p:blipFill>
        <p:spPr>
          <a:xfrm>
            <a:off x="677213" y="2223836"/>
            <a:ext cx="4388571" cy="3120000"/>
          </a:xfrm>
          <a:prstGeom prst="rect">
            <a:avLst/>
          </a:prstGeom>
          <a:effectLst>
            <a:outerShdw blurRad="50800" dist="38100" dir="2700000" algn="tl" rotWithShape="0">
              <a:prstClr val="black">
                <a:alpha val="40000"/>
              </a:prstClr>
            </a:outerShdw>
          </a:effectLst>
        </p:spPr>
      </p:pic>
      <p:pic>
        <p:nvPicPr>
          <p:cNvPr id="10" name="Picture 9"/>
          <p:cNvPicPr>
            <a:picLocks noChangeAspect="1"/>
          </p:cNvPicPr>
          <p:nvPr/>
        </p:nvPicPr>
        <p:blipFill>
          <a:blip r:embed="rId5"/>
          <a:stretch>
            <a:fillRect/>
          </a:stretch>
        </p:blipFill>
        <p:spPr>
          <a:xfrm>
            <a:off x="1400508" y="4284457"/>
            <a:ext cx="3809524" cy="1485715"/>
          </a:xfrm>
          <a:prstGeom prst="rect">
            <a:avLst/>
          </a:prstGeom>
          <a:effectLst>
            <a:outerShdw blurRad="50800" dist="38100" dir="2700000" algn="tl" rotWithShape="0">
              <a:prstClr val="black">
                <a:alpha val="40000"/>
              </a:prstClr>
            </a:outerShdw>
          </a:effectLst>
        </p:spPr>
      </p:pic>
      <p:pic>
        <p:nvPicPr>
          <p:cNvPr id="11" name="Picture 12"/>
          <p:cNvPicPr>
            <a:picLocks noChangeAspect="1"/>
          </p:cNvPicPr>
          <p:nvPr/>
        </p:nvPicPr>
        <p:blipFill>
          <a:blip r:embed="rId6"/>
          <a:stretch>
            <a:fillRect/>
          </a:stretch>
        </p:blipFill>
        <p:spPr>
          <a:xfrm>
            <a:off x="5474662" y="2223836"/>
            <a:ext cx="3809524" cy="3466667"/>
          </a:xfrm>
          <a:prstGeom prst="rect">
            <a:avLst/>
          </a:prstGeom>
          <a:effectLst>
            <a:outerShdw blurRad="50800" dist="38100" dir="2700000" algn="tl" rotWithShape="0">
              <a:prstClr val="black">
                <a:alpha val="40000"/>
              </a:prstClr>
            </a:outerShdw>
          </a:effectLst>
        </p:spPr>
      </p:pic>
      <p:sp>
        <p:nvSpPr>
          <p:cNvPr id="12" name="Rounded Rectangle 21"/>
          <p:cNvSpPr/>
          <p:nvPr/>
        </p:nvSpPr>
        <p:spPr bwMode="auto">
          <a:xfrm>
            <a:off x="2171943" y="2721812"/>
            <a:ext cx="259026" cy="125278"/>
          </a:xfrm>
          <a:prstGeom prst="roundRect">
            <a:avLst/>
          </a:prstGeom>
          <a:noFill/>
          <a:ln w="1587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ko-KR" altLang="en-US">
              <a:latin typeface="Calibri" panose="020F0502020204030204" pitchFamily="34" charset="0"/>
            </a:endParaRPr>
          </a:p>
        </p:txBody>
      </p:sp>
      <p:sp>
        <p:nvSpPr>
          <p:cNvPr id="13" name="Rectangular Callout 22"/>
          <p:cNvSpPr/>
          <p:nvPr>
            <p:custDataLst>
              <p:tags r:id="rId1"/>
            </p:custDataLst>
          </p:nvPr>
        </p:nvSpPr>
        <p:spPr bwMode="auto">
          <a:xfrm>
            <a:off x="3047316" y="5455447"/>
            <a:ext cx="2222907" cy="665258"/>
          </a:xfrm>
          <a:prstGeom prst="wedgeRectCallout">
            <a:avLst>
              <a:gd name="adj1" fmla="val -44331"/>
              <a:gd name="adj2" fmla="val -115812"/>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200" kern="0">
                <a:latin typeface="+mn-lt"/>
              </a:rPr>
              <a:t>선택한 시스템의 검색 가능한 리소스를 자동으로 인식</a:t>
            </a:r>
            <a:endParaRPr lang="en-IE" sz="1200" kern="0" dirty="0">
              <a:latin typeface="+mn-lt"/>
            </a:endParaRPr>
          </a:p>
        </p:txBody>
      </p:sp>
      <p:sp>
        <p:nvSpPr>
          <p:cNvPr id="14" name="Rectangular Callout 26"/>
          <p:cNvSpPr/>
          <p:nvPr>
            <p:custDataLst>
              <p:tags r:id="rId2"/>
            </p:custDataLst>
          </p:nvPr>
        </p:nvSpPr>
        <p:spPr bwMode="auto">
          <a:xfrm>
            <a:off x="6510708" y="3472898"/>
            <a:ext cx="2222907" cy="665258"/>
          </a:xfrm>
          <a:prstGeom prst="wedgeRectCallout">
            <a:avLst>
              <a:gd name="adj1" fmla="val -44331"/>
              <a:gd name="adj2" fmla="val -115812"/>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lgn="ctr">
              <a:lnSpc>
                <a:spcPct val="90000"/>
              </a:lnSpc>
              <a:spcAft>
                <a:spcPts val="0"/>
              </a:spcAft>
              <a:buClr>
                <a:schemeClr val="accent1">
                  <a:lumMod val="50000"/>
                </a:schemeClr>
              </a:buClr>
              <a:defRPr/>
            </a:pPr>
            <a:r>
              <a:rPr lang="ko-KR" altLang="en-US" sz="1200" kern="0" dirty="0">
                <a:latin typeface="+mn-lt"/>
              </a:rPr>
              <a:t>다양한 방법의</a:t>
            </a:r>
            <a:br>
              <a:rPr lang="en-US" altLang="ko-KR" sz="1200" kern="0" dirty="0">
                <a:latin typeface="+mn-lt"/>
              </a:rPr>
            </a:br>
            <a:r>
              <a:rPr lang="ko-KR" altLang="en-US" sz="1200" kern="0" dirty="0">
                <a:latin typeface="+mn-lt"/>
              </a:rPr>
              <a:t>검색 조건 사용 가능</a:t>
            </a:r>
            <a:endParaRPr lang="en-IE" sz="1200" kern="0" dirty="0">
              <a:latin typeface="+mn-lt"/>
            </a:endParaRPr>
          </a:p>
        </p:txBody>
      </p:sp>
    </p:spTree>
    <p:extLst>
      <p:ext uri="{BB962C8B-B14F-4D97-AF65-F5344CB8AC3E}">
        <p14:creationId xmlns:p14="http://schemas.microsoft.com/office/powerpoint/2010/main" val="3279106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32</a:t>
            </a:fld>
            <a:endParaRPr lang="en-US"/>
          </a:p>
        </p:txBody>
      </p:sp>
      <p:sp>
        <p:nvSpPr>
          <p:cNvPr id="5" name="텍스트 개체 틀 4"/>
          <p:cNvSpPr>
            <a:spLocks noGrp="1"/>
          </p:cNvSpPr>
          <p:nvPr>
            <p:ph type="body" idx="13"/>
          </p:nvPr>
        </p:nvSpPr>
        <p:spPr>
          <a:xfrm>
            <a:off x="8556909" y="762901"/>
            <a:ext cx="1018476" cy="153888"/>
          </a:xfrm>
        </p:spPr>
        <p:txBody>
          <a:bodyPr/>
          <a:lstStyle/>
          <a:p>
            <a:r>
              <a:rPr lang="en-US" altLang="ko-KR" dirty="0"/>
              <a:t>2. </a:t>
            </a:r>
            <a:r>
              <a:rPr lang="ko-KR" altLang="en-US"/>
              <a:t>제안제품 소개</a:t>
            </a:r>
          </a:p>
        </p:txBody>
      </p:sp>
      <p:graphicFrame>
        <p:nvGraphicFramePr>
          <p:cNvPr id="7" name="Table 4"/>
          <p:cNvGraphicFramePr>
            <a:graphicFrameLocks noGrp="1"/>
          </p:cNvGraphicFramePr>
          <p:nvPr>
            <p:extLst>
              <p:ext uri="{D42A27DB-BD31-4B8C-83A1-F6EECF244321}">
                <p14:modId xmlns:p14="http://schemas.microsoft.com/office/powerpoint/2010/main" val="3454514525"/>
              </p:ext>
            </p:extLst>
          </p:nvPr>
        </p:nvGraphicFramePr>
        <p:xfrm>
          <a:off x="495300" y="1626514"/>
          <a:ext cx="2441476" cy="1443856"/>
        </p:xfrm>
        <a:graphic>
          <a:graphicData uri="http://schemas.openxmlformats.org/drawingml/2006/table">
            <a:tbl>
              <a:tblPr firstRow="1" bandRow="1">
                <a:tableStyleId>{2D5ABB26-0587-4C30-8999-92F81FD0307C}</a:tableStyleId>
              </a:tblPr>
              <a:tblGrid>
                <a:gridCol w="638015">
                  <a:extLst>
                    <a:ext uri="{9D8B030D-6E8A-4147-A177-3AD203B41FA5}">
                      <a16:colId xmlns:a16="http://schemas.microsoft.com/office/drawing/2014/main" val="20000"/>
                    </a:ext>
                  </a:extLst>
                </a:gridCol>
                <a:gridCol w="1803461">
                  <a:extLst>
                    <a:ext uri="{9D8B030D-6E8A-4147-A177-3AD203B41FA5}">
                      <a16:colId xmlns:a16="http://schemas.microsoft.com/office/drawing/2014/main" val="20001"/>
                    </a:ext>
                  </a:extLst>
                </a:gridCol>
              </a:tblGrid>
              <a:tr h="360964">
                <a:tc>
                  <a:txBody>
                    <a:bodyPr/>
                    <a:lstStyle/>
                    <a:p>
                      <a:pPr algn="ctr"/>
                      <a:r>
                        <a:rPr lang="en-US" sz="1400" dirty="0">
                          <a:solidFill>
                            <a:schemeClr val="tx1"/>
                          </a:solidFill>
                        </a:rPr>
                        <a:t>1</a:t>
                      </a:r>
                    </a:p>
                  </a:txBody>
                  <a:tcPr anchor="ctr">
                    <a:lnB w="12700" cap="flat" cmpd="sng" algn="ctr">
                      <a:solidFill>
                        <a:schemeClr val="bg2"/>
                      </a:solidFill>
                      <a:prstDash val="solid"/>
                      <a:round/>
                      <a:headEnd type="none" w="med" len="med"/>
                      <a:tailEnd type="none" w="med" len="med"/>
                    </a:lnB>
                    <a:noFill/>
                  </a:tcPr>
                </a:tc>
                <a:tc>
                  <a:txBody>
                    <a:bodyPr/>
                    <a:lstStyle/>
                    <a:p>
                      <a:pPr algn="l"/>
                      <a:r>
                        <a:rPr lang="ko-KR" altLang="en-US" sz="1400" dirty="0"/>
                        <a:t>제안개요</a:t>
                      </a:r>
                      <a:endParaRPr lang="en-US" sz="1400" dirty="0"/>
                    </a:p>
                  </a:txBody>
                  <a:tcPr anchor="ctr">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0"/>
                  </a:ext>
                </a:extLst>
              </a:tr>
              <a:tr h="360964">
                <a:tc>
                  <a:txBody>
                    <a:bodyPr/>
                    <a:lstStyle/>
                    <a:p>
                      <a:pPr algn="ctr"/>
                      <a:r>
                        <a:rPr lang="en-US" sz="1400" b="0" dirty="0">
                          <a:solidFill>
                            <a:schemeClr val="tx1"/>
                          </a:solidFill>
                        </a:rPr>
                        <a:t>2</a:t>
                      </a:r>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noFill/>
                  </a:tcPr>
                </a:tc>
                <a:tc>
                  <a:txBody>
                    <a:bodyPr/>
                    <a:lstStyle/>
                    <a:p>
                      <a:pPr algn="l"/>
                      <a:r>
                        <a:rPr lang="ko-KR" altLang="en-US" sz="1400" b="0" dirty="0"/>
                        <a:t>제안제품 소개</a:t>
                      </a:r>
                      <a:endParaRPr lang="en-US" sz="1400" b="0" dirty="0"/>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1"/>
                  </a:ext>
                </a:extLst>
              </a:tr>
              <a:tr h="360964">
                <a:tc>
                  <a:txBody>
                    <a:bodyPr/>
                    <a:lstStyle/>
                    <a:p>
                      <a:pPr algn="ctr"/>
                      <a:r>
                        <a:rPr lang="en-US" sz="1400" b="1" dirty="0">
                          <a:solidFill>
                            <a:schemeClr val="tx1"/>
                          </a:solidFill>
                        </a:rPr>
                        <a:t>3</a:t>
                      </a:r>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noFill/>
                  </a:tcPr>
                </a:tc>
                <a:tc>
                  <a:txBody>
                    <a:bodyPr/>
                    <a:lstStyle/>
                    <a:p>
                      <a:pPr algn="l"/>
                      <a:r>
                        <a:rPr lang="ko-KR" altLang="en-US" sz="1400" b="1" dirty="0"/>
                        <a:t>도입사례</a:t>
                      </a:r>
                      <a:endParaRPr lang="en-US" sz="1400" b="1" dirty="0"/>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2"/>
                  </a:ext>
                </a:extLst>
              </a:tr>
              <a:tr h="360964">
                <a:tc>
                  <a:txBody>
                    <a:bodyPr/>
                    <a:lstStyle/>
                    <a:p>
                      <a:pPr algn="ctr"/>
                      <a:r>
                        <a:rPr lang="en-US" sz="1400" dirty="0">
                          <a:solidFill>
                            <a:schemeClr val="tx1"/>
                          </a:solidFill>
                        </a:rPr>
                        <a:t>4</a:t>
                      </a:r>
                    </a:p>
                  </a:txBody>
                  <a:tcPr anchor="ctr">
                    <a:lnT w="12700" cap="flat" cmpd="sng" algn="ctr">
                      <a:solidFill>
                        <a:schemeClr val="bg2"/>
                      </a:solidFill>
                      <a:prstDash val="solid"/>
                      <a:round/>
                      <a:headEnd type="none" w="med" len="med"/>
                      <a:tailEnd type="none" w="med" len="med"/>
                    </a:lnT>
                    <a:noFill/>
                  </a:tcPr>
                </a:tc>
                <a:tc>
                  <a:txBody>
                    <a:bodyPr/>
                    <a:lstStyle/>
                    <a:p>
                      <a:pPr algn="l"/>
                      <a:r>
                        <a:rPr lang="ko-KR" altLang="en-US" sz="1400" dirty="0"/>
                        <a:t>경쟁사 제품 비교</a:t>
                      </a:r>
                      <a:endParaRPr lang="en-US" sz="1400" dirty="0"/>
                    </a:p>
                  </a:txBody>
                  <a:tcPr anchor="ctr">
                    <a:lnT w="12700" cap="flat" cmpd="sng" algn="ctr">
                      <a:solidFill>
                        <a:schemeClr val="bg2"/>
                      </a:solidFill>
                      <a:prstDash val="solid"/>
                      <a:round/>
                      <a:headEnd type="none" w="med" len="med"/>
                      <a:tailEnd type="none" w="med" len="med"/>
                    </a:lnT>
                  </a:tcPr>
                </a:tc>
                <a:extLst>
                  <a:ext uri="{0D108BD9-81ED-4DB2-BD59-A6C34878D82A}">
                    <a16:rowId xmlns:a16="http://schemas.microsoft.com/office/drawing/2014/main" val="10003"/>
                  </a:ext>
                </a:extLst>
              </a:tr>
            </a:tbl>
          </a:graphicData>
        </a:graphic>
      </p:graphicFrame>
      <p:sp>
        <p:nvSpPr>
          <p:cNvPr id="6" name="TextBox 5"/>
          <p:cNvSpPr txBox="1"/>
          <p:nvPr/>
        </p:nvSpPr>
        <p:spPr bwMode="ltGray">
          <a:xfrm>
            <a:off x="3507954" y="1820012"/>
            <a:ext cx="3960440" cy="2488321"/>
          </a:xfrm>
          <a:prstGeom prst="rect">
            <a:avLst/>
          </a:prstGeom>
          <a:noFill/>
          <a:ln w="9525">
            <a:noFill/>
            <a:miter lim="800000"/>
            <a:headEnd/>
            <a:tailEnd/>
          </a:ln>
        </p:spPr>
        <p:txBody>
          <a:bodyPr wrap="square" lIns="0" tIns="0" rIns="0" bIns="0" rtlCol="0" anchor="t" anchorCtr="0">
            <a:noAutofit/>
          </a:bodyPr>
          <a:lstStyle/>
          <a:p>
            <a:pPr>
              <a:lnSpc>
                <a:spcPct val="200000"/>
              </a:lnSpc>
              <a:spcBef>
                <a:spcPts val="0"/>
              </a:spcBef>
            </a:pPr>
            <a:r>
              <a:rPr lang="en-US" altLang="ko-KR" b="1" dirty="0"/>
              <a:t>3.1 </a:t>
            </a:r>
            <a:r>
              <a:rPr lang="ko-KR" altLang="en-US" b="1"/>
              <a:t>주요</a:t>
            </a:r>
            <a:r>
              <a:rPr lang="en-US" altLang="ko-KR" b="1" dirty="0"/>
              <a:t> </a:t>
            </a:r>
            <a:r>
              <a:rPr lang="ko-KR" altLang="en-US" b="1"/>
              <a:t>도입 사례</a:t>
            </a:r>
            <a:endParaRPr lang="en-US" altLang="ko-KR" b="1" dirty="0"/>
          </a:p>
        </p:txBody>
      </p:sp>
      <p:sp>
        <p:nvSpPr>
          <p:cNvPr id="13" name="직사각형 12"/>
          <p:cNvSpPr/>
          <p:nvPr/>
        </p:nvSpPr>
        <p:spPr bwMode="auto">
          <a:xfrm>
            <a:off x="470133" y="2678464"/>
            <a:ext cx="2482792" cy="358350"/>
          </a:xfrm>
          <a:prstGeom prst="rect">
            <a:avLst/>
          </a:prstGeom>
          <a:solidFill>
            <a:schemeClr val="bg1">
              <a:alpha val="50000"/>
            </a:schemeClr>
          </a:solidFill>
          <a:ln w="1905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sp>
        <p:nvSpPr>
          <p:cNvPr id="17" name="직사각형 16"/>
          <p:cNvSpPr/>
          <p:nvPr/>
        </p:nvSpPr>
        <p:spPr bwMode="auto">
          <a:xfrm>
            <a:off x="470133" y="1619250"/>
            <a:ext cx="2482792" cy="767900"/>
          </a:xfrm>
          <a:prstGeom prst="rect">
            <a:avLst/>
          </a:prstGeom>
          <a:solidFill>
            <a:schemeClr val="bg1">
              <a:alpha val="50000"/>
            </a:schemeClr>
          </a:solidFill>
          <a:ln w="1905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grpSp>
        <p:nvGrpSpPr>
          <p:cNvPr id="14" name="그룹 13"/>
          <p:cNvGrpSpPr/>
          <p:nvPr/>
        </p:nvGrpSpPr>
        <p:grpSpPr>
          <a:xfrm rot="2700000">
            <a:off x="494044" y="2457728"/>
            <a:ext cx="118364" cy="118364"/>
            <a:chOff x="3394429" y="2035243"/>
            <a:chExt cx="360040" cy="360040"/>
          </a:xfrm>
        </p:grpSpPr>
        <p:cxnSp>
          <p:nvCxnSpPr>
            <p:cNvPr id="15" name="직선 연결선 14"/>
            <p:cNvCxnSpPr/>
            <p:nvPr/>
          </p:nvCxnSpPr>
          <p:spPr bwMode="auto">
            <a:xfrm>
              <a:off x="3394429" y="2086447"/>
              <a:ext cx="360040" cy="0"/>
            </a:xfrm>
            <a:prstGeom prst="line">
              <a:avLst/>
            </a:prstGeom>
            <a:solidFill>
              <a:schemeClr val="accent1"/>
            </a:solidFill>
            <a:ln w="38100" cap="flat" cmpd="sng" algn="ctr">
              <a:solidFill>
                <a:srgbClr val="D54066"/>
              </a:solidFill>
              <a:prstDash val="solid"/>
              <a:miter lim="800000"/>
              <a:headEnd type="none" w="med" len="med"/>
              <a:tailEnd type="none" w="lg" len="lg"/>
            </a:ln>
            <a:effectLst/>
          </p:spPr>
        </p:cxnSp>
        <p:cxnSp>
          <p:nvCxnSpPr>
            <p:cNvPr id="16" name="직선 연결선 15"/>
            <p:cNvCxnSpPr/>
            <p:nvPr/>
          </p:nvCxnSpPr>
          <p:spPr bwMode="auto">
            <a:xfrm flipV="1">
              <a:off x="3703263" y="2035243"/>
              <a:ext cx="0" cy="360040"/>
            </a:xfrm>
            <a:prstGeom prst="line">
              <a:avLst/>
            </a:prstGeom>
            <a:solidFill>
              <a:schemeClr val="accent1"/>
            </a:solidFill>
            <a:ln w="38100" cap="flat" cmpd="sng" algn="ctr">
              <a:solidFill>
                <a:srgbClr val="D54066"/>
              </a:solidFill>
              <a:prstDash val="solid"/>
              <a:miter lim="800000"/>
              <a:headEnd type="none" w="med" len="med"/>
              <a:tailEnd type="none" w="lg" len="lg"/>
            </a:ln>
            <a:effectLst/>
          </p:spPr>
        </p:cxnSp>
      </p:grpSp>
    </p:spTree>
    <p:extLst>
      <p:ext uri="{BB962C8B-B14F-4D97-AF65-F5344CB8AC3E}">
        <p14:creationId xmlns:p14="http://schemas.microsoft.com/office/powerpoint/2010/main" val="3126129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3.1 </a:t>
            </a:r>
            <a:r>
              <a:rPr lang="ko-KR" altLang="en-US"/>
              <a:t>주요 도입 사례</a:t>
            </a:r>
          </a:p>
        </p:txBody>
      </p:sp>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33</a:t>
            </a:fld>
            <a:endParaRPr lang="en-US"/>
          </a:p>
        </p:txBody>
      </p:sp>
      <p:sp>
        <p:nvSpPr>
          <p:cNvPr id="5" name="텍스트 개체 틀 4"/>
          <p:cNvSpPr>
            <a:spLocks noGrp="1"/>
          </p:cNvSpPr>
          <p:nvPr>
            <p:ph type="body" idx="13"/>
          </p:nvPr>
        </p:nvSpPr>
        <p:spPr/>
        <p:txBody>
          <a:bodyPr/>
          <a:lstStyle/>
          <a:p>
            <a:r>
              <a:rPr lang="en-US" altLang="ko-KR" dirty="0"/>
              <a:t>3. </a:t>
            </a:r>
            <a:r>
              <a:rPr lang="ko-KR" altLang="en-US"/>
              <a:t>도입사례</a:t>
            </a:r>
          </a:p>
        </p:txBody>
      </p:sp>
      <p:graphicFrame>
        <p:nvGraphicFramePr>
          <p:cNvPr id="7" name="내용 개체 틀 6"/>
          <p:cNvGraphicFramePr>
            <a:graphicFrameLocks noGrp="1"/>
          </p:cNvGraphicFramePr>
          <p:nvPr>
            <p:ph idx="1"/>
            <p:extLst>
              <p:ext uri="{D42A27DB-BD31-4B8C-83A1-F6EECF244321}">
                <p14:modId xmlns:p14="http://schemas.microsoft.com/office/powerpoint/2010/main" val="1186721171"/>
              </p:ext>
            </p:extLst>
          </p:nvPr>
        </p:nvGraphicFramePr>
        <p:xfrm>
          <a:off x="519571" y="1061153"/>
          <a:ext cx="8883376" cy="5176136"/>
        </p:xfrm>
        <a:graphic>
          <a:graphicData uri="http://schemas.openxmlformats.org/drawingml/2006/table">
            <a:tbl>
              <a:tblPr firstRow="1" bandRow="1">
                <a:tableStyleId>{72833802-FEF1-4C79-8D5D-14CF1EAF98D9}</a:tableStyleId>
              </a:tblPr>
              <a:tblGrid>
                <a:gridCol w="2220844">
                  <a:extLst>
                    <a:ext uri="{9D8B030D-6E8A-4147-A177-3AD203B41FA5}">
                      <a16:colId xmlns:a16="http://schemas.microsoft.com/office/drawing/2014/main" val="20000"/>
                    </a:ext>
                  </a:extLst>
                </a:gridCol>
                <a:gridCol w="2220844">
                  <a:extLst>
                    <a:ext uri="{9D8B030D-6E8A-4147-A177-3AD203B41FA5}">
                      <a16:colId xmlns:a16="http://schemas.microsoft.com/office/drawing/2014/main" val="20001"/>
                    </a:ext>
                  </a:extLst>
                </a:gridCol>
                <a:gridCol w="2220844">
                  <a:extLst>
                    <a:ext uri="{9D8B030D-6E8A-4147-A177-3AD203B41FA5}">
                      <a16:colId xmlns:a16="http://schemas.microsoft.com/office/drawing/2014/main" val="20002"/>
                    </a:ext>
                  </a:extLst>
                </a:gridCol>
                <a:gridCol w="2220844">
                  <a:extLst>
                    <a:ext uri="{9D8B030D-6E8A-4147-A177-3AD203B41FA5}">
                      <a16:colId xmlns:a16="http://schemas.microsoft.com/office/drawing/2014/main" val="20003"/>
                    </a:ext>
                  </a:extLst>
                </a:gridCol>
              </a:tblGrid>
              <a:tr h="303864">
                <a:tc>
                  <a:txBody>
                    <a:bodyPr/>
                    <a:lstStyle/>
                    <a:p>
                      <a:pPr latinLnBrk="1"/>
                      <a:r>
                        <a:rPr lang="ko-KR" altLang="en-US" sz="1000" dirty="0" err="1"/>
                        <a:t>고객사</a:t>
                      </a:r>
                      <a:endParaRPr lang="ko-KR" altLang="en-US" sz="1000" dirty="0">
                        <a:latin typeface="+mn-lt"/>
                        <a:ea typeface="+mn-ea"/>
                      </a:endParaRPr>
                    </a:p>
                  </a:txBody>
                  <a:tcPr marL="90000" marR="90000" marT="72000" marB="72000" anchor="ctr"/>
                </a:tc>
                <a:tc>
                  <a:txBody>
                    <a:bodyPr/>
                    <a:lstStyle/>
                    <a:p>
                      <a:pPr latinLnBrk="1"/>
                      <a:r>
                        <a:rPr lang="ko-KR" altLang="en-US" sz="1000" dirty="0" err="1"/>
                        <a:t>고객사</a:t>
                      </a:r>
                      <a:endParaRPr lang="ko-KR" altLang="en-US" sz="1000" dirty="0">
                        <a:latin typeface="+mn-lt"/>
                        <a:ea typeface="+mn-ea"/>
                      </a:endParaRPr>
                    </a:p>
                  </a:txBody>
                  <a:tcPr marL="90000" marR="90000" marT="72000" marB="72000" anchor="ctr"/>
                </a:tc>
                <a:tc>
                  <a:txBody>
                    <a:bodyPr/>
                    <a:lstStyle/>
                    <a:p>
                      <a:pPr latinLnBrk="1"/>
                      <a:r>
                        <a:rPr lang="ko-KR" altLang="en-US" sz="1000" dirty="0" err="1"/>
                        <a:t>고객사</a:t>
                      </a:r>
                      <a:endParaRPr lang="ko-KR" altLang="en-US" sz="1000" dirty="0">
                        <a:latin typeface="+mn-lt"/>
                        <a:ea typeface="+mn-ea"/>
                      </a:endParaRPr>
                    </a:p>
                  </a:txBody>
                  <a:tcPr marL="90000" marR="90000" marT="72000" marB="72000" anchor="ctr"/>
                </a:tc>
                <a:tc>
                  <a:txBody>
                    <a:bodyPr/>
                    <a:lstStyle/>
                    <a:p>
                      <a:pPr latinLnBrk="1"/>
                      <a:r>
                        <a:rPr lang="ko-KR" altLang="en-US" sz="1000" dirty="0" err="1"/>
                        <a:t>고객사</a:t>
                      </a:r>
                      <a:endParaRPr lang="ko-KR" altLang="en-US" sz="1000" dirty="0">
                        <a:latin typeface="+mn-lt"/>
                        <a:ea typeface="+mn-ea"/>
                      </a:endParaRPr>
                    </a:p>
                  </a:txBody>
                  <a:tcPr marL="90000" marR="90000" marT="72000" marB="72000" anchor="ctr"/>
                </a:tc>
                <a:extLst>
                  <a:ext uri="{0D108BD9-81ED-4DB2-BD59-A6C34878D82A}">
                    <a16:rowId xmlns:a16="http://schemas.microsoft.com/office/drawing/2014/main" val="10000"/>
                  </a:ext>
                </a:extLst>
              </a:tr>
              <a:tr h="230051">
                <a:tc>
                  <a:txBody>
                    <a:bodyPr/>
                    <a:lstStyle/>
                    <a:p>
                      <a:pPr algn="l" fontAlgn="ctr"/>
                      <a:r>
                        <a:rPr lang="en-US" sz="1000" u="none" strike="noStrike" dirty="0">
                          <a:effectLst/>
                        </a:rPr>
                        <a:t>BGF</a:t>
                      </a:r>
                      <a:r>
                        <a:rPr lang="ko-KR" altLang="en-US" sz="1000" u="none" strike="noStrike" dirty="0" err="1">
                          <a:effectLst/>
                        </a:rPr>
                        <a:t>리테일</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err="1">
                          <a:effectLst/>
                        </a:rPr>
                        <a:t>만디젤터보코리아</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en-US" altLang="ko-KR" sz="1000" u="none" strike="noStrike" dirty="0">
                          <a:effectLst/>
                        </a:rPr>
                        <a:t>SK C&amp;C</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a:effectLst/>
                        </a:rPr>
                        <a:t>㈜</a:t>
                      </a:r>
                      <a:r>
                        <a:rPr lang="ko-KR" altLang="en-US" sz="1000" u="none" strike="noStrike" dirty="0" err="1">
                          <a:effectLst/>
                        </a:rPr>
                        <a:t>피타소프트</a:t>
                      </a:r>
                      <a:endParaRPr lang="ko-KR" altLang="en-US" sz="1000" b="0" i="0" u="none" strike="noStrike" dirty="0">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01"/>
                  </a:ext>
                </a:extLst>
              </a:tr>
              <a:tr h="230051">
                <a:tc>
                  <a:txBody>
                    <a:bodyPr/>
                    <a:lstStyle/>
                    <a:p>
                      <a:pPr algn="l" fontAlgn="ctr"/>
                      <a:r>
                        <a:rPr lang="en-US" altLang="ko-KR" sz="1000" u="none" strike="noStrike" dirty="0">
                          <a:effectLst/>
                        </a:rPr>
                        <a:t>BNP </a:t>
                      </a:r>
                      <a:r>
                        <a:rPr lang="ko-KR" altLang="en-US" sz="1000" u="none" strike="noStrike">
                          <a:effectLst/>
                        </a:rPr>
                        <a:t>파리바카디프생명보험</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err="1">
                          <a:effectLst/>
                        </a:rPr>
                        <a:t>맥켄에릭슨</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에이스톰</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err="1">
                          <a:effectLst/>
                        </a:rPr>
                        <a:t>지코스</a:t>
                      </a:r>
                      <a:endParaRPr lang="ko-KR" altLang="en-US" sz="1000" b="0" i="0" u="none" strike="noStrike" dirty="0">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02"/>
                  </a:ext>
                </a:extLst>
              </a:tr>
              <a:tr h="230051">
                <a:tc>
                  <a:txBody>
                    <a:bodyPr/>
                    <a:lstStyle/>
                    <a:p>
                      <a:pPr algn="l" fontAlgn="ctr"/>
                      <a:r>
                        <a:rPr lang="en-US" sz="1000" u="none" strike="noStrike">
                          <a:effectLst/>
                        </a:rPr>
                        <a:t>DB</a:t>
                      </a:r>
                      <a:r>
                        <a:rPr lang="ko-KR" altLang="en-US" sz="1000" u="none" strike="noStrike">
                          <a:effectLst/>
                        </a:rPr>
                        <a:t>솅커</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err="1">
                          <a:effectLst/>
                        </a:rPr>
                        <a:t>메디헬프라인</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err="1">
                          <a:effectLst/>
                        </a:rPr>
                        <a:t>에이에스이코리아</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err="1">
                          <a:effectLst/>
                        </a:rPr>
                        <a:t>지티아이</a:t>
                      </a:r>
                      <a:r>
                        <a:rPr lang="ko-KR" altLang="en-US" sz="1000" u="none" strike="noStrike" dirty="0">
                          <a:effectLst/>
                        </a:rPr>
                        <a:t> 솔루션</a:t>
                      </a:r>
                      <a:endParaRPr lang="ko-KR" altLang="en-US" sz="1000" b="0" i="0" u="none" strike="noStrike" dirty="0">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03"/>
                  </a:ext>
                </a:extLst>
              </a:tr>
              <a:tr h="230051">
                <a:tc>
                  <a:txBody>
                    <a:bodyPr/>
                    <a:lstStyle/>
                    <a:p>
                      <a:pPr algn="l" fontAlgn="ctr"/>
                      <a:r>
                        <a:rPr lang="ko-KR" altLang="en-US" sz="1000" u="none" strike="noStrike" dirty="0">
                          <a:effectLst/>
                        </a:rPr>
                        <a:t>경신</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바슈롬코리아</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err="1">
                          <a:effectLst/>
                        </a:rPr>
                        <a:t>에코시스</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err="1">
                          <a:effectLst/>
                        </a:rPr>
                        <a:t>케이씨코트렐</a:t>
                      </a:r>
                      <a:endParaRPr lang="ko-KR" altLang="en-US" sz="1000" b="0" i="0" u="none" strike="noStrike" dirty="0">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04"/>
                  </a:ext>
                </a:extLst>
              </a:tr>
              <a:tr h="230051">
                <a:tc>
                  <a:txBody>
                    <a:bodyPr/>
                    <a:lstStyle/>
                    <a:p>
                      <a:pPr algn="l" fontAlgn="ctr"/>
                      <a:r>
                        <a:rPr lang="ko-KR" altLang="en-US" sz="1000" u="none" strike="noStrike">
                          <a:effectLst/>
                        </a:rPr>
                        <a:t>고우넷</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발보일플루이드코리아</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엘링크링거코리아</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케이알모터스</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05"/>
                  </a:ext>
                </a:extLst>
              </a:tr>
              <a:tr h="230051">
                <a:tc>
                  <a:txBody>
                    <a:bodyPr/>
                    <a:lstStyle/>
                    <a:p>
                      <a:pPr algn="l" fontAlgn="ctr"/>
                      <a:r>
                        <a:rPr lang="ko-KR" altLang="en-US" sz="1000" u="none" strike="noStrike">
                          <a:effectLst/>
                        </a:rPr>
                        <a:t>국방지형정보단</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법무법인세종</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오리온</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케이유엠</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06"/>
                  </a:ext>
                </a:extLst>
              </a:tr>
              <a:tr h="230051">
                <a:tc>
                  <a:txBody>
                    <a:bodyPr/>
                    <a:lstStyle/>
                    <a:p>
                      <a:pPr algn="l" fontAlgn="ctr"/>
                      <a:r>
                        <a:rPr lang="ko-KR" altLang="en-US" sz="1000" u="none" strike="noStrike">
                          <a:effectLst/>
                        </a:rPr>
                        <a:t>국토교통과학기술진흥원</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법무법인율촌</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오피스디포</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케피코</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07"/>
                  </a:ext>
                </a:extLst>
              </a:tr>
              <a:tr h="230051">
                <a:tc>
                  <a:txBody>
                    <a:bodyPr/>
                    <a:lstStyle/>
                    <a:p>
                      <a:pPr algn="l" fontAlgn="ctr"/>
                      <a:r>
                        <a:rPr lang="ko-KR" altLang="en-US" sz="1000" u="none" strike="noStrike">
                          <a:effectLst/>
                        </a:rPr>
                        <a:t>넥스지</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삼라네트웍스</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울트라건설</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코람코</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08"/>
                  </a:ext>
                </a:extLst>
              </a:tr>
              <a:tr h="230051">
                <a:tc>
                  <a:txBody>
                    <a:bodyPr/>
                    <a:lstStyle/>
                    <a:p>
                      <a:pPr algn="l" fontAlgn="ctr"/>
                      <a:r>
                        <a:rPr lang="ko-KR" altLang="en-US" sz="1000" u="none" strike="noStrike">
                          <a:effectLst/>
                        </a:rPr>
                        <a:t>다이소</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삼진제약</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유니크</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코리아후드써비스</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09"/>
                  </a:ext>
                </a:extLst>
              </a:tr>
              <a:tr h="230051">
                <a:tc>
                  <a:txBody>
                    <a:bodyPr/>
                    <a:lstStyle/>
                    <a:p>
                      <a:pPr algn="l" fontAlgn="ctr"/>
                      <a:r>
                        <a:rPr lang="ko-KR" altLang="en-US" sz="1000" u="none" strike="noStrike">
                          <a:effectLst/>
                        </a:rPr>
                        <a:t>대림</a:t>
                      </a:r>
                      <a:r>
                        <a:rPr lang="en-US" sz="1000" u="none" strike="noStrike">
                          <a:effectLst/>
                        </a:rPr>
                        <a:t>I&amp;S</a:t>
                      </a:r>
                      <a:endParaRPr 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서양네트웍스</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유코카캐리어스</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크로다유럽</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10"/>
                  </a:ext>
                </a:extLst>
              </a:tr>
              <a:tr h="230051">
                <a:tc>
                  <a:txBody>
                    <a:bodyPr/>
                    <a:lstStyle/>
                    <a:p>
                      <a:pPr algn="l" fontAlgn="ctr"/>
                      <a:r>
                        <a:rPr lang="ko-KR" altLang="en-US" sz="1000" u="none" strike="noStrike">
                          <a:effectLst/>
                        </a:rPr>
                        <a:t>대신</a:t>
                      </a:r>
                      <a:r>
                        <a:rPr lang="en-US" sz="1000" u="none" strike="noStrike">
                          <a:effectLst/>
                        </a:rPr>
                        <a:t>EDI</a:t>
                      </a:r>
                      <a:endParaRPr 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송원산업</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유한회사 팔핑거드레겐코리아</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크록스코리아</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11"/>
                  </a:ext>
                </a:extLst>
              </a:tr>
              <a:tr h="230051">
                <a:tc>
                  <a:txBody>
                    <a:bodyPr/>
                    <a:lstStyle/>
                    <a:p>
                      <a:pPr algn="l" fontAlgn="ctr"/>
                      <a:r>
                        <a:rPr lang="ko-KR" altLang="en-US" sz="1000" u="none" strike="noStrike">
                          <a:effectLst/>
                        </a:rPr>
                        <a:t>대한측량협회</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수원애경백화점</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이글루시큐리티</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태평양물산</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12"/>
                  </a:ext>
                </a:extLst>
              </a:tr>
              <a:tr h="271252">
                <a:tc>
                  <a:txBody>
                    <a:bodyPr/>
                    <a:lstStyle/>
                    <a:p>
                      <a:pPr algn="l" fontAlgn="ctr"/>
                      <a:r>
                        <a:rPr lang="ko-KR" altLang="en-US" sz="1000" u="none" strike="noStrike">
                          <a:effectLst/>
                        </a:rPr>
                        <a:t>덴소코리아오토모티브 주식회사 </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쉘코리아</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err="1">
                          <a:effectLst/>
                        </a:rPr>
                        <a:t>이비스버젯</a:t>
                      </a:r>
                      <a:r>
                        <a:rPr lang="ko-KR" altLang="en-US" sz="1000" u="none" strike="noStrike" dirty="0">
                          <a:effectLst/>
                        </a:rPr>
                        <a:t> </a:t>
                      </a:r>
                      <a:r>
                        <a:rPr lang="ko-KR" altLang="en-US" sz="1000" u="none" strike="noStrike" dirty="0" err="1">
                          <a:effectLst/>
                        </a:rPr>
                        <a:t>앰배서더</a:t>
                      </a:r>
                      <a:r>
                        <a:rPr lang="ko-KR" altLang="en-US" sz="1000" u="none" strike="noStrike" dirty="0">
                          <a:effectLst/>
                        </a:rPr>
                        <a:t> 서울 동대문</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하이랜드푸드</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13"/>
                  </a:ext>
                </a:extLst>
              </a:tr>
              <a:tr h="230051">
                <a:tc>
                  <a:txBody>
                    <a:bodyPr/>
                    <a:lstStyle/>
                    <a:p>
                      <a:pPr algn="l" fontAlgn="ctr"/>
                      <a:r>
                        <a:rPr lang="ko-KR" altLang="en-US" sz="1000" u="none" strike="noStrike">
                          <a:effectLst/>
                        </a:rPr>
                        <a:t>도이치자산운용</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쉰들러엘리베이터</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이지스자산운용</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한국공인중개사협회</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14"/>
                  </a:ext>
                </a:extLst>
              </a:tr>
              <a:tr h="230051">
                <a:tc>
                  <a:txBody>
                    <a:bodyPr/>
                    <a:lstStyle/>
                    <a:p>
                      <a:pPr algn="l" fontAlgn="ctr"/>
                      <a:r>
                        <a:rPr lang="ko-KR" altLang="en-US" sz="1000" u="none" strike="noStrike">
                          <a:effectLst/>
                        </a:rPr>
                        <a:t>도쿄일렉트론코리아</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슐저코리아</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인디에프</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한국란니야더피카디</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15"/>
                  </a:ext>
                </a:extLst>
              </a:tr>
              <a:tr h="230051">
                <a:tc>
                  <a:txBody>
                    <a:bodyPr/>
                    <a:lstStyle/>
                    <a:p>
                      <a:pPr algn="l" fontAlgn="ctr"/>
                      <a:r>
                        <a:rPr lang="ko-KR" altLang="en-US" sz="1000" u="none" strike="noStrike">
                          <a:effectLst/>
                        </a:rPr>
                        <a:t>동승</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씨디엘호텔코리아</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err="1">
                          <a:effectLst/>
                        </a:rPr>
                        <a:t>제이더블유메리어트동대문</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한국상하수도협회</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16"/>
                  </a:ext>
                </a:extLst>
              </a:tr>
              <a:tr h="230051">
                <a:tc>
                  <a:txBody>
                    <a:bodyPr/>
                    <a:lstStyle/>
                    <a:p>
                      <a:pPr algn="l" fontAlgn="ctr"/>
                      <a:r>
                        <a:rPr lang="ko-KR" altLang="en-US" sz="1000" u="none" strike="noStrike">
                          <a:effectLst/>
                        </a:rPr>
                        <a:t>등주인스트루먼트</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아람코아시아코리아</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err="1">
                          <a:effectLst/>
                        </a:rPr>
                        <a:t>제이알에스씨주식회사</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한국철도기술연구원</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17"/>
                  </a:ext>
                </a:extLst>
              </a:tr>
              <a:tr h="230051">
                <a:tc>
                  <a:txBody>
                    <a:bodyPr/>
                    <a:lstStyle/>
                    <a:p>
                      <a:pPr algn="l" fontAlgn="ctr"/>
                      <a:r>
                        <a:rPr lang="ko-KR" altLang="en-US" sz="1000" u="none" strike="noStrike">
                          <a:effectLst/>
                        </a:rPr>
                        <a:t>딜로이트안진회계법인</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아스텔라스제약</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err="1">
                          <a:effectLst/>
                        </a:rPr>
                        <a:t>존슨컨트롤즈오토모티브코리아</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한독모터스</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18"/>
                  </a:ext>
                </a:extLst>
              </a:tr>
              <a:tr h="230051">
                <a:tc>
                  <a:txBody>
                    <a:bodyPr/>
                    <a:lstStyle/>
                    <a:p>
                      <a:pPr algn="l" fontAlgn="ctr"/>
                      <a:r>
                        <a:rPr lang="ko-KR" altLang="en-US" sz="1000" u="none" strike="noStrike">
                          <a:effectLst/>
                        </a:rPr>
                        <a:t>로얄앤컴퍼니</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야자키소재</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a:effectLst/>
                        </a:rPr>
                        <a:t>주식회사 </a:t>
                      </a:r>
                      <a:r>
                        <a:rPr lang="ko-KR" altLang="en-US" sz="1000" u="none" strike="noStrike" dirty="0" err="1">
                          <a:effectLst/>
                        </a:rPr>
                        <a:t>엠디에스</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행성디지탈</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19"/>
                  </a:ext>
                </a:extLst>
              </a:tr>
              <a:tr h="230051">
                <a:tc>
                  <a:txBody>
                    <a:bodyPr/>
                    <a:lstStyle/>
                    <a:p>
                      <a:pPr algn="l" fontAlgn="ctr"/>
                      <a:r>
                        <a:rPr lang="ko-KR" altLang="en-US" sz="1000" u="none" strike="noStrike">
                          <a:effectLst/>
                        </a:rPr>
                        <a:t>루트로닉</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에덴레드코리아</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err="1">
                          <a:effectLst/>
                        </a:rPr>
                        <a:t>하얏트리젠시</a:t>
                      </a:r>
                      <a:r>
                        <a:rPr lang="ko-KR" altLang="en-US" sz="1000" u="none" strike="noStrike" dirty="0">
                          <a:effectLst/>
                        </a:rPr>
                        <a:t> 인천</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호주뉴질랜드은행</a:t>
                      </a:r>
                      <a:endParaRPr lang="ko-KR" altLang="en-US" sz="1000" b="0" i="0" u="none" strike="noStrike">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20"/>
                  </a:ext>
                </a:extLst>
              </a:tr>
              <a:tr h="230051">
                <a:tc>
                  <a:txBody>
                    <a:bodyPr/>
                    <a:lstStyle/>
                    <a:p>
                      <a:pPr algn="l" fontAlgn="ctr"/>
                      <a:r>
                        <a:rPr lang="ko-KR" altLang="en-US" sz="1000" u="none" strike="noStrike">
                          <a:effectLst/>
                        </a:rPr>
                        <a:t>린데코리아</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a:effectLst/>
                        </a:rPr>
                        <a:t>에드워드코리아</a:t>
                      </a:r>
                      <a:endParaRPr lang="ko-KR" altLang="en-US" sz="1000" b="0" i="0" u="none" strike="noStrike">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err="1">
                          <a:effectLst/>
                        </a:rPr>
                        <a:t>프렉스에어</a:t>
                      </a:r>
                      <a:r>
                        <a:rPr lang="ko-KR" altLang="en-US" sz="1000" u="none" strike="noStrike" dirty="0">
                          <a:effectLst/>
                        </a:rPr>
                        <a:t> 코리아</a:t>
                      </a:r>
                      <a:endParaRPr lang="ko-KR" altLang="en-US" sz="1000" b="0" i="0" u="none" strike="noStrike" dirty="0">
                        <a:solidFill>
                          <a:srgbClr val="000000"/>
                        </a:solidFill>
                        <a:effectLst/>
                        <a:latin typeface="+mn-lt"/>
                        <a:ea typeface="+mn-ea"/>
                      </a:endParaRPr>
                    </a:p>
                  </a:txBody>
                  <a:tcPr marL="90000" marR="90000" marT="36000" marB="36000" anchor="ctr"/>
                </a:tc>
                <a:tc>
                  <a:txBody>
                    <a:bodyPr/>
                    <a:lstStyle/>
                    <a:p>
                      <a:pPr algn="l" fontAlgn="ctr"/>
                      <a:r>
                        <a:rPr lang="ko-KR" altLang="en-US" sz="1000" u="none" strike="noStrike" dirty="0">
                          <a:effectLst/>
                        </a:rPr>
                        <a:t>호텔신라</a:t>
                      </a:r>
                      <a:endParaRPr lang="ko-KR" altLang="en-US" sz="1000" b="0" i="0" u="none" strike="noStrike" dirty="0">
                        <a:solidFill>
                          <a:srgbClr val="000000"/>
                        </a:solidFill>
                        <a:effectLst/>
                        <a:latin typeface="+mn-lt"/>
                        <a:ea typeface="+mn-ea"/>
                      </a:endParaRPr>
                    </a:p>
                  </a:txBody>
                  <a:tcPr marL="90000" marR="90000" marT="36000" marB="36000" anchor="ctr"/>
                </a:tc>
                <a:extLst>
                  <a:ext uri="{0D108BD9-81ED-4DB2-BD59-A6C34878D82A}">
                    <a16:rowId xmlns:a16="http://schemas.microsoft.com/office/drawing/2014/main" val="10021"/>
                  </a:ext>
                </a:extLst>
              </a:tr>
            </a:tbl>
          </a:graphicData>
        </a:graphic>
      </p:graphicFrame>
    </p:spTree>
    <p:extLst>
      <p:ext uri="{BB962C8B-B14F-4D97-AF65-F5344CB8AC3E}">
        <p14:creationId xmlns:p14="http://schemas.microsoft.com/office/powerpoint/2010/main" val="1971806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바닥글 개체 틀 2"/>
          <p:cNvSpPr>
            <a:spLocks noGrp="1"/>
          </p:cNvSpPr>
          <p:nvPr>
            <p:ph type="ftr" sz="quarter" idx="11"/>
          </p:nvPr>
        </p:nvSpPr>
        <p:spPr/>
        <p:txBody>
          <a:bodyPr/>
          <a:lstStyle/>
          <a:p>
            <a:r>
              <a:rPr lang="en-US"/>
              <a:t>Copyright © 2015 Symantec Corporation</a:t>
            </a:r>
            <a:endParaRPr lang="en-US" dirty="0"/>
          </a:p>
        </p:txBody>
      </p:sp>
      <p:sp>
        <p:nvSpPr>
          <p:cNvPr id="4" name="슬라이드 번호 개체 틀 3"/>
          <p:cNvSpPr>
            <a:spLocks noGrp="1"/>
          </p:cNvSpPr>
          <p:nvPr>
            <p:ph type="sldNum" sz="quarter" idx="12"/>
          </p:nvPr>
        </p:nvSpPr>
        <p:spPr/>
        <p:txBody>
          <a:bodyPr/>
          <a:lstStyle/>
          <a:p>
            <a:pPr algn="l"/>
            <a:fld id="{C1960183-D323-4677-9D78-78D1D39B0029}" type="slidenum">
              <a:rPr lang="en-US" smtClean="0"/>
              <a:pPr algn="l"/>
              <a:t>34</a:t>
            </a:fld>
            <a:endParaRPr lang="en-US"/>
          </a:p>
        </p:txBody>
      </p:sp>
      <p:sp>
        <p:nvSpPr>
          <p:cNvPr id="5" name="텍스트 개체 틀 4"/>
          <p:cNvSpPr>
            <a:spLocks noGrp="1"/>
          </p:cNvSpPr>
          <p:nvPr>
            <p:ph type="body" idx="13"/>
          </p:nvPr>
        </p:nvSpPr>
        <p:spPr>
          <a:xfrm>
            <a:off x="8556909" y="762901"/>
            <a:ext cx="1018476" cy="153888"/>
          </a:xfrm>
        </p:spPr>
        <p:txBody>
          <a:bodyPr/>
          <a:lstStyle/>
          <a:p>
            <a:r>
              <a:rPr lang="en-US" altLang="ko-KR" dirty="0"/>
              <a:t>2. </a:t>
            </a:r>
            <a:r>
              <a:rPr lang="ko-KR" altLang="en-US"/>
              <a:t>제안제품 소개</a:t>
            </a:r>
          </a:p>
        </p:txBody>
      </p:sp>
      <p:graphicFrame>
        <p:nvGraphicFramePr>
          <p:cNvPr id="7" name="Table 4"/>
          <p:cNvGraphicFramePr>
            <a:graphicFrameLocks noGrp="1"/>
          </p:cNvGraphicFramePr>
          <p:nvPr>
            <p:extLst>
              <p:ext uri="{D42A27DB-BD31-4B8C-83A1-F6EECF244321}">
                <p14:modId xmlns:p14="http://schemas.microsoft.com/office/powerpoint/2010/main" val="1979479895"/>
              </p:ext>
            </p:extLst>
          </p:nvPr>
        </p:nvGraphicFramePr>
        <p:xfrm>
          <a:off x="495300" y="1626514"/>
          <a:ext cx="2441476" cy="1443856"/>
        </p:xfrm>
        <a:graphic>
          <a:graphicData uri="http://schemas.openxmlformats.org/drawingml/2006/table">
            <a:tbl>
              <a:tblPr firstRow="1" bandRow="1">
                <a:tableStyleId>{2D5ABB26-0587-4C30-8999-92F81FD0307C}</a:tableStyleId>
              </a:tblPr>
              <a:tblGrid>
                <a:gridCol w="638015">
                  <a:extLst>
                    <a:ext uri="{9D8B030D-6E8A-4147-A177-3AD203B41FA5}">
                      <a16:colId xmlns:a16="http://schemas.microsoft.com/office/drawing/2014/main" val="20000"/>
                    </a:ext>
                  </a:extLst>
                </a:gridCol>
                <a:gridCol w="1803461">
                  <a:extLst>
                    <a:ext uri="{9D8B030D-6E8A-4147-A177-3AD203B41FA5}">
                      <a16:colId xmlns:a16="http://schemas.microsoft.com/office/drawing/2014/main" val="20001"/>
                    </a:ext>
                  </a:extLst>
                </a:gridCol>
              </a:tblGrid>
              <a:tr h="360964">
                <a:tc>
                  <a:txBody>
                    <a:bodyPr/>
                    <a:lstStyle/>
                    <a:p>
                      <a:pPr algn="ctr"/>
                      <a:r>
                        <a:rPr lang="en-US" sz="1400" dirty="0">
                          <a:solidFill>
                            <a:schemeClr val="tx1"/>
                          </a:solidFill>
                        </a:rPr>
                        <a:t>1</a:t>
                      </a:r>
                    </a:p>
                  </a:txBody>
                  <a:tcPr anchor="ctr">
                    <a:lnB w="12700" cap="flat" cmpd="sng" algn="ctr">
                      <a:solidFill>
                        <a:schemeClr val="bg2"/>
                      </a:solidFill>
                      <a:prstDash val="solid"/>
                      <a:round/>
                      <a:headEnd type="none" w="med" len="med"/>
                      <a:tailEnd type="none" w="med" len="med"/>
                    </a:lnB>
                    <a:noFill/>
                  </a:tcPr>
                </a:tc>
                <a:tc>
                  <a:txBody>
                    <a:bodyPr/>
                    <a:lstStyle/>
                    <a:p>
                      <a:pPr algn="l"/>
                      <a:r>
                        <a:rPr lang="ko-KR" altLang="en-US" sz="1400" dirty="0"/>
                        <a:t>제안개요</a:t>
                      </a:r>
                      <a:endParaRPr lang="en-US" sz="1400" dirty="0"/>
                    </a:p>
                  </a:txBody>
                  <a:tcPr anchor="ctr">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0"/>
                  </a:ext>
                </a:extLst>
              </a:tr>
              <a:tr h="360964">
                <a:tc>
                  <a:txBody>
                    <a:bodyPr/>
                    <a:lstStyle/>
                    <a:p>
                      <a:pPr algn="ctr"/>
                      <a:r>
                        <a:rPr lang="en-US" sz="1400" b="0" dirty="0">
                          <a:solidFill>
                            <a:schemeClr val="tx1"/>
                          </a:solidFill>
                        </a:rPr>
                        <a:t>2</a:t>
                      </a:r>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noFill/>
                  </a:tcPr>
                </a:tc>
                <a:tc>
                  <a:txBody>
                    <a:bodyPr/>
                    <a:lstStyle/>
                    <a:p>
                      <a:pPr algn="l"/>
                      <a:r>
                        <a:rPr lang="ko-KR" altLang="en-US" sz="1400" b="0" dirty="0"/>
                        <a:t>제안제품 소개</a:t>
                      </a:r>
                      <a:endParaRPr lang="en-US" sz="1400" b="0" dirty="0"/>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1"/>
                  </a:ext>
                </a:extLst>
              </a:tr>
              <a:tr h="360964">
                <a:tc>
                  <a:txBody>
                    <a:bodyPr/>
                    <a:lstStyle/>
                    <a:p>
                      <a:pPr algn="ctr"/>
                      <a:r>
                        <a:rPr lang="en-US" sz="1400" b="0" dirty="0">
                          <a:solidFill>
                            <a:schemeClr val="tx1"/>
                          </a:solidFill>
                        </a:rPr>
                        <a:t>3</a:t>
                      </a:r>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noFill/>
                  </a:tcPr>
                </a:tc>
                <a:tc>
                  <a:txBody>
                    <a:bodyPr/>
                    <a:lstStyle/>
                    <a:p>
                      <a:pPr algn="l"/>
                      <a:r>
                        <a:rPr lang="ko-KR" altLang="en-US" sz="1400" b="0" dirty="0"/>
                        <a:t>도입사례</a:t>
                      </a:r>
                      <a:endParaRPr lang="en-US" sz="1400" b="0" dirty="0"/>
                    </a:p>
                  </a:txBody>
                  <a:tcPr anchor="ct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2"/>
                  </a:ext>
                </a:extLst>
              </a:tr>
              <a:tr h="360964">
                <a:tc>
                  <a:txBody>
                    <a:bodyPr/>
                    <a:lstStyle/>
                    <a:p>
                      <a:pPr algn="ctr"/>
                      <a:r>
                        <a:rPr lang="en-US" sz="1400" b="1" dirty="0">
                          <a:solidFill>
                            <a:schemeClr val="tx1"/>
                          </a:solidFill>
                        </a:rPr>
                        <a:t>4</a:t>
                      </a:r>
                    </a:p>
                  </a:txBody>
                  <a:tcPr anchor="ctr">
                    <a:lnT w="12700" cap="flat" cmpd="sng" algn="ctr">
                      <a:solidFill>
                        <a:schemeClr val="bg2"/>
                      </a:solidFill>
                      <a:prstDash val="solid"/>
                      <a:round/>
                      <a:headEnd type="none" w="med" len="med"/>
                      <a:tailEnd type="none" w="med" len="med"/>
                    </a:lnT>
                    <a:noFill/>
                  </a:tcPr>
                </a:tc>
                <a:tc>
                  <a:txBody>
                    <a:bodyPr/>
                    <a:lstStyle/>
                    <a:p>
                      <a:pPr algn="l"/>
                      <a:r>
                        <a:rPr lang="ko-KR" altLang="en-US" sz="1400" b="1" dirty="0"/>
                        <a:t>경쟁사 제품 비교</a:t>
                      </a:r>
                      <a:endParaRPr lang="en-US" sz="1400" b="1" dirty="0"/>
                    </a:p>
                  </a:txBody>
                  <a:tcPr anchor="ctr">
                    <a:lnT w="12700" cap="flat" cmpd="sng" algn="ctr">
                      <a:solidFill>
                        <a:schemeClr val="bg2"/>
                      </a:solidFill>
                      <a:prstDash val="solid"/>
                      <a:round/>
                      <a:headEnd type="none" w="med" len="med"/>
                      <a:tailEnd type="none" w="med" len="med"/>
                    </a:lnT>
                  </a:tcPr>
                </a:tc>
                <a:extLst>
                  <a:ext uri="{0D108BD9-81ED-4DB2-BD59-A6C34878D82A}">
                    <a16:rowId xmlns:a16="http://schemas.microsoft.com/office/drawing/2014/main" val="10003"/>
                  </a:ext>
                </a:extLst>
              </a:tr>
            </a:tbl>
          </a:graphicData>
        </a:graphic>
      </p:graphicFrame>
      <p:sp>
        <p:nvSpPr>
          <p:cNvPr id="6" name="TextBox 5"/>
          <p:cNvSpPr txBox="1"/>
          <p:nvPr/>
        </p:nvSpPr>
        <p:spPr bwMode="ltGray">
          <a:xfrm>
            <a:off x="3507954" y="1820012"/>
            <a:ext cx="3960440" cy="2488321"/>
          </a:xfrm>
          <a:prstGeom prst="rect">
            <a:avLst/>
          </a:prstGeom>
          <a:noFill/>
          <a:ln w="9525">
            <a:noFill/>
            <a:miter lim="800000"/>
            <a:headEnd/>
            <a:tailEnd/>
          </a:ln>
        </p:spPr>
        <p:txBody>
          <a:bodyPr wrap="square" lIns="0" tIns="0" rIns="0" bIns="0" rtlCol="0" anchor="t" anchorCtr="0">
            <a:noAutofit/>
          </a:bodyPr>
          <a:lstStyle/>
          <a:p>
            <a:pPr>
              <a:lnSpc>
                <a:spcPct val="200000"/>
              </a:lnSpc>
              <a:spcBef>
                <a:spcPts val="0"/>
              </a:spcBef>
            </a:pPr>
            <a:r>
              <a:rPr lang="en-US" altLang="ko-KR" b="1" dirty="0"/>
              <a:t>4.1 </a:t>
            </a:r>
            <a:r>
              <a:rPr lang="ko-KR" altLang="en-US" b="1"/>
              <a:t>경쟁 개요</a:t>
            </a:r>
            <a:endParaRPr lang="en-US" altLang="ko-KR" b="1" dirty="0"/>
          </a:p>
          <a:p>
            <a:pPr>
              <a:lnSpc>
                <a:spcPct val="200000"/>
              </a:lnSpc>
              <a:spcBef>
                <a:spcPts val="0"/>
              </a:spcBef>
            </a:pPr>
            <a:r>
              <a:rPr lang="en-US" altLang="ko-KR" b="1" dirty="0"/>
              <a:t>4.2 </a:t>
            </a:r>
            <a:r>
              <a:rPr lang="ko-KR" altLang="en-US" b="1"/>
              <a:t>경쟁사 기능비교</a:t>
            </a:r>
            <a:endParaRPr lang="en-US" altLang="ko-KR" b="1" dirty="0"/>
          </a:p>
          <a:p>
            <a:pPr>
              <a:lnSpc>
                <a:spcPct val="200000"/>
              </a:lnSpc>
              <a:spcBef>
                <a:spcPts val="0"/>
              </a:spcBef>
            </a:pPr>
            <a:r>
              <a:rPr lang="en-US" altLang="ko-KR" b="1" dirty="0"/>
              <a:t>4.3 </a:t>
            </a:r>
            <a:r>
              <a:rPr lang="ko-KR" altLang="en-US" b="1"/>
              <a:t>외부기관 및 사용자 평가</a:t>
            </a:r>
            <a:endParaRPr lang="en-US" altLang="ko-KR" b="1" dirty="0"/>
          </a:p>
        </p:txBody>
      </p:sp>
      <p:sp>
        <p:nvSpPr>
          <p:cNvPr id="17" name="직사각형 16"/>
          <p:cNvSpPr/>
          <p:nvPr/>
        </p:nvSpPr>
        <p:spPr bwMode="auto">
          <a:xfrm>
            <a:off x="470133" y="1619250"/>
            <a:ext cx="2482792" cy="1115858"/>
          </a:xfrm>
          <a:prstGeom prst="rect">
            <a:avLst/>
          </a:prstGeom>
          <a:solidFill>
            <a:schemeClr val="bg1">
              <a:alpha val="50000"/>
            </a:schemeClr>
          </a:solidFill>
          <a:ln w="19050" cap="flat" cmpd="sng" algn="ctr">
            <a:noFill/>
            <a:prstDash val="solid"/>
            <a:miter lim="800000"/>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ko-KR" altLang="en-US" sz="1800" dirty="0" err="1">
              <a:solidFill>
                <a:srgbClr val="FFFFFF"/>
              </a:solidFill>
              <a:latin typeface="+mn-lt"/>
            </a:endParaRPr>
          </a:p>
        </p:txBody>
      </p:sp>
      <p:grpSp>
        <p:nvGrpSpPr>
          <p:cNvPr id="14" name="그룹 13"/>
          <p:cNvGrpSpPr/>
          <p:nvPr/>
        </p:nvGrpSpPr>
        <p:grpSpPr>
          <a:xfrm rot="2700000">
            <a:off x="494044" y="2813777"/>
            <a:ext cx="118364" cy="118364"/>
            <a:chOff x="3394429" y="2035243"/>
            <a:chExt cx="360040" cy="360040"/>
          </a:xfrm>
        </p:grpSpPr>
        <p:cxnSp>
          <p:nvCxnSpPr>
            <p:cNvPr id="15" name="직선 연결선 14"/>
            <p:cNvCxnSpPr/>
            <p:nvPr/>
          </p:nvCxnSpPr>
          <p:spPr bwMode="auto">
            <a:xfrm>
              <a:off x="3394429" y="2086447"/>
              <a:ext cx="360040" cy="0"/>
            </a:xfrm>
            <a:prstGeom prst="line">
              <a:avLst/>
            </a:prstGeom>
            <a:solidFill>
              <a:schemeClr val="accent1"/>
            </a:solidFill>
            <a:ln w="38100" cap="flat" cmpd="sng" algn="ctr">
              <a:solidFill>
                <a:srgbClr val="D54066"/>
              </a:solidFill>
              <a:prstDash val="solid"/>
              <a:miter lim="800000"/>
              <a:headEnd type="none" w="med" len="med"/>
              <a:tailEnd type="none" w="lg" len="lg"/>
            </a:ln>
            <a:effectLst/>
          </p:spPr>
        </p:cxnSp>
        <p:cxnSp>
          <p:nvCxnSpPr>
            <p:cNvPr id="16" name="직선 연결선 15"/>
            <p:cNvCxnSpPr/>
            <p:nvPr/>
          </p:nvCxnSpPr>
          <p:spPr bwMode="auto">
            <a:xfrm flipV="1">
              <a:off x="3703263" y="2035243"/>
              <a:ext cx="0" cy="360040"/>
            </a:xfrm>
            <a:prstGeom prst="line">
              <a:avLst/>
            </a:prstGeom>
            <a:solidFill>
              <a:schemeClr val="accent1"/>
            </a:solidFill>
            <a:ln w="38100" cap="flat" cmpd="sng" algn="ctr">
              <a:solidFill>
                <a:srgbClr val="D54066"/>
              </a:solidFill>
              <a:prstDash val="solid"/>
              <a:miter lim="800000"/>
              <a:headEnd type="none" w="med" len="med"/>
              <a:tailEnd type="none" w="lg" len="lg"/>
            </a:ln>
            <a:effectLst/>
          </p:spPr>
        </p:cxnSp>
      </p:grpSp>
    </p:spTree>
    <p:extLst>
      <p:ext uri="{BB962C8B-B14F-4D97-AF65-F5344CB8AC3E}">
        <p14:creationId xmlns:p14="http://schemas.microsoft.com/office/powerpoint/2010/main" val="305451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35</a:t>
            </a:fld>
            <a:endParaRPr lang="en-US"/>
          </a:p>
        </p:txBody>
      </p:sp>
      <p:sp>
        <p:nvSpPr>
          <p:cNvPr id="4" name="내용 개체 틀 3"/>
          <p:cNvSpPr>
            <a:spLocks noGrp="1"/>
          </p:cNvSpPr>
          <p:nvPr>
            <p:ph sz="half" idx="13"/>
          </p:nvPr>
        </p:nvSpPr>
        <p:spPr/>
        <p:txBody>
          <a:bodyPr/>
          <a:lstStyle/>
          <a:p>
            <a:r>
              <a:rPr lang="en-US" altLang="ko-KR" sz="1200" dirty="0"/>
              <a:t>Backup Exec</a:t>
            </a:r>
            <a:r>
              <a:rPr lang="ko-KR" altLang="en-US" sz="1200"/>
              <a:t>은 싱글패스 백업을 통해 백업과 동시에 카탈로그 및 인덱싱을 처리하고</a:t>
            </a:r>
            <a:r>
              <a:rPr lang="en-US" altLang="ko-KR" sz="1200" dirty="0"/>
              <a:t>, VM</a:t>
            </a:r>
            <a:r>
              <a:rPr lang="ko-KR" altLang="en-US" sz="1200"/>
              <a:t>의 개별 파일을 복구하기 위해 스테이징 등의 별도의 사전 준비 작업을 필요로 하지 않기 때문에</a:t>
            </a:r>
            <a:r>
              <a:rPr lang="en-US" altLang="ko-KR" sz="1200" dirty="0"/>
              <a:t>, </a:t>
            </a:r>
            <a:r>
              <a:rPr lang="ko-KR" altLang="en-US" sz="1200"/>
              <a:t>복원에 소요되는 시간</a:t>
            </a:r>
            <a:r>
              <a:rPr lang="en-US" altLang="ko-KR" sz="1200" dirty="0"/>
              <a:t>(RTO)</a:t>
            </a:r>
            <a:r>
              <a:rPr lang="ko-KR" altLang="en-US" sz="1200"/>
              <a:t>을 크게 절감시킬 수 있으며</a:t>
            </a:r>
            <a:r>
              <a:rPr lang="en-US" altLang="ko-KR" sz="1200" dirty="0"/>
              <a:t>, </a:t>
            </a:r>
            <a:r>
              <a:rPr lang="ko-KR" altLang="en-US" sz="1200"/>
              <a:t>요구되는 스토리지 량</a:t>
            </a:r>
            <a:r>
              <a:rPr lang="en-US" altLang="ko-KR" sz="1200" dirty="0"/>
              <a:t>(TCO)</a:t>
            </a:r>
            <a:r>
              <a:rPr lang="ko-KR" altLang="en-US" sz="1200"/>
              <a:t>도 대폭 절감시킬 수 있기 때문에 </a:t>
            </a:r>
            <a:r>
              <a:rPr lang="en-US" altLang="ko-KR" sz="1200" dirty="0"/>
              <a:t>ROI </a:t>
            </a:r>
            <a:r>
              <a:rPr lang="ko-KR" altLang="en-US" sz="1200"/>
              <a:t>향상에 크게 기여할 수 있습니다</a:t>
            </a:r>
            <a:r>
              <a:rPr lang="en-US" altLang="ko-KR" sz="1200" dirty="0"/>
              <a:t>.</a:t>
            </a:r>
          </a:p>
        </p:txBody>
      </p:sp>
      <p:sp>
        <p:nvSpPr>
          <p:cNvPr id="5" name="텍스트 개체 틀 4"/>
          <p:cNvSpPr>
            <a:spLocks noGrp="1"/>
          </p:cNvSpPr>
          <p:nvPr>
            <p:ph type="body" idx="1"/>
          </p:nvPr>
        </p:nvSpPr>
        <p:spPr>
          <a:xfrm>
            <a:off x="523872" y="1804238"/>
            <a:ext cx="2111659" cy="193899"/>
          </a:xfrm>
        </p:spPr>
        <p:txBody>
          <a:bodyPr/>
          <a:lstStyle/>
          <a:p>
            <a:r>
              <a:rPr lang="en-US" altLang="ko-KR" dirty="0"/>
              <a:t>RTO/TCO </a:t>
            </a:r>
            <a:r>
              <a:rPr lang="ko-KR" altLang="en-US"/>
              <a:t>절감</a:t>
            </a:r>
            <a:r>
              <a:rPr lang="en-US" altLang="ko-KR" dirty="0"/>
              <a:t>, ROI </a:t>
            </a:r>
            <a:r>
              <a:rPr lang="ko-KR" altLang="en-US"/>
              <a:t>향상</a:t>
            </a:r>
          </a:p>
        </p:txBody>
      </p:sp>
      <p:sp>
        <p:nvSpPr>
          <p:cNvPr id="7" name="텍스트 개체 틀 6"/>
          <p:cNvSpPr>
            <a:spLocks noGrp="1"/>
          </p:cNvSpPr>
          <p:nvPr>
            <p:ph type="body" idx="14"/>
          </p:nvPr>
        </p:nvSpPr>
        <p:spPr>
          <a:xfrm>
            <a:off x="8393404" y="778290"/>
            <a:ext cx="1181981" cy="138499"/>
          </a:xfrm>
        </p:spPr>
        <p:txBody>
          <a:bodyPr/>
          <a:lstStyle/>
          <a:p>
            <a:r>
              <a:rPr lang="en-US" altLang="ko-KR" dirty="0"/>
              <a:t>4. </a:t>
            </a:r>
            <a:r>
              <a:rPr lang="ko-KR" altLang="en-US"/>
              <a:t>경쟁사 제품 비교</a:t>
            </a:r>
          </a:p>
        </p:txBody>
      </p:sp>
      <p:sp>
        <p:nvSpPr>
          <p:cNvPr id="8" name="제목 7"/>
          <p:cNvSpPr>
            <a:spLocks noGrp="1"/>
          </p:cNvSpPr>
          <p:nvPr>
            <p:ph type="title"/>
          </p:nvPr>
        </p:nvSpPr>
        <p:spPr/>
        <p:txBody>
          <a:bodyPr/>
          <a:lstStyle/>
          <a:p>
            <a:r>
              <a:rPr lang="en-US" altLang="ko-KR" dirty="0"/>
              <a:t>4.1 </a:t>
            </a:r>
            <a:r>
              <a:rPr lang="ko-KR" altLang="en-US"/>
              <a:t>경쟁 개요</a:t>
            </a:r>
          </a:p>
        </p:txBody>
      </p:sp>
      <p:graphicFrame>
        <p:nvGraphicFramePr>
          <p:cNvPr id="9" name="Table 5"/>
          <p:cNvGraphicFramePr>
            <a:graphicFrameLocks noGrp="1"/>
          </p:cNvGraphicFramePr>
          <p:nvPr>
            <p:extLst>
              <p:ext uri="{D42A27DB-BD31-4B8C-83A1-F6EECF244321}">
                <p14:modId xmlns:p14="http://schemas.microsoft.com/office/powerpoint/2010/main" val="1278742988"/>
              </p:ext>
            </p:extLst>
          </p:nvPr>
        </p:nvGraphicFramePr>
        <p:xfrm>
          <a:off x="5309339" y="2994491"/>
          <a:ext cx="3998947" cy="3100894"/>
        </p:xfrm>
        <a:graphic>
          <a:graphicData uri="http://schemas.openxmlformats.org/drawingml/2006/table">
            <a:tbl>
              <a:tblPr firstRow="1" bandRow="1"/>
              <a:tblGrid>
                <a:gridCol w="2387505">
                  <a:extLst>
                    <a:ext uri="{9D8B030D-6E8A-4147-A177-3AD203B41FA5}">
                      <a16:colId xmlns:a16="http://schemas.microsoft.com/office/drawing/2014/main" val="20000"/>
                    </a:ext>
                  </a:extLst>
                </a:gridCol>
                <a:gridCol w="1611442">
                  <a:extLst>
                    <a:ext uri="{9D8B030D-6E8A-4147-A177-3AD203B41FA5}">
                      <a16:colId xmlns:a16="http://schemas.microsoft.com/office/drawing/2014/main" val="20001"/>
                    </a:ext>
                  </a:extLst>
                </a:gridCol>
              </a:tblGrid>
              <a:tr h="418654">
                <a:tc gridSpan="2">
                  <a:txBody>
                    <a:bodyPr/>
                    <a:lstStyle>
                      <a:lvl1pPr marL="0" algn="l" defTabSz="914187" rtl="0" eaLnBrk="1" latinLnBrk="1" hangingPunct="1">
                        <a:defRPr sz="1800" kern="1200">
                          <a:solidFill>
                            <a:schemeClr val="tx1"/>
                          </a:solidFill>
                          <a:latin typeface="Calibri"/>
                        </a:defRPr>
                      </a:lvl1pPr>
                      <a:lvl2pPr marL="457093" algn="l" defTabSz="914187" rtl="0" eaLnBrk="1" latinLnBrk="1" hangingPunct="1">
                        <a:defRPr sz="1800" kern="1200">
                          <a:solidFill>
                            <a:schemeClr val="tx1"/>
                          </a:solidFill>
                          <a:latin typeface="Calibri"/>
                        </a:defRPr>
                      </a:lvl2pPr>
                      <a:lvl3pPr marL="914187" algn="l" defTabSz="914187" rtl="0" eaLnBrk="1" latinLnBrk="1" hangingPunct="1">
                        <a:defRPr sz="1800" kern="1200">
                          <a:solidFill>
                            <a:schemeClr val="tx1"/>
                          </a:solidFill>
                          <a:latin typeface="Calibri"/>
                        </a:defRPr>
                      </a:lvl3pPr>
                      <a:lvl4pPr marL="1371280" algn="l" defTabSz="914187" rtl="0" eaLnBrk="1" latinLnBrk="1" hangingPunct="1">
                        <a:defRPr sz="1800" kern="1200">
                          <a:solidFill>
                            <a:schemeClr val="tx1"/>
                          </a:solidFill>
                          <a:latin typeface="Calibri"/>
                        </a:defRPr>
                      </a:lvl4pPr>
                      <a:lvl5pPr marL="1828374" algn="l" defTabSz="914187" rtl="0" eaLnBrk="1" latinLnBrk="1" hangingPunct="1">
                        <a:defRPr sz="1800" kern="1200">
                          <a:solidFill>
                            <a:schemeClr val="tx1"/>
                          </a:solidFill>
                          <a:latin typeface="Calibri"/>
                        </a:defRPr>
                      </a:lvl5pPr>
                      <a:lvl6pPr marL="2285466" algn="l" defTabSz="914187" rtl="0" eaLnBrk="1" latinLnBrk="1" hangingPunct="1">
                        <a:defRPr sz="1800" kern="1200">
                          <a:solidFill>
                            <a:schemeClr val="tx1"/>
                          </a:solidFill>
                          <a:latin typeface="Calibri"/>
                        </a:defRPr>
                      </a:lvl6pPr>
                      <a:lvl7pPr marL="2742561" algn="l" defTabSz="914187" rtl="0" eaLnBrk="1" latinLnBrk="1" hangingPunct="1">
                        <a:defRPr sz="1800" kern="1200">
                          <a:solidFill>
                            <a:schemeClr val="tx1"/>
                          </a:solidFill>
                          <a:latin typeface="Calibri"/>
                        </a:defRPr>
                      </a:lvl7pPr>
                      <a:lvl8pPr marL="3199655" algn="l" defTabSz="914187" rtl="0" eaLnBrk="1" latinLnBrk="1" hangingPunct="1">
                        <a:defRPr sz="1800" kern="1200">
                          <a:solidFill>
                            <a:schemeClr val="tx1"/>
                          </a:solidFill>
                          <a:latin typeface="Calibri"/>
                        </a:defRPr>
                      </a:lvl8pPr>
                      <a:lvl9pPr marL="3656748" algn="l" defTabSz="914187" rtl="0" eaLnBrk="1" latinLnBrk="1" hangingPunct="1">
                        <a:defRPr sz="1800" kern="1200">
                          <a:solidFill>
                            <a:schemeClr val="tx1"/>
                          </a:solidFill>
                          <a:latin typeface="Calibri"/>
                        </a:defRPr>
                      </a:lvl9pPr>
                    </a:lstStyle>
                    <a:p>
                      <a:pPr algn="ctr"/>
                      <a:r>
                        <a:rPr lang="en-US" sz="2000" b="1" dirty="0"/>
                        <a:t>Backup Exec</a:t>
                      </a:r>
                    </a:p>
                  </a:txBody>
                  <a:tcPr>
                    <a:lnL>
                      <a:noFill/>
                    </a:lnL>
                    <a:lnR>
                      <a:noFill/>
                    </a:lnR>
                    <a:lnT>
                      <a:noFill/>
                    </a:lnT>
                    <a:lnB w="9525"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a:tc>
                <a:extLst>
                  <a:ext uri="{0D108BD9-81ED-4DB2-BD59-A6C34878D82A}">
                    <a16:rowId xmlns:a16="http://schemas.microsoft.com/office/drawing/2014/main" val="10000"/>
                  </a:ext>
                </a:extLst>
              </a:tr>
              <a:tr h="2238186">
                <a:tc>
                  <a:txBody>
                    <a:bodyPr/>
                    <a:lstStyle>
                      <a:lvl1pPr marL="0" algn="l" defTabSz="914187" rtl="0" eaLnBrk="1" latinLnBrk="1" hangingPunct="1">
                        <a:defRPr sz="1800" kern="1200">
                          <a:solidFill>
                            <a:schemeClr val="tx1"/>
                          </a:solidFill>
                          <a:latin typeface="Calibri"/>
                        </a:defRPr>
                      </a:lvl1pPr>
                      <a:lvl2pPr marL="457093" algn="l" defTabSz="914187" rtl="0" eaLnBrk="1" latinLnBrk="1" hangingPunct="1">
                        <a:defRPr sz="1800" kern="1200">
                          <a:solidFill>
                            <a:schemeClr val="tx1"/>
                          </a:solidFill>
                          <a:latin typeface="Calibri"/>
                        </a:defRPr>
                      </a:lvl2pPr>
                      <a:lvl3pPr marL="914187" algn="l" defTabSz="914187" rtl="0" eaLnBrk="1" latinLnBrk="1" hangingPunct="1">
                        <a:defRPr sz="1800" kern="1200">
                          <a:solidFill>
                            <a:schemeClr val="tx1"/>
                          </a:solidFill>
                          <a:latin typeface="Calibri"/>
                        </a:defRPr>
                      </a:lvl3pPr>
                      <a:lvl4pPr marL="1371280" algn="l" defTabSz="914187" rtl="0" eaLnBrk="1" latinLnBrk="1" hangingPunct="1">
                        <a:defRPr sz="1800" kern="1200">
                          <a:solidFill>
                            <a:schemeClr val="tx1"/>
                          </a:solidFill>
                          <a:latin typeface="Calibri"/>
                        </a:defRPr>
                      </a:lvl4pPr>
                      <a:lvl5pPr marL="1828374" algn="l" defTabSz="914187" rtl="0" eaLnBrk="1" latinLnBrk="1" hangingPunct="1">
                        <a:defRPr sz="1800" kern="1200">
                          <a:solidFill>
                            <a:schemeClr val="tx1"/>
                          </a:solidFill>
                          <a:latin typeface="Calibri"/>
                        </a:defRPr>
                      </a:lvl5pPr>
                      <a:lvl6pPr marL="2285466" algn="l" defTabSz="914187" rtl="0" eaLnBrk="1" latinLnBrk="1" hangingPunct="1">
                        <a:defRPr sz="1800" kern="1200">
                          <a:solidFill>
                            <a:schemeClr val="tx1"/>
                          </a:solidFill>
                          <a:latin typeface="Calibri"/>
                        </a:defRPr>
                      </a:lvl6pPr>
                      <a:lvl7pPr marL="2742561" algn="l" defTabSz="914187" rtl="0" eaLnBrk="1" latinLnBrk="1" hangingPunct="1">
                        <a:defRPr sz="1800" kern="1200">
                          <a:solidFill>
                            <a:schemeClr val="tx1"/>
                          </a:solidFill>
                          <a:latin typeface="Calibri"/>
                        </a:defRPr>
                      </a:lvl7pPr>
                      <a:lvl8pPr marL="3199655" algn="l" defTabSz="914187" rtl="0" eaLnBrk="1" latinLnBrk="1" hangingPunct="1">
                        <a:defRPr sz="1800" kern="1200">
                          <a:solidFill>
                            <a:schemeClr val="tx1"/>
                          </a:solidFill>
                          <a:latin typeface="Calibri"/>
                        </a:defRPr>
                      </a:lvl8pPr>
                      <a:lvl9pPr marL="3656748" algn="l" defTabSz="914187" rtl="0" eaLnBrk="1" latinLnBrk="1" hangingPunct="1">
                        <a:defRPr sz="1800" kern="1200">
                          <a:solidFill>
                            <a:schemeClr val="tx1"/>
                          </a:solidFill>
                          <a:latin typeface="Calibri"/>
                        </a:defRPr>
                      </a:lvl9pPr>
                    </a:lstStyle>
                    <a:p>
                      <a:pPr marL="285750" indent="-285750">
                        <a:spcAft>
                          <a:spcPts val="1200"/>
                        </a:spcAft>
                        <a:buFont typeface="Wingdings" charset="2"/>
                        <a:buChar char="§"/>
                      </a:pPr>
                      <a:r>
                        <a:rPr lang="ko-KR" altLang="en-US" sz="1200" dirty="0"/>
                        <a:t>백업과 카탈로그 및 인덱싱 파일을 동시에 처리</a:t>
                      </a:r>
                      <a:br>
                        <a:rPr lang="en-US" altLang="ko-KR" sz="1200" dirty="0"/>
                      </a:br>
                      <a:r>
                        <a:rPr lang="en-US" altLang="ko-KR" sz="1200" dirty="0"/>
                        <a:t>(</a:t>
                      </a:r>
                      <a:r>
                        <a:rPr lang="ko-KR" altLang="en-US" sz="1200" dirty="0" err="1"/>
                        <a:t>싱글패스</a:t>
                      </a:r>
                      <a:r>
                        <a:rPr lang="ko-KR" altLang="en-US" sz="1200" dirty="0"/>
                        <a:t> 백업</a:t>
                      </a:r>
                      <a:r>
                        <a:rPr lang="en-US" altLang="ko-KR" sz="1200" dirty="0"/>
                        <a:t>)</a:t>
                      </a:r>
                    </a:p>
                    <a:p>
                      <a:pPr marL="285750" indent="-285750">
                        <a:spcAft>
                          <a:spcPts val="1200"/>
                        </a:spcAft>
                        <a:buFont typeface="Wingdings" charset="2"/>
                        <a:buChar char="§"/>
                      </a:pPr>
                      <a:r>
                        <a:rPr lang="en-US" altLang="ko-KR" sz="1200" baseline="0" dirty="0"/>
                        <a:t>VM</a:t>
                      </a:r>
                      <a:r>
                        <a:rPr lang="ko-KR" altLang="en-US" sz="1200" baseline="0" dirty="0"/>
                        <a:t>에 대하여 </a:t>
                      </a:r>
                      <a:r>
                        <a:rPr lang="ko-KR" altLang="en-US" sz="1200" baseline="0" dirty="0" err="1"/>
                        <a:t>스테이징</a:t>
                      </a:r>
                      <a:r>
                        <a:rPr lang="ko-KR" altLang="en-US" sz="1200" baseline="0" dirty="0"/>
                        <a:t> 과정 필요 없이 즉각적으로 개별 파일 복구</a:t>
                      </a:r>
                      <a:endParaRPr lang="en-US" altLang="ko-KR" sz="1200" baseline="0" dirty="0"/>
                    </a:p>
                    <a:p>
                      <a:pPr marL="285750" indent="-285750">
                        <a:spcAft>
                          <a:spcPts val="1200"/>
                        </a:spcAft>
                        <a:buFont typeface="Wingdings" charset="2"/>
                        <a:buChar char="§"/>
                      </a:pPr>
                      <a:r>
                        <a:rPr lang="ko-KR" altLang="en-US" sz="1200" baseline="0" dirty="0"/>
                        <a:t>데이터를 </a:t>
                      </a:r>
                      <a:r>
                        <a:rPr lang="ko-KR" altLang="en-US" sz="1200" baseline="0" dirty="0" err="1"/>
                        <a:t>스토리지에</a:t>
                      </a:r>
                      <a:r>
                        <a:rPr lang="ko-KR" altLang="en-US" sz="1200" baseline="0" dirty="0"/>
                        <a:t> 단 한번만 기록</a:t>
                      </a:r>
                      <a:r>
                        <a:rPr lang="en-US" altLang="ko-KR" sz="1200" baseline="0" dirty="0"/>
                        <a:t>(</a:t>
                      </a:r>
                      <a:r>
                        <a:rPr lang="ko-KR" altLang="en-US" sz="1200" baseline="0" dirty="0"/>
                        <a:t>글로벌 중복제거</a:t>
                      </a:r>
                      <a:r>
                        <a:rPr lang="en-US" altLang="ko-KR" sz="1200" baseline="0" dirty="0"/>
                        <a:t>)</a:t>
                      </a:r>
                    </a:p>
                    <a:p>
                      <a:pPr marL="285750" indent="-285750">
                        <a:spcAft>
                          <a:spcPts val="1200"/>
                        </a:spcAft>
                        <a:buFont typeface="Wingdings" charset="2"/>
                        <a:buChar char="§"/>
                      </a:pPr>
                      <a:r>
                        <a:rPr lang="ko-KR" altLang="en-US" sz="1200" baseline="0" dirty="0"/>
                        <a:t>모든 유형의 저장소</a:t>
                      </a:r>
                      <a:r>
                        <a:rPr lang="en-US" altLang="ko-KR" sz="1200" baseline="0" dirty="0"/>
                        <a:t>(</a:t>
                      </a:r>
                      <a:r>
                        <a:rPr lang="ko-KR" altLang="en-US" sz="1200" baseline="0" dirty="0" err="1"/>
                        <a:t>어플라이언스</a:t>
                      </a:r>
                      <a:r>
                        <a:rPr lang="en-US" altLang="ko-KR" sz="1200" baseline="0" dirty="0"/>
                        <a:t>, </a:t>
                      </a:r>
                      <a:r>
                        <a:rPr lang="ko-KR" altLang="en-US" sz="1200" baseline="0" dirty="0"/>
                        <a:t>디스크 또는 테이프</a:t>
                      </a:r>
                      <a:r>
                        <a:rPr lang="en-US" altLang="ko-KR" sz="1200" baseline="0" dirty="0"/>
                        <a:t>)</a:t>
                      </a:r>
                      <a:r>
                        <a:rPr lang="ko-KR" altLang="en-US" sz="1200" baseline="0" dirty="0"/>
                        <a:t>에서 단일 파일 복원</a:t>
                      </a:r>
                      <a:endParaRPr lang="en-US" sz="1200" baseline="0" dirty="0"/>
                    </a:p>
                  </a:txBody>
                  <a:tcPr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87" rtl="0" eaLnBrk="1" latinLnBrk="1" hangingPunct="1">
                        <a:defRPr sz="1800" kern="1200">
                          <a:solidFill>
                            <a:schemeClr val="tx1"/>
                          </a:solidFill>
                          <a:latin typeface="Calibri"/>
                        </a:defRPr>
                      </a:lvl1pPr>
                      <a:lvl2pPr marL="457093" algn="l" defTabSz="914187" rtl="0" eaLnBrk="1" latinLnBrk="1" hangingPunct="1">
                        <a:defRPr sz="1800" kern="1200">
                          <a:solidFill>
                            <a:schemeClr val="tx1"/>
                          </a:solidFill>
                          <a:latin typeface="Calibri"/>
                        </a:defRPr>
                      </a:lvl2pPr>
                      <a:lvl3pPr marL="914187" algn="l" defTabSz="914187" rtl="0" eaLnBrk="1" latinLnBrk="1" hangingPunct="1">
                        <a:defRPr sz="1800" kern="1200">
                          <a:solidFill>
                            <a:schemeClr val="tx1"/>
                          </a:solidFill>
                          <a:latin typeface="Calibri"/>
                        </a:defRPr>
                      </a:lvl3pPr>
                      <a:lvl4pPr marL="1371280" algn="l" defTabSz="914187" rtl="0" eaLnBrk="1" latinLnBrk="1" hangingPunct="1">
                        <a:defRPr sz="1800" kern="1200">
                          <a:solidFill>
                            <a:schemeClr val="tx1"/>
                          </a:solidFill>
                          <a:latin typeface="Calibri"/>
                        </a:defRPr>
                      </a:lvl4pPr>
                      <a:lvl5pPr marL="1828374" algn="l" defTabSz="914187" rtl="0" eaLnBrk="1" latinLnBrk="1" hangingPunct="1">
                        <a:defRPr sz="1800" kern="1200">
                          <a:solidFill>
                            <a:schemeClr val="tx1"/>
                          </a:solidFill>
                          <a:latin typeface="Calibri"/>
                        </a:defRPr>
                      </a:lvl5pPr>
                      <a:lvl6pPr marL="2285466" algn="l" defTabSz="914187" rtl="0" eaLnBrk="1" latinLnBrk="1" hangingPunct="1">
                        <a:defRPr sz="1800" kern="1200">
                          <a:solidFill>
                            <a:schemeClr val="tx1"/>
                          </a:solidFill>
                          <a:latin typeface="Calibri"/>
                        </a:defRPr>
                      </a:lvl6pPr>
                      <a:lvl7pPr marL="2742561" algn="l" defTabSz="914187" rtl="0" eaLnBrk="1" latinLnBrk="1" hangingPunct="1">
                        <a:defRPr sz="1800" kern="1200">
                          <a:solidFill>
                            <a:schemeClr val="tx1"/>
                          </a:solidFill>
                          <a:latin typeface="Calibri"/>
                        </a:defRPr>
                      </a:lvl7pPr>
                      <a:lvl8pPr marL="3199655" algn="l" defTabSz="914187" rtl="0" eaLnBrk="1" latinLnBrk="1" hangingPunct="1">
                        <a:defRPr sz="1800" kern="1200">
                          <a:solidFill>
                            <a:schemeClr val="tx1"/>
                          </a:solidFill>
                          <a:latin typeface="Calibri"/>
                        </a:defRPr>
                      </a:lvl8pPr>
                      <a:lvl9pPr marL="3656748" algn="l" defTabSz="914187" rtl="0" eaLnBrk="1" latinLnBrk="1" hangingPunct="1">
                        <a:defRPr sz="1800" kern="1200">
                          <a:solidFill>
                            <a:schemeClr val="tx1"/>
                          </a:solidFill>
                          <a:latin typeface="Calibri"/>
                        </a:defRPr>
                      </a:lvl9pPr>
                    </a:lstStyle>
                    <a:p>
                      <a:pPr marL="0" indent="0" algn="ctr">
                        <a:buFont typeface="Wingdings" charset="2"/>
                        <a:buNone/>
                      </a:pPr>
                      <a:r>
                        <a:rPr lang="ko-KR" altLang="en-US" sz="1400" baseline="0" dirty="0">
                          <a:solidFill>
                            <a:schemeClr val="tx1"/>
                          </a:solidFill>
                        </a:rPr>
                        <a:t>경쟁 제품에서는 </a:t>
                      </a:r>
                      <a:r>
                        <a:rPr lang="ko-KR" altLang="en-US" sz="1800" b="1" baseline="0" dirty="0">
                          <a:solidFill>
                            <a:srgbClr val="FF0000"/>
                          </a:solidFill>
                        </a:rPr>
                        <a:t>몇 시간 </a:t>
                      </a:r>
                      <a:r>
                        <a:rPr lang="ko-KR" altLang="en-US" sz="1400" baseline="0" dirty="0">
                          <a:solidFill>
                            <a:schemeClr val="tx1"/>
                          </a:solidFill>
                        </a:rPr>
                        <a:t>또는</a:t>
                      </a:r>
                      <a:br>
                        <a:rPr lang="en-US" altLang="ko-KR" sz="1400" baseline="0" dirty="0">
                          <a:solidFill>
                            <a:schemeClr val="tx1"/>
                          </a:solidFill>
                        </a:rPr>
                      </a:br>
                      <a:r>
                        <a:rPr lang="ko-KR" altLang="en-US" sz="1800" b="1" baseline="0">
                          <a:solidFill>
                            <a:srgbClr val="FF0000"/>
                          </a:solidFill>
                        </a:rPr>
                        <a:t>몇 일 </a:t>
                      </a:r>
                      <a:r>
                        <a:rPr lang="ko-KR" altLang="en-US" sz="1400" baseline="0">
                          <a:solidFill>
                            <a:schemeClr val="tx1"/>
                          </a:solidFill>
                        </a:rPr>
                        <a:t>정도가</a:t>
                      </a:r>
                      <a:br>
                        <a:rPr lang="en-US" altLang="ko-KR" sz="1800" baseline="0" dirty="0">
                          <a:solidFill>
                            <a:schemeClr val="tx1"/>
                          </a:solidFill>
                        </a:rPr>
                      </a:br>
                      <a:r>
                        <a:rPr lang="ko-KR" altLang="en-US" sz="1800" baseline="0">
                          <a:solidFill>
                            <a:schemeClr val="tx1"/>
                          </a:solidFill>
                        </a:rPr>
                        <a:t>소요될</a:t>
                      </a:r>
                      <a:br>
                        <a:rPr lang="en-US" altLang="ko-KR" sz="1800" baseline="0" dirty="0">
                          <a:solidFill>
                            <a:schemeClr val="tx1"/>
                          </a:solidFill>
                        </a:rPr>
                      </a:br>
                      <a:r>
                        <a:rPr lang="ko-KR" altLang="en-US" sz="1800" baseline="0">
                          <a:solidFill>
                            <a:schemeClr val="tx1"/>
                          </a:solidFill>
                        </a:rPr>
                        <a:t>복원 </a:t>
                      </a:r>
                      <a:r>
                        <a:rPr lang="ko-KR" altLang="en-US" sz="1800" baseline="0" dirty="0">
                          <a:solidFill>
                            <a:schemeClr val="tx1"/>
                          </a:solidFill>
                        </a:rPr>
                        <a:t>작업을</a:t>
                      </a:r>
                      <a:r>
                        <a:rPr lang="en-US" altLang="ko-KR" sz="1800" baseline="0" dirty="0">
                          <a:solidFill>
                            <a:schemeClr val="tx1"/>
                          </a:solidFill>
                        </a:rPr>
                        <a:t>,</a:t>
                      </a:r>
                    </a:p>
                    <a:p>
                      <a:pPr marL="0" indent="0" algn="ctr">
                        <a:buFont typeface="Wingdings" charset="2"/>
                        <a:buNone/>
                      </a:pPr>
                      <a:endParaRPr lang="en-US" altLang="ko-KR" sz="1800" baseline="0" dirty="0">
                        <a:solidFill>
                          <a:schemeClr val="tx1"/>
                        </a:solidFill>
                      </a:endParaRPr>
                    </a:p>
                    <a:p>
                      <a:pPr marL="0" indent="0" algn="ctr">
                        <a:buFont typeface="Wingdings" charset="2"/>
                        <a:buNone/>
                      </a:pPr>
                      <a:r>
                        <a:rPr lang="ko-KR" altLang="en-US" sz="1800" baseline="0" dirty="0">
                          <a:solidFill>
                            <a:schemeClr val="tx1"/>
                          </a:solidFill>
                        </a:rPr>
                        <a:t>단 </a:t>
                      </a:r>
                      <a:r>
                        <a:rPr lang="ko-KR" altLang="en-US" sz="2400" b="1" baseline="0" dirty="0">
                          <a:solidFill>
                            <a:srgbClr val="F9BC30"/>
                          </a:solidFill>
                        </a:rPr>
                        <a:t>몇 초</a:t>
                      </a:r>
                      <a:r>
                        <a:rPr lang="ko-KR" altLang="en-US" sz="1800" b="1" baseline="0" dirty="0">
                          <a:solidFill>
                            <a:srgbClr val="F9BC30"/>
                          </a:solidFill>
                        </a:rPr>
                        <a:t> </a:t>
                      </a:r>
                      <a:r>
                        <a:rPr lang="ko-KR" altLang="en-US" sz="1400" baseline="0" dirty="0">
                          <a:solidFill>
                            <a:schemeClr val="tx1"/>
                          </a:solidFill>
                        </a:rPr>
                        <a:t>또는</a:t>
                      </a:r>
                      <a:r>
                        <a:rPr lang="ko-KR" altLang="en-US" sz="1800" baseline="0" dirty="0">
                          <a:solidFill>
                            <a:schemeClr val="tx1"/>
                          </a:solidFill>
                        </a:rPr>
                        <a:t> </a:t>
                      </a:r>
                      <a:r>
                        <a:rPr lang="ko-KR" altLang="en-US" sz="2400" b="1" baseline="0" dirty="0">
                          <a:solidFill>
                            <a:srgbClr val="F9BC30"/>
                          </a:solidFill>
                        </a:rPr>
                        <a:t>몇 분</a:t>
                      </a:r>
                      <a:r>
                        <a:rPr lang="ko-KR" altLang="en-US" sz="1800" b="1" baseline="0" dirty="0">
                          <a:solidFill>
                            <a:srgbClr val="F9BC30"/>
                          </a:solidFill>
                        </a:rPr>
                        <a:t> </a:t>
                      </a:r>
                      <a:r>
                        <a:rPr lang="ko-KR" altLang="en-US" sz="1800" baseline="0" dirty="0">
                          <a:solidFill>
                            <a:schemeClr val="tx1"/>
                          </a:solidFill>
                        </a:rPr>
                        <a:t>만에 완료</a:t>
                      </a:r>
                      <a:endParaRPr lang="en-US" sz="1800" baseline="0" dirty="0">
                        <a:solidFill>
                          <a:schemeClr val="tx1"/>
                        </a:solidFill>
                      </a:endParaRPr>
                    </a:p>
                  </a:txBody>
                  <a:tcPr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Table 6"/>
          <p:cNvGraphicFramePr>
            <a:graphicFrameLocks noGrp="1"/>
          </p:cNvGraphicFramePr>
          <p:nvPr>
            <p:extLst>
              <p:ext uri="{D42A27DB-BD31-4B8C-83A1-F6EECF244321}">
                <p14:modId xmlns:p14="http://schemas.microsoft.com/office/powerpoint/2010/main" val="1374036158"/>
              </p:ext>
            </p:extLst>
          </p:nvPr>
        </p:nvGraphicFramePr>
        <p:xfrm>
          <a:off x="604234" y="3002559"/>
          <a:ext cx="4425351" cy="3160284"/>
        </p:xfrm>
        <a:graphic>
          <a:graphicData uri="http://schemas.openxmlformats.org/drawingml/2006/table">
            <a:tbl>
              <a:tblPr firstRow="1" bandRow="1"/>
              <a:tblGrid>
                <a:gridCol w="2329538">
                  <a:extLst>
                    <a:ext uri="{9D8B030D-6E8A-4147-A177-3AD203B41FA5}">
                      <a16:colId xmlns:a16="http://schemas.microsoft.com/office/drawing/2014/main" val="20000"/>
                    </a:ext>
                  </a:extLst>
                </a:gridCol>
                <a:gridCol w="2095813">
                  <a:extLst>
                    <a:ext uri="{9D8B030D-6E8A-4147-A177-3AD203B41FA5}">
                      <a16:colId xmlns:a16="http://schemas.microsoft.com/office/drawing/2014/main" val="20001"/>
                    </a:ext>
                  </a:extLst>
                </a:gridCol>
              </a:tblGrid>
              <a:tr h="409553">
                <a:tc gridSpan="2">
                  <a:txBody>
                    <a:bodyPr/>
                    <a:lstStyle>
                      <a:lvl1pPr marL="0" algn="l" defTabSz="914187" rtl="0" eaLnBrk="1" latinLnBrk="1" hangingPunct="1">
                        <a:defRPr sz="1800" kern="1200">
                          <a:solidFill>
                            <a:schemeClr val="tx1"/>
                          </a:solidFill>
                          <a:latin typeface="Calibri"/>
                        </a:defRPr>
                      </a:lvl1pPr>
                      <a:lvl2pPr marL="457093" algn="l" defTabSz="914187" rtl="0" eaLnBrk="1" latinLnBrk="1" hangingPunct="1">
                        <a:defRPr sz="1800" kern="1200">
                          <a:solidFill>
                            <a:schemeClr val="tx1"/>
                          </a:solidFill>
                          <a:latin typeface="Calibri"/>
                        </a:defRPr>
                      </a:lvl2pPr>
                      <a:lvl3pPr marL="914187" algn="l" defTabSz="914187" rtl="0" eaLnBrk="1" latinLnBrk="1" hangingPunct="1">
                        <a:defRPr sz="1800" kern="1200">
                          <a:solidFill>
                            <a:schemeClr val="tx1"/>
                          </a:solidFill>
                          <a:latin typeface="Calibri"/>
                        </a:defRPr>
                      </a:lvl3pPr>
                      <a:lvl4pPr marL="1371280" algn="l" defTabSz="914187" rtl="0" eaLnBrk="1" latinLnBrk="1" hangingPunct="1">
                        <a:defRPr sz="1800" kern="1200">
                          <a:solidFill>
                            <a:schemeClr val="tx1"/>
                          </a:solidFill>
                          <a:latin typeface="Calibri"/>
                        </a:defRPr>
                      </a:lvl4pPr>
                      <a:lvl5pPr marL="1828374" algn="l" defTabSz="914187" rtl="0" eaLnBrk="1" latinLnBrk="1" hangingPunct="1">
                        <a:defRPr sz="1800" kern="1200">
                          <a:solidFill>
                            <a:schemeClr val="tx1"/>
                          </a:solidFill>
                          <a:latin typeface="Calibri"/>
                        </a:defRPr>
                      </a:lvl5pPr>
                      <a:lvl6pPr marL="2285466" algn="l" defTabSz="914187" rtl="0" eaLnBrk="1" latinLnBrk="1" hangingPunct="1">
                        <a:defRPr sz="1800" kern="1200">
                          <a:solidFill>
                            <a:schemeClr val="tx1"/>
                          </a:solidFill>
                          <a:latin typeface="Calibri"/>
                        </a:defRPr>
                      </a:lvl6pPr>
                      <a:lvl7pPr marL="2742561" algn="l" defTabSz="914187" rtl="0" eaLnBrk="1" latinLnBrk="1" hangingPunct="1">
                        <a:defRPr sz="1800" kern="1200">
                          <a:solidFill>
                            <a:schemeClr val="tx1"/>
                          </a:solidFill>
                          <a:latin typeface="Calibri"/>
                        </a:defRPr>
                      </a:lvl7pPr>
                      <a:lvl8pPr marL="3199655" algn="l" defTabSz="914187" rtl="0" eaLnBrk="1" latinLnBrk="1" hangingPunct="1">
                        <a:defRPr sz="1800" kern="1200">
                          <a:solidFill>
                            <a:schemeClr val="tx1"/>
                          </a:solidFill>
                          <a:latin typeface="Calibri"/>
                        </a:defRPr>
                      </a:lvl8pPr>
                      <a:lvl9pPr marL="3656748" algn="l" defTabSz="914187" rtl="0" eaLnBrk="1" latinLnBrk="1" hangingPunct="1">
                        <a:defRPr sz="1800" kern="1200">
                          <a:solidFill>
                            <a:schemeClr val="tx1"/>
                          </a:solidFill>
                          <a:latin typeface="Calibri"/>
                        </a:defRPr>
                      </a:lvl9pPr>
                    </a:lstStyle>
                    <a:p>
                      <a:pPr algn="ctr"/>
                      <a:r>
                        <a:rPr lang="en-US" sz="2000" b="1" dirty="0"/>
                        <a:t>Other vendors</a:t>
                      </a:r>
                    </a:p>
                  </a:txBody>
                  <a:tcPr>
                    <a:lnL>
                      <a:noFill/>
                    </a:lnL>
                    <a:lnR>
                      <a:noFill/>
                    </a:lnR>
                    <a:lnT>
                      <a:noFill/>
                    </a:lnT>
                    <a:lnB w="9525"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a:tc>
                <a:extLst>
                  <a:ext uri="{0D108BD9-81ED-4DB2-BD59-A6C34878D82A}">
                    <a16:rowId xmlns:a16="http://schemas.microsoft.com/office/drawing/2014/main" val="10000"/>
                  </a:ext>
                </a:extLst>
              </a:tr>
              <a:tr h="2750731">
                <a:tc>
                  <a:txBody>
                    <a:bodyPr/>
                    <a:lstStyle>
                      <a:lvl1pPr marL="0" algn="l" defTabSz="914187" rtl="0" eaLnBrk="1" latinLnBrk="1" hangingPunct="1">
                        <a:defRPr sz="1800" kern="1200">
                          <a:solidFill>
                            <a:schemeClr val="tx1"/>
                          </a:solidFill>
                          <a:latin typeface="Calibri"/>
                        </a:defRPr>
                      </a:lvl1pPr>
                      <a:lvl2pPr marL="457093" algn="l" defTabSz="914187" rtl="0" eaLnBrk="1" latinLnBrk="1" hangingPunct="1">
                        <a:defRPr sz="1800" kern="1200">
                          <a:solidFill>
                            <a:schemeClr val="tx1"/>
                          </a:solidFill>
                          <a:latin typeface="Calibri"/>
                        </a:defRPr>
                      </a:lvl2pPr>
                      <a:lvl3pPr marL="914187" algn="l" defTabSz="914187" rtl="0" eaLnBrk="1" latinLnBrk="1" hangingPunct="1">
                        <a:defRPr sz="1800" kern="1200">
                          <a:solidFill>
                            <a:schemeClr val="tx1"/>
                          </a:solidFill>
                          <a:latin typeface="Calibri"/>
                        </a:defRPr>
                      </a:lvl3pPr>
                      <a:lvl4pPr marL="1371280" algn="l" defTabSz="914187" rtl="0" eaLnBrk="1" latinLnBrk="1" hangingPunct="1">
                        <a:defRPr sz="1800" kern="1200">
                          <a:solidFill>
                            <a:schemeClr val="tx1"/>
                          </a:solidFill>
                          <a:latin typeface="Calibri"/>
                        </a:defRPr>
                      </a:lvl4pPr>
                      <a:lvl5pPr marL="1828374" algn="l" defTabSz="914187" rtl="0" eaLnBrk="1" latinLnBrk="1" hangingPunct="1">
                        <a:defRPr sz="1800" kern="1200">
                          <a:solidFill>
                            <a:schemeClr val="tx1"/>
                          </a:solidFill>
                          <a:latin typeface="Calibri"/>
                        </a:defRPr>
                      </a:lvl5pPr>
                      <a:lvl6pPr marL="2285466" algn="l" defTabSz="914187" rtl="0" eaLnBrk="1" latinLnBrk="1" hangingPunct="1">
                        <a:defRPr sz="1800" kern="1200">
                          <a:solidFill>
                            <a:schemeClr val="tx1"/>
                          </a:solidFill>
                          <a:latin typeface="Calibri"/>
                        </a:defRPr>
                      </a:lvl6pPr>
                      <a:lvl7pPr marL="2742561" algn="l" defTabSz="914187" rtl="0" eaLnBrk="1" latinLnBrk="1" hangingPunct="1">
                        <a:defRPr sz="1800" kern="1200">
                          <a:solidFill>
                            <a:schemeClr val="tx1"/>
                          </a:solidFill>
                          <a:latin typeface="Calibri"/>
                        </a:defRPr>
                      </a:lvl7pPr>
                      <a:lvl8pPr marL="3199655" algn="l" defTabSz="914187" rtl="0" eaLnBrk="1" latinLnBrk="1" hangingPunct="1">
                        <a:defRPr sz="1800" kern="1200">
                          <a:solidFill>
                            <a:schemeClr val="tx1"/>
                          </a:solidFill>
                          <a:latin typeface="Calibri"/>
                        </a:defRPr>
                      </a:lvl8pPr>
                      <a:lvl9pPr marL="3656748" algn="l" defTabSz="914187" rtl="0" eaLnBrk="1" latinLnBrk="1" hangingPunct="1">
                        <a:defRPr sz="1800" kern="1200">
                          <a:solidFill>
                            <a:schemeClr val="tx1"/>
                          </a:solidFill>
                          <a:latin typeface="Calibri"/>
                        </a:defRPr>
                      </a:lvl9pPr>
                    </a:lstStyle>
                    <a:p>
                      <a:pPr marL="285750" indent="-285750">
                        <a:spcAft>
                          <a:spcPts val="1200"/>
                        </a:spcAft>
                        <a:buFont typeface="Wingdings" charset="2"/>
                        <a:buChar char="§"/>
                      </a:pPr>
                      <a:r>
                        <a:rPr lang="ko-KR" altLang="en-US" sz="1200" dirty="0"/>
                        <a:t>백업은 하나의 작업으로 진행</a:t>
                      </a:r>
                      <a:endParaRPr lang="en-US" altLang="ko-KR" sz="1200" dirty="0"/>
                    </a:p>
                    <a:p>
                      <a:pPr marL="285750" indent="-285750">
                        <a:spcAft>
                          <a:spcPts val="1200"/>
                        </a:spcAft>
                        <a:buFont typeface="Wingdings" charset="2"/>
                        <a:buChar char="§"/>
                      </a:pPr>
                      <a:r>
                        <a:rPr lang="ko-KR" altLang="en-US" sz="1200" baseline="0" dirty="0"/>
                        <a:t>인덱싱과 카탈로그 작업은 별도의 작업으로 진행</a:t>
                      </a:r>
                      <a:endParaRPr lang="en-US" altLang="ko-KR" sz="1200" baseline="0" dirty="0"/>
                    </a:p>
                    <a:p>
                      <a:pPr marL="285750" indent="-285750">
                        <a:spcAft>
                          <a:spcPts val="1200"/>
                        </a:spcAft>
                        <a:buFont typeface="Wingdings" charset="2"/>
                        <a:buChar char="§"/>
                      </a:pPr>
                      <a:r>
                        <a:rPr lang="en-US" sz="1200" baseline="0" dirty="0"/>
                        <a:t>VM</a:t>
                      </a:r>
                      <a:r>
                        <a:rPr lang="ko-KR" altLang="en-US" sz="1200" baseline="0" dirty="0"/>
                        <a:t>의 개별 파일을 복구하기 위해 디스크에 먼저 </a:t>
                      </a:r>
                      <a:r>
                        <a:rPr lang="ko-KR" altLang="en-US" sz="1200" baseline="0" dirty="0" err="1"/>
                        <a:t>스테이징하는</a:t>
                      </a:r>
                      <a:r>
                        <a:rPr lang="ko-KR" altLang="en-US" sz="1200" baseline="0" dirty="0"/>
                        <a:t> 과정이 필요할 </a:t>
                      </a:r>
                      <a:r>
                        <a:rPr lang="ko-KR" altLang="en-US" sz="1200" baseline="0"/>
                        <a:t>수 있고</a:t>
                      </a:r>
                      <a:r>
                        <a:rPr lang="en-US" altLang="ko-KR" sz="1200" baseline="0" dirty="0"/>
                        <a:t>(</a:t>
                      </a:r>
                      <a:r>
                        <a:rPr lang="ko-KR" altLang="en-US" sz="1200" baseline="0" dirty="0"/>
                        <a:t>전용 디스크 자원 할당 </a:t>
                      </a:r>
                      <a:r>
                        <a:rPr lang="ko-KR" altLang="en-US" sz="1200" baseline="0"/>
                        <a:t>필요</a:t>
                      </a:r>
                      <a:r>
                        <a:rPr lang="en-US" altLang="ko-KR" sz="1200" baseline="0" dirty="0"/>
                        <a:t>), SAN </a:t>
                      </a:r>
                      <a:r>
                        <a:rPr lang="ko-KR" altLang="en-US" sz="1200" baseline="0"/>
                        <a:t>백업을 위해 별도의 프락시 서버가 필요할 수 있음</a:t>
                      </a:r>
                      <a:r>
                        <a:rPr lang="en-US" altLang="ko-KR" sz="1200" baseline="0" dirty="0"/>
                        <a:t>.</a:t>
                      </a:r>
                      <a:endParaRPr lang="en-US" sz="1200" baseline="0" dirty="0"/>
                    </a:p>
                  </a:txBody>
                  <a:tcPr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87" rtl="0" eaLnBrk="1" latinLnBrk="1" hangingPunct="1">
                        <a:defRPr sz="1800" kern="1200">
                          <a:solidFill>
                            <a:schemeClr val="tx1"/>
                          </a:solidFill>
                          <a:latin typeface="Calibri"/>
                        </a:defRPr>
                      </a:lvl1pPr>
                      <a:lvl2pPr marL="457093" algn="l" defTabSz="914187" rtl="0" eaLnBrk="1" latinLnBrk="1" hangingPunct="1">
                        <a:defRPr sz="1800" kern="1200">
                          <a:solidFill>
                            <a:schemeClr val="tx1"/>
                          </a:solidFill>
                          <a:latin typeface="Calibri"/>
                        </a:defRPr>
                      </a:lvl2pPr>
                      <a:lvl3pPr marL="914187" algn="l" defTabSz="914187" rtl="0" eaLnBrk="1" latinLnBrk="1" hangingPunct="1">
                        <a:defRPr sz="1800" kern="1200">
                          <a:solidFill>
                            <a:schemeClr val="tx1"/>
                          </a:solidFill>
                          <a:latin typeface="Calibri"/>
                        </a:defRPr>
                      </a:lvl3pPr>
                      <a:lvl4pPr marL="1371280" algn="l" defTabSz="914187" rtl="0" eaLnBrk="1" latinLnBrk="1" hangingPunct="1">
                        <a:defRPr sz="1800" kern="1200">
                          <a:solidFill>
                            <a:schemeClr val="tx1"/>
                          </a:solidFill>
                          <a:latin typeface="Calibri"/>
                        </a:defRPr>
                      </a:lvl4pPr>
                      <a:lvl5pPr marL="1828374" algn="l" defTabSz="914187" rtl="0" eaLnBrk="1" latinLnBrk="1" hangingPunct="1">
                        <a:defRPr sz="1800" kern="1200">
                          <a:solidFill>
                            <a:schemeClr val="tx1"/>
                          </a:solidFill>
                          <a:latin typeface="Calibri"/>
                        </a:defRPr>
                      </a:lvl5pPr>
                      <a:lvl6pPr marL="2285466" algn="l" defTabSz="914187" rtl="0" eaLnBrk="1" latinLnBrk="1" hangingPunct="1">
                        <a:defRPr sz="1800" kern="1200">
                          <a:solidFill>
                            <a:schemeClr val="tx1"/>
                          </a:solidFill>
                          <a:latin typeface="Calibri"/>
                        </a:defRPr>
                      </a:lvl6pPr>
                      <a:lvl7pPr marL="2742561" algn="l" defTabSz="914187" rtl="0" eaLnBrk="1" latinLnBrk="1" hangingPunct="1">
                        <a:defRPr sz="1800" kern="1200">
                          <a:solidFill>
                            <a:schemeClr val="tx1"/>
                          </a:solidFill>
                          <a:latin typeface="Calibri"/>
                        </a:defRPr>
                      </a:lvl7pPr>
                      <a:lvl8pPr marL="3199655" algn="l" defTabSz="914187" rtl="0" eaLnBrk="1" latinLnBrk="1" hangingPunct="1">
                        <a:defRPr sz="1800" kern="1200">
                          <a:solidFill>
                            <a:schemeClr val="tx1"/>
                          </a:solidFill>
                          <a:latin typeface="Calibri"/>
                        </a:defRPr>
                      </a:lvl8pPr>
                      <a:lvl9pPr marL="3656748" algn="l" defTabSz="914187" rtl="0" eaLnBrk="1" latinLnBrk="1" hangingPunct="1">
                        <a:defRPr sz="1800" kern="1200">
                          <a:solidFill>
                            <a:schemeClr val="tx1"/>
                          </a:solidFill>
                          <a:latin typeface="Calibri"/>
                        </a:defRPr>
                      </a:lvl9pPr>
                    </a:lstStyle>
                    <a:p>
                      <a:pPr marL="0" indent="0" algn="ctr">
                        <a:spcAft>
                          <a:spcPts val="300"/>
                        </a:spcAft>
                        <a:buFont typeface="Wingdings" charset="2"/>
                        <a:buNone/>
                      </a:pPr>
                      <a:r>
                        <a:rPr lang="en-US" sz="6000" b="1" baseline="0" dirty="0">
                          <a:solidFill>
                            <a:srgbClr val="FF0000"/>
                          </a:solidFill>
                        </a:rPr>
                        <a:t>2x</a:t>
                      </a:r>
                      <a:r>
                        <a:rPr lang="en-US" baseline="0" dirty="0">
                          <a:solidFill>
                            <a:srgbClr val="000000"/>
                          </a:solidFill>
                        </a:rPr>
                        <a:t> </a:t>
                      </a:r>
                    </a:p>
                    <a:p>
                      <a:pPr marL="0" indent="0" algn="ctr">
                        <a:spcAft>
                          <a:spcPts val="1000"/>
                        </a:spcAft>
                        <a:buFont typeface="Wingdings" charset="2"/>
                        <a:buNone/>
                      </a:pPr>
                      <a:r>
                        <a:rPr lang="ko-KR" altLang="en-US" baseline="0" dirty="0">
                          <a:solidFill>
                            <a:srgbClr val="000000"/>
                          </a:solidFill>
                        </a:rPr>
                        <a:t>의 스토리지</a:t>
                      </a:r>
                      <a:endParaRPr lang="en-US" baseline="0" dirty="0">
                        <a:solidFill>
                          <a:srgbClr val="000000"/>
                        </a:solidFill>
                      </a:endParaRPr>
                    </a:p>
                    <a:p>
                      <a:pPr marL="0" indent="0" algn="ctr">
                        <a:buFont typeface="Wingdings" charset="2"/>
                        <a:buNone/>
                      </a:pPr>
                      <a:r>
                        <a:rPr lang="en-US" sz="6000" b="1" baseline="0" dirty="0">
                          <a:solidFill>
                            <a:srgbClr val="FF0000"/>
                          </a:solidFill>
                        </a:rPr>
                        <a:t>2x</a:t>
                      </a:r>
                      <a:r>
                        <a:rPr lang="en-US" baseline="0" dirty="0">
                          <a:solidFill>
                            <a:srgbClr val="000000"/>
                          </a:solidFill>
                        </a:rPr>
                        <a:t> </a:t>
                      </a:r>
                    </a:p>
                    <a:p>
                      <a:pPr marL="0" indent="0" algn="ctr">
                        <a:buFont typeface="Wingdings" charset="2"/>
                        <a:buNone/>
                      </a:pPr>
                      <a:r>
                        <a:rPr lang="ko-KR" altLang="en-US" baseline="0" dirty="0">
                          <a:solidFill>
                            <a:srgbClr val="000000"/>
                          </a:solidFill>
                        </a:rPr>
                        <a:t>의 시간</a:t>
                      </a:r>
                      <a:endParaRPr lang="en-US" baseline="0" dirty="0">
                        <a:solidFill>
                          <a:srgbClr val="000000"/>
                        </a:solidFill>
                      </a:endParaRPr>
                    </a:p>
                  </a:txBody>
                  <a:tcPr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pSp>
        <p:nvGrpSpPr>
          <p:cNvPr id="11" name="Group 1"/>
          <p:cNvGrpSpPr/>
          <p:nvPr/>
        </p:nvGrpSpPr>
        <p:grpSpPr>
          <a:xfrm>
            <a:off x="447042" y="1814907"/>
            <a:ext cx="8994500" cy="1222444"/>
            <a:chOff x="101600" y="968895"/>
            <a:chExt cx="8994500" cy="1222444"/>
          </a:xfrm>
        </p:grpSpPr>
        <p:sp>
          <p:nvSpPr>
            <p:cNvPr id="12" name="TextBox 11"/>
            <p:cNvSpPr txBox="1"/>
            <p:nvPr/>
          </p:nvSpPr>
          <p:spPr>
            <a:xfrm>
              <a:off x="101600" y="1268009"/>
              <a:ext cx="7703389" cy="923330"/>
            </a:xfrm>
            <a:prstGeom prst="rect">
              <a:avLst/>
            </a:prstGeom>
            <a:noFill/>
          </p:spPr>
          <p:txBody>
            <a:bodyPr wrap="square" rtlCol="0">
              <a:spAutoFit/>
            </a:bodyPr>
            <a:lstStyle/>
            <a:p>
              <a:pPr defTabSz="457200" fontAlgn="auto">
                <a:spcBef>
                  <a:spcPts val="0"/>
                </a:spcBef>
                <a:spcAft>
                  <a:spcPts val="0"/>
                </a:spcAft>
              </a:pPr>
              <a:r>
                <a:rPr lang="ko-KR" altLang="en-US" sz="2800" b="1" i="1" dirty="0">
                  <a:solidFill>
                    <a:prstClr val="black"/>
                  </a:solidFill>
                  <a:latin typeface="Calibri"/>
                </a:rPr>
                <a:t>복구 요청의  </a:t>
              </a:r>
              <a:r>
                <a:rPr lang="en-US" sz="5400" b="1" dirty="0">
                  <a:solidFill>
                    <a:srgbClr val="FFC000"/>
                  </a:solidFill>
                  <a:latin typeface="Calibri"/>
                </a:rPr>
                <a:t>80%</a:t>
              </a:r>
              <a:r>
                <a:rPr lang="ko-KR" altLang="en-US" sz="2800" b="1" i="1" dirty="0">
                  <a:solidFill>
                    <a:prstClr val="black"/>
                  </a:solidFill>
                  <a:latin typeface="Calibri"/>
                </a:rPr>
                <a:t>가 단일 파일 복구입니다</a:t>
              </a:r>
              <a:r>
                <a:rPr lang="en-US" altLang="ko-KR" sz="2800" b="1" i="1" dirty="0">
                  <a:solidFill>
                    <a:prstClr val="black"/>
                  </a:solidFill>
                  <a:latin typeface="Calibri"/>
                </a:rPr>
                <a:t>.</a:t>
              </a:r>
              <a:endParaRPr lang="en-US" sz="2800" b="1" i="1" dirty="0">
                <a:solidFill>
                  <a:prstClr val="black"/>
                </a:solidFill>
                <a:latin typeface="Calibri"/>
              </a:endParaRPr>
            </a:p>
          </p:txBody>
        </p:sp>
        <p:pic>
          <p:nvPicPr>
            <p:cNvPr id="13" name="Picture 2" descr="C:\Users\WILLIAM REED\AppData\Local\Microsoft\Windows\Temporary Internet Files\Content.IE5\EH8JU14O\MC900431535[1].png"/>
            <p:cNvPicPr>
              <a:picLocks noChangeAspect="1" noChangeArrowheads="1"/>
            </p:cNvPicPr>
            <p:nvPr>
              <p:custDataLst>
                <p:tags r:id="rId1"/>
              </p:custDataLst>
            </p:nvPr>
          </p:nvPicPr>
          <p:blipFill>
            <a:blip r:embed="rId3">
              <a:extLst>
                <a:ext uri="{28A0092B-C50C-407E-A947-70E740481C1C}">
                  <a14:useLocalDpi xmlns:a14="http://schemas.microsoft.com/office/drawing/2010/main"/>
                </a:ext>
              </a:extLst>
            </a:blip>
            <a:srcRect/>
            <a:stretch>
              <a:fillRect/>
            </a:stretch>
          </p:blipFill>
          <p:spPr bwMode="auto">
            <a:xfrm>
              <a:off x="7666893" y="968895"/>
              <a:ext cx="1429207" cy="109572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09408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7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up)">
                                      <p:cBhvr>
                                        <p:cTn id="13" dur="20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up)">
                                      <p:cBhvr>
                                        <p:cTn id="18"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제목 7"/>
          <p:cNvSpPr>
            <a:spLocks noGrp="1"/>
          </p:cNvSpPr>
          <p:nvPr>
            <p:ph type="title"/>
          </p:nvPr>
        </p:nvSpPr>
        <p:spPr/>
        <p:txBody>
          <a:bodyPr/>
          <a:lstStyle/>
          <a:p>
            <a:r>
              <a:rPr lang="en-US" altLang="ko-KR" dirty="0"/>
              <a:t>4.2 </a:t>
            </a:r>
            <a:r>
              <a:rPr lang="ko-KR" altLang="en-US"/>
              <a:t>경쟁사 기능비교</a:t>
            </a:r>
          </a:p>
        </p:txBody>
      </p:sp>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36</a:t>
            </a:fld>
            <a:endParaRPr lang="en-US"/>
          </a:p>
        </p:txBody>
      </p:sp>
      <p:sp>
        <p:nvSpPr>
          <p:cNvPr id="5" name="텍스트 개체 틀 4"/>
          <p:cNvSpPr>
            <a:spLocks noGrp="1"/>
          </p:cNvSpPr>
          <p:nvPr>
            <p:ph type="body" idx="13"/>
          </p:nvPr>
        </p:nvSpPr>
        <p:spPr>
          <a:xfrm>
            <a:off x="8393404" y="778290"/>
            <a:ext cx="1181981" cy="138499"/>
          </a:xfrm>
        </p:spPr>
        <p:txBody>
          <a:bodyPr/>
          <a:lstStyle/>
          <a:p>
            <a:r>
              <a:rPr lang="en-US" altLang="ko-KR" dirty="0"/>
              <a:t>4. </a:t>
            </a:r>
            <a:r>
              <a:rPr lang="ko-KR" altLang="en-US"/>
              <a:t>경쟁사 제품 비교</a:t>
            </a:r>
          </a:p>
        </p:txBody>
      </p:sp>
      <p:graphicFrame>
        <p:nvGraphicFramePr>
          <p:cNvPr id="14" name="내용 개체 틀 4"/>
          <p:cNvGraphicFramePr>
            <a:graphicFrameLocks noGrp="1"/>
          </p:cNvGraphicFramePr>
          <p:nvPr>
            <p:ph idx="1"/>
            <p:extLst>
              <p:ext uri="{D42A27DB-BD31-4B8C-83A1-F6EECF244321}">
                <p14:modId xmlns:p14="http://schemas.microsoft.com/office/powerpoint/2010/main" val="3172610530"/>
              </p:ext>
            </p:extLst>
          </p:nvPr>
        </p:nvGraphicFramePr>
        <p:xfrm>
          <a:off x="273050" y="1054100"/>
          <a:ext cx="9359899" cy="5181600"/>
        </p:xfrm>
        <a:graphic>
          <a:graphicData uri="http://schemas.openxmlformats.org/drawingml/2006/table">
            <a:tbl>
              <a:tblPr firstRow="1" bandRow="1">
                <a:tableStyleId>{72833802-FEF1-4C79-8D5D-14CF1EAF98D9}</a:tableStyleId>
              </a:tblPr>
              <a:tblGrid>
                <a:gridCol w="1007542">
                  <a:extLst>
                    <a:ext uri="{9D8B030D-6E8A-4147-A177-3AD203B41FA5}">
                      <a16:colId xmlns:a16="http://schemas.microsoft.com/office/drawing/2014/main" val="20000"/>
                    </a:ext>
                  </a:extLst>
                </a:gridCol>
                <a:gridCol w="4968552">
                  <a:extLst>
                    <a:ext uri="{9D8B030D-6E8A-4147-A177-3AD203B41FA5}">
                      <a16:colId xmlns:a16="http://schemas.microsoft.com/office/drawing/2014/main" val="20001"/>
                    </a:ext>
                  </a:extLst>
                </a:gridCol>
                <a:gridCol w="1127935">
                  <a:extLst>
                    <a:ext uri="{9D8B030D-6E8A-4147-A177-3AD203B41FA5}">
                      <a16:colId xmlns:a16="http://schemas.microsoft.com/office/drawing/2014/main" val="20002"/>
                    </a:ext>
                  </a:extLst>
                </a:gridCol>
                <a:gridCol w="1127935">
                  <a:extLst>
                    <a:ext uri="{9D8B030D-6E8A-4147-A177-3AD203B41FA5}">
                      <a16:colId xmlns:a16="http://schemas.microsoft.com/office/drawing/2014/main" val="20003"/>
                    </a:ext>
                  </a:extLst>
                </a:gridCol>
                <a:gridCol w="1127935">
                  <a:extLst>
                    <a:ext uri="{9D8B030D-6E8A-4147-A177-3AD203B41FA5}">
                      <a16:colId xmlns:a16="http://schemas.microsoft.com/office/drawing/2014/main" val="20004"/>
                    </a:ext>
                  </a:extLst>
                </a:gridCol>
              </a:tblGrid>
              <a:tr h="0">
                <a:tc>
                  <a:txBody>
                    <a:bodyPr/>
                    <a:lstStyle/>
                    <a:p>
                      <a:pPr algn="ctr" latinLnBrk="1"/>
                      <a:r>
                        <a:rPr lang="ko-KR" altLang="en-US" sz="1100" dirty="0"/>
                        <a:t>주요 기능</a:t>
                      </a:r>
                    </a:p>
                  </a:txBody>
                  <a:tcPr anchor="ctr">
                    <a:lnR w="6350" cap="flat" cmpd="sng" algn="ctr">
                      <a:solidFill>
                        <a:schemeClr val="bg1"/>
                      </a:solidFill>
                      <a:prstDash val="solid"/>
                      <a:round/>
                      <a:headEnd type="none" w="med" len="med"/>
                      <a:tailEnd type="none" w="med" len="med"/>
                    </a:lnR>
                  </a:tcPr>
                </a:tc>
                <a:tc>
                  <a:txBody>
                    <a:bodyPr/>
                    <a:lstStyle/>
                    <a:p>
                      <a:pPr algn="ctr" latinLnBrk="1"/>
                      <a:r>
                        <a:rPr lang="ko-KR" altLang="en-US" sz="1100" dirty="0"/>
                        <a:t>기능 상세</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tcPr>
                </a:tc>
                <a:tc>
                  <a:txBody>
                    <a:bodyPr/>
                    <a:lstStyle/>
                    <a:p>
                      <a:pPr algn="ctr" latinLnBrk="1"/>
                      <a:r>
                        <a:rPr lang="en-US" altLang="ko-KR" sz="1100" dirty="0"/>
                        <a:t>Backup Exec</a:t>
                      </a:r>
                      <a:endParaRPr lang="ko-KR" altLang="en-US" sz="1100"/>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tcPr>
                </a:tc>
                <a:tc>
                  <a:txBody>
                    <a:bodyPr/>
                    <a:lstStyle/>
                    <a:p>
                      <a:pPr algn="ctr" latinLnBrk="1"/>
                      <a:r>
                        <a:rPr lang="en-US" altLang="ko-KR" sz="1100" dirty="0" err="1"/>
                        <a:t>Veeam</a:t>
                      </a:r>
                      <a:endParaRPr lang="ko-KR" altLang="en-US" sz="1100"/>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tcPr>
                </a:tc>
                <a:tc>
                  <a:txBody>
                    <a:bodyPr/>
                    <a:lstStyle/>
                    <a:p>
                      <a:pPr algn="ctr" latinLnBrk="1"/>
                      <a:r>
                        <a:rPr lang="en-US" altLang="ko-KR" sz="1100" dirty="0" err="1"/>
                        <a:t>CommVault</a:t>
                      </a:r>
                      <a:endParaRPr lang="ko-KR" altLang="en-US" sz="1100"/>
                    </a:p>
                  </a:txBody>
                  <a:tcPr anchor="ctr">
                    <a:lnL w="635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10000"/>
                  </a:ext>
                </a:extLst>
              </a:tr>
              <a:tr h="0">
                <a:tc rowSpan="4">
                  <a:txBody>
                    <a:bodyPr/>
                    <a:lstStyle/>
                    <a:p>
                      <a:pPr algn="ctr" latinLnBrk="1"/>
                      <a:r>
                        <a:rPr lang="ko-KR" altLang="en-US" sz="1100" dirty="0"/>
                        <a:t>물리적</a:t>
                      </a:r>
                      <a:r>
                        <a:rPr lang="en-US" altLang="ko-KR" sz="1100" dirty="0"/>
                        <a:t> </a:t>
                      </a:r>
                      <a:r>
                        <a:rPr lang="ko-KR" altLang="en-US" sz="1100"/>
                        <a:t>시스템 백업</a:t>
                      </a:r>
                    </a:p>
                  </a:txBody>
                  <a:tcPr anchor="ctr">
                    <a:lnR w="6350" cap="flat" cmpd="sng" algn="ctr">
                      <a:solidFill>
                        <a:srgbClr val="80888C"/>
                      </a:solidFill>
                      <a:prstDash val="solid"/>
                      <a:round/>
                      <a:headEnd type="none" w="med" len="med"/>
                      <a:tailEnd type="none" w="med" len="med"/>
                    </a:lnR>
                    <a:lnB w="6350" cap="flat" cmpd="sng" algn="ctr">
                      <a:solidFill>
                        <a:srgbClr val="80888C"/>
                      </a:solidFill>
                      <a:prstDash val="solid"/>
                      <a:round/>
                      <a:headEnd type="none" w="med" len="med"/>
                      <a:tailEnd type="none" w="med" len="med"/>
                    </a:lnB>
                  </a:tcPr>
                </a:tc>
                <a:tc>
                  <a:txBody>
                    <a:bodyPr/>
                    <a:lstStyle/>
                    <a:p>
                      <a:pPr latinLnBrk="1"/>
                      <a:r>
                        <a:rPr lang="ko-KR" altLang="en-US" sz="1100" dirty="0"/>
                        <a:t>단순화된 재해 복구</a:t>
                      </a:r>
                      <a:r>
                        <a:rPr lang="en-US" altLang="ko-KR" sz="1100" dirty="0"/>
                        <a:t>(SDR)</a:t>
                      </a:r>
                      <a:endParaRPr lang="ko-KR" altLang="en-US" sz="110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1"/>
                  </a:ext>
                </a:extLst>
              </a:tr>
              <a:tr h="0">
                <a:tc vMerge="1">
                  <a:txBody>
                    <a:bodyPr/>
                    <a:lstStyle/>
                    <a:p>
                      <a:pPr latinLnBrk="1"/>
                      <a:endParaRPr lang="ko-KR" altLang="en-US" sz="1100" dirty="0"/>
                    </a:p>
                  </a:txBody>
                  <a:tcPr>
                    <a:lnR w="6350" cap="flat" cmpd="sng" algn="ctr">
                      <a:solidFill>
                        <a:schemeClr val="tx2">
                          <a:lumMod val="50000"/>
                          <a:lumOff val="50000"/>
                        </a:schemeClr>
                      </a:solidFill>
                      <a:prstDash val="solid"/>
                      <a:round/>
                      <a:headEnd type="none" w="med" len="med"/>
                      <a:tailEnd type="none" w="med" len="med"/>
                    </a:lnR>
                  </a:tcPr>
                </a:tc>
                <a:tc>
                  <a:txBody>
                    <a:bodyPr/>
                    <a:lstStyle/>
                    <a:p>
                      <a:pPr latinLnBrk="1"/>
                      <a:r>
                        <a:rPr lang="ko-KR" altLang="en-US" sz="1100" dirty="0"/>
                        <a:t>리소스 자동 검색</a:t>
                      </a:r>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2"/>
                  </a:ext>
                </a:extLst>
              </a:tr>
              <a:tr h="0">
                <a:tc vMerge="1">
                  <a:txBody>
                    <a:bodyPr/>
                    <a:lstStyle/>
                    <a:p>
                      <a:pPr latinLnBrk="1"/>
                      <a:endParaRPr lang="ko-KR" altLang="en-US" sz="1100" dirty="0"/>
                    </a:p>
                  </a:txBody>
                  <a:tcPr>
                    <a:lnR w="6350" cap="flat" cmpd="sng" algn="ctr">
                      <a:solidFill>
                        <a:schemeClr val="tx2">
                          <a:lumMod val="50000"/>
                          <a:lumOff val="50000"/>
                        </a:schemeClr>
                      </a:solidFill>
                      <a:prstDash val="solid"/>
                      <a:round/>
                      <a:headEnd type="none" w="med" len="med"/>
                      <a:tailEnd type="none" w="med" len="med"/>
                    </a:lnR>
                  </a:tcPr>
                </a:tc>
                <a:tc>
                  <a:txBody>
                    <a:bodyPr/>
                    <a:lstStyle/>
                    <a:p>
                      <a:pPr latinLnBrk="1"/>
                      <a:r>
                        <a:rPr lang="ko-KR" altLang="en-US" sz="1100" dirty="0"/>
                        <a:t>플랫폼 지원 </a:t>
                      </a:r>
                      <a:r>
                        <a:rPr lang="en-US" altLang="ko-KR" sz="1100" dirty="0"/>
                        <a:t>(Windows, Linux, OS X, VMware, Hyper-V)</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ko-KR" altLang="en-US" sz="1100" dirty="0">
                          <a:latin typeface="맑은 고딕" panose="020B0503020000020004" pitchFamily="50" charset="-127"/>
                          <a:ea typeface="맑은 고딕" panose="020B0503020000020004" pitchFamily="50" charset="-127"/>
                        </a:rPr>
                        <a:t>△</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3"/>
                  </a:ext>
                </a:extLst>
              </a:tr>
              <a:tr h="0">
                <a:tc vMerge="1">
                  <a:txBody>
                    <a:bodyPr/>
                    <a:lstStyle/>
                    <a:p>
                      <a:pPr latinLnBrk="1"/>
                      <a:endParaRPr lang="ko-KR" altLang="en-US" sz="1100" dirty="0"/>
                    </a:p>
                  </a:txBody>
                  <a:tcPr>
                    <a:lnR w="6350" cap="flat" cmpd="sng" algn="ctr">
                      <a:solidFill>
                        <a:schemeClr val="tx2">
                          <a:lumMod val="50000"/>
                          <a:lumOff val="50000"/>
                        </a:schemeClr>
                      </a:solidFill>
                      <a:prstDash val="solid"/>
                      <a:round/>
                      <a:headEnd type="none" w="med" len="med"/>
                      <a:tailEnd type="none" w="med" len="med"/>
                    </a:lnR>
                  </a:tcPr>
                </a:tc>
                <a:tc>
                  <a:txBody>
                    <a:bodyPr/>
                    <a:lstStyle/>
                    <a:p>
                      <a:pPr latinLnBrk="1"/>
                      <a:r>
                        <a:rPr lang="en-US" altLang="ko-KR" sz="1100" dirty="0"/>
                        <a:t>P2V</a:t>
                      </a:r>
                      <a:r>
                        <a:rPr lang="en-US" altLang="ko-KR" sz="1100" baseline="0" dirty="0"/>
                        <a:t> (Physical to Virtual)</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4"/>
                  </a:ext>
                </a:extLst>
              </a:tr>
              <a:tr h="0">
                <a:tc rowSpan="3">
                  <a:txBody>
                    <a:bodyPr/>
                    <a:lstStyle/>
                    <a:p>
                      <a:pPr algn="ctr" latinLnBrk="1"/>
                      <a:r>
                        <a:rPr lang="ko-KR" altLang="en-US" sz="1100" dirty="0"/>
                        <a:t>백업 유형</a:t>
                      </a:r>
                    </a:p>
                  </a:txBody>
                  <a:tcPr anchor="ct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ko-KR" altLang="en-US" sz="1100" dirty="0"/>
                        <a:t>전체</a:t>
                      </a:r>
                      <a:r>
                        <a:rPr lang="en-US" altLang="ko-KR" sz="1100" dirty="0"/>
                        <a:t>, </a:t>
                      </a:r>
                      <a:r>
                        <a:rPr lang="ko-KR" altLang="en-US" sz="1100"/>
                        <a:t>증분</a:t>
                      </a:r>
                      <a:r>
                        <a:rPr lang="en-US" altLang="ko-KR" sz="1100" dirty="0"/>
                        <a:t>, </a:t>
                      </a:r>
                      <a:r>
                        <a:rPr lang="ko-KR" altLang="en-US" sz="1100"/>
                        <a:t>차등</a:t>
                      </a:r>
                      <a:r>
                        <a:rPr lang="en-US" altLang="ko-KR" sz="1100" dirty="0"/>
                        <a:t>, </a:t>
                      </a:r>
                      <a:r>
                        <a:rPr lang="ko-KR" altLang="en-US" sz="1100"/>
                        <a:t>로그</a:t>
                      </a:r>
                      <a:r>
                        <a:rPr lang="en-US" altLang="ko-KR" sz="1100" dirty="0"/>
                        <a:t>, </a:t>
                      </a:r>
                      <a:r>
                        <a:rPr lang="ko-KR" altLang="en-US" sz="1100"/>
                        <a:t>복사</a:t>
                      </a:r>
                      <a:r>
                        <a:rPr lang="en-US" altLang="ko-KR" sz="1100" dirty="0"/>
                        <a:t>, </a:t>
                      </a:r>
                      <a:r>
                        <a:rPr lang="ko-KR" altLang="en-US" sz="1100"/>
                        <a:t>블록 레벨</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5"/>
                  </a:ext>
                </a:extLst>
              </a:tr>
              <a:tr h="0">
                <a:tc vMerge="1">
                  <a:txBody>
                    <a:bodyPr/>
                    <a:lstStyle/>
                    <a:p>
                      <a:pPr latinLnBrk="1"/>
                      <a:endParaRPr lang="ko-KR" altLang="en-US" sz="1100" dirty="0"/>
                    </a:p>
                  </a:txBody>
                  <a:tcP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en-US" altLang="ko-KR" sz="1100" dirty="0"/>
                        <a:t>Synthetic Full</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6"/>
                  </a:ext>
                </a:extLst>
              </a:tr>
              <a:tr h="0">
                <a:tc vMerge="1">
                  <a:txBody>
                    <a:bodyPr/>
                    <a:lstStyle/>
                    <a:p>
                      <a:pPr latinLnBrk="1"/>
                      <a:endParaRPr lang="ko-KR" altLang="en-US" sz="1100" dirty="0"/>
                    </a:p>
                  </a:txBody>
                  <a:tcP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en-US" altLang="ko-KR" sz="1100" dirty="0"/>
                        <a:t>Off-Host</a:t>
                      </a:r>
                      <a:r>
                        <a:rPr lang="en-US" altLang="ko-KR" sz="1100" baseline="0" dirty="0"/>
                        <a:t> (OST)</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7"/>
                  </a:ext>
                </a:extLst>
              </a:tr>
              <a:tr h="0">
                <a:tc rowSpan="3">
                  <a:txBody>
                    <a:bodyPr/>
                    <a:lstStyle/>
                    <a:p>
                      <a:pPr algn="ctr" latinLnBrk="1"/>
                      <a:r>
                        <a:rPr lang="en-US" altLang="ko-KR" sz="1100" dirty="0"/>
                        <a:t>Exchange</a:t>
                      </a:r>
                      <a:endParaRPr lang="ko-KR" altLang="en-US" sz="1100" dirty="0"/>
                    </a:p>
                  </a:txBody>
                  <a:tcPr anchor="ct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ko-KR" altLang="en-US" sz="1100" dirty="0"/>
                        <a:t>개별 복구 </a:t>
                      </a:r>
                      <a:r>
                        <a:rPr lang="en-US" altLang="ko-KR" sz="1100" dirty="0"/>
                        <a:t>(</a:t>
                      </a:r>
                      <a:r>
                        <a:rPr lang="ko-KR" altLang="en-US" sz="1100"/>
                        <a:t>개별 문서</a:t>
                      </a:r>
                      <a:r>
                        <a:rPr lang="en-US" altLang="ko-KR" sz="1100" dirty="0"/>
                        <a:t>, </a:t>
                      </a:r>
                      <a:r>
                        <a:rPr lang="ko-KR" altLang="en-US" sz="1100"/>
                        <a:t>메일메시지</a:t>
                      </a:r>
                      <a:r>
                        <a:rPr lang="en-US" altLang="ko-KR" sz="1100" dirty="0"/>
                        <a:t>, </a:t>
                      </a:r>
                      <a:r>
                        <a:rPr lang="ko-KR" altLang="en-US" sz="1100"/>
                        <a:t>사서함</a:t>
                      </a:r>
                      <a:r>
                        <a:rPr lang="en-US" altLang="ko-KR" sz="1100" dirty="0"/>
                        <a:t>)</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ko-KR" altLang="en-US" sz="1100" dirty="0">
                          <a:latin typeface="맑은 고딕" panose="020B0503020000020004" pitchFamily="50" charset="-127"/>
                          <a:ea typeface="맑은 고딕" panose="020B0503020000020004" pitchFamily="50" charset="-127"/>
                        </a:rPr>
                        <a:t>△</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8"/>
                  </a:ext>
                </a:extLst>
              </a:tr>
              <a:tr h="0">
                <a:tc vMerge="1">
                  <a:txBody>
                    <a:bodyPr/>
                    <a:lstStyle/>
                    <a:p>
                      <a:pPr latinLnBrk="1"/>
                      <a:endParaRPr lang="ko-KR" altLang="en-US" sz="1100" dirty="0"/>
                    </a:p>
                  </a:txBody>
                  <a:tcP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ko-KR" altLang="en-US" sz="1100" dirty="0"/>
                        <a:t>전체 데이터베이스에 대한 한 번의 백업</a:t>
                      </a:r>
                      <a:r>
                        <a:rPr lang="en-US" altLang="ko-KR" sz="1100" dirty="0"/>
                        <a:t>(Single-pass </a:t>
                      </a:r>
                      <a:r>
                        <a:rPr lang="ko-KR" altLang="en-US" sz="1100"/>
                        <a:t>백업</a:t>
                      </a:r>
                      <a:r>
                        <a:rPr lang="en-US" altLang="ko-KR" sz="1100" dirty="0"/>
                        <a:t>)</a:t>
                      </a:r>
                      <a:r>
                        <a:rPr lang="ko-KR" altLang="en-US" sz="1100"/>
                        <a:t>에서 개별 복구</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9"/>
                  </a:ext>
                </a:extLst>
              </a:tr>
              <a:tr h="0">
                <a:tc vMerge="1">
                  <a:txBody>
                    <a:bodyPr/>
                    <a:lstStyle/>
                    <a:p>
                      <a:pPr latinLnBrk="1"/>
                      <a:endParaRPr lang="ko-KR" altLang="en-US" sz="1100" dirty="0"/>
                    </a:p>
                  </a:txBody>
                  <a:tcP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ko-KR" altLang="en-US" sz="1100" dirty="0"/>
                        <a:t>전체 데이터베이스 복구</a:t>
                      </a:r>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0"/>
                  </a:ext>
                </a:extLst>
              </a:tr>
              <a:tr h="0">
                <a:tc rowSpan="3">
                  <a:txBody>
                    <a:bodyPr/>
                    <a:lstStyle/>
                    <a:p>
                      <a:pPr algn="ctr" latinLnBrk="1"/>
                      <a:r>
                        <a:rPr lang="en-US" altLang="ko-KR" sz="1100" dirty="0"/>
                        <a:t>SQL</a:t>
                      </a:r>
                      <a:endParaRPr lang="ko-KR" altLang="en-US" sz="1100" dirty="0"/>
                    </a:p>
                  </a:txBody>
                  <a:tcPr anchor="ct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ko-KR" altLang="en-US" sz="1100" dirty="0"/>
                        <a:t>개별 복구 </a:t>
                      </a:r>
                      <a:r>
                        <a:rPr lang="en-US" altLang="ko-KR" sz="1100" dirty="0"/>
                        <a:t>(</a:t>
                      </a:r>
                      <a:r>
                        <a:rPr lang="ko-KR" altLang="en-US" sz="1100"/>
                        <a:t>가상 시스템에서 구성된 </a:t>
                      </a:r>
                      <a:r>
                        <a:rPr lang="en-US" altLang="ko-KR" sz="1100" dirty="0"/>
                        <a:t>SQL)</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ko-KR" altLang="en-US" sz="1100" dirty="0">
                          <a:latin typeface="맑은 고딕" panose="020B0503020000020004" pitchFamily="50" charset="-127"/>
                          <a:ea typeface="맑은 고딕" panose="020B0503020000020004" pitchFamily="50" charset="-127"/>
                        </a:rPr>
                        <a:t>△</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1"/>
                  </a:ext>
                </a:extLst>
              </a:tr>
              <a:tr h="0">
                <a:tc vMerge="1">
                  <a:txBody>
                    <a:bodyPr/>
                    <a:lstStyle/>
                    <a:p>
                      <a:pPr latinLnBrk="1"/>
                      <a:endParaRPr lang="ko-KR" altLang="en-US" sz="1100" dirty="0"/>
                    </a:p>
                  </a:txBody>
                  <a:tcP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ko-KR" altLang="en-US" sz="1100" dirty="0"/>
                        <a:t>복원</a:t>
                      </a:r>
                      <a:r>
                        <a:rPr lang="en-US" altLang="ko-KR" sz="1100" dirty="0"/>
                        <a:t> </a:t>
                      </a:r>
                      <a:r>
                        <a:rPr lang="ko-KR" altLang="en-US" sz="1100"/>
                        <a:t>전에 데이터</a:t>
                      </a:r>
                      <a:r>
                        <a:rPr lang="ko-KR" altLang="en-US" sz="1100" baseline="0"/>
                        <a:t> 일관성을 확인할 수 있는 기능</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ko-KR" altLang="en-US" sz="1100" dirty="0">
                          <a:latin typeface="맑은 고딕" panose="020B0503020000020004" pitchFamily="50" charset="-127"/>
                          <a:ea typeface="맑은 고딕" panose="020B0503020000020004" pitchFamily="50" charset="-127"/>
                        </a:rPr>
                        <a:t>△</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2"/>
                  </a:ext>
                </a:extLst>
              </a:tr>
              <a:tr h="0">
                <a:tc vMerge="1">
                  <a:txBody>
                    <a:bodyPr/>
                    <a:lstStyle/>
                    <a:p>
                      <a:pPr latinLnBrk="1"/>
                      <a:endParaRPr lang="ko-KR" altLang="en-US" sz="1100" dirty="0"/>
                    </a:p>
                  </a:txBody>
                  <a:tcP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ko-KR" altLang="en-US" sz="1100" dirty="0"/>
                        <a:t>전체</a:t>
                      </a:r>
                      <a:r>
                        <a:rPr lang="en-US" altLang="ko-KR" sz="1100" dirty="0"/>
                        <a:t> </a:t>
                      </a:r>
                      <a:r>
                        <a:rPr lang="ko-KR" altLang="en-US" sz="1100"/>
                        <a:t>데이터베이스 복구</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3"/>
                  </a:ext>
                </a:extLst>
              </a:tr>
              <a:tr h="0">
                <a:tc rowSpan="6">
                  <a:txBody>
                    <a:bodyPr/>
                    <a:lstStyle/>
                    <a:p>
                      <a:pPr algn="ctr" latinLnBrk="1"/>
                      <a:r>
                        <a:rPr lang="ko-KR" altLang="en-US" sz="1100" dirty="0"/>
                        <a:t>가상화</a:t>
                      </a:r>
                    </a:p>
                  </a:txBody>
                  <a:tcPr anchor="ct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tcPr>
                </a:tc>
                <a:tc>
                  <a:txBody>
                    <a:bodyPr/>
                    <a:lstStyle/>
                    <a:p>
                      <a:pPr latinLnBrk="1"/>
                      <a:r>
                        <a:rPr lang="ko-KR" altLang="en-US" sz="1100" dirty="0"/>
                        <a:t>새로운 </a:t>
                      </a:r>
                      <a:r>
                        <a:rPr lang="en-US" altLang="ko-KR" sz="1100" dirty="0"/>
                        <a:t>VM</a:t>
                      </a:r>
                      <a:r>
                        <a:rPr lang="ko-KR" altLang="en-US" sz="1100"/>
                        <a:t>에 대한 동적보호</a:t>
                      </a:r>
                      <a:r>
                        <a:rPr lang="en-US" altLang="ko-KR" sz="1100" dirty="0"/>
                        <a:t>(</a:t>
                      </a:r>
                      <a:r>
                        <a:rPr lang="ko-KR" altLang="en-US" sz="1100"/>
                        <a:t>자동탐색 및 백업</a:t>
                      </a:r>
                      <a:r>
                        <a:rPr lang="en-US" altLang="ko-KR" sz="1100" dirty="0"/>
                        <a:t>)</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4"/>
                  </a:ext>
                </a:extLst>
              </a:tr>
              <a:tr h="0">
                <a:tc vMerge="1">
                  <a:txBody>
                    <a:bodyPr/>
                    <a:lstStyle/>
                    <a:p>
                      <a:pPr latinLnBrk="1"/>
                      <a:endParaRPr lang="ko-KR" altLang="en-US" sz="1100" dirty="0"/>
                    </a:p>
                  </a:txBody>
                  <a:tcP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en-US" altLang="ko-KR" sz="1100" dirty="0"/>
                        <a:t>GPT</a:t>
                      </a:r>
                      <a:r>
                        <a:rPr lang="en-US" altLang="ko-KR" sz="1100" baseline="0" dirty="0"/>
                        <a:t> </a:t>
                      </a:r>
                      <a:r>
                        <a:rPr lang="ko-KR" altLang="en-US" sz="1100" baseline="0"/>
                        <a:t>파티션에 대한 개별 복구</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5"/>
                  </a:ext>
                </a:extLst>
              </a:tr>
              <a:tr h="0">
                <a:tc vMerge="1">
                  <a:txBody>
                    <a:bodyPr/>
                    <a:lstStyle/>
                    <a:p>
                      <a:pPr latinLnBrk="1"/>
                      <a:endParaRPr lang="ko-KR" altLang="en-US" sz="1100" dirty="0"/>
                    </a:p>
                  </a:txBody>
                  <a:tcP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en-US" altLang="ko-KR" sz="1100" dirty="0"/>
                        <a:t>2TB </a:t>
                      </a:r>
                      <a:r>
                        <a:rPr lang="ko-KR" altLang="en-US" sz="1100"/>
                        <a:t>이상 디스크에 대한 백업</a:t>
                      </a:r>
                      <a:r>
                        <a:rPr lang="en-US" altLang="ko-KR" sz="1100" baseline="0" dirty="0"/>
                        <a:t> </a:t>
                      </a:r>
                      <a:r>
                        <a:rPr lang="ko-KR" altLang="en-US" sz="1100" baseline="0"/>
                        <a:t>및 복구</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6"/>
                  </a:ext>
                </a:extLst>
              </a:tr>
              <a:tr h="0">
                <a:tc vMerge="1">
                  <a:txBody>
                    <a:bodyPr/>
                    <a:lstStyle/>
                    <a:p>
                      <a:pPr latinLnBrk="1"/>
                      <a:endParaRPr lang="ko-KR" altLang="en-US" sz="1100" dirty="0"/>
                    </a:p>
                  </a:txBody>
                  <a:tcP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en-US" altLang="ko-KR" sz="1100" dirty="0"/>
                        <a:t>VMware</a:t>
                      </a:r>
                      <a:r>
                        <a:rPr lang="ko-KR" altLang="en-US" sz="1100"/>
                        <a:t>의 최신 </a:t>
                      </a:r>
                      <a:r>
                        <a:rPr lang="en-US" altLang="ko-KR" sz="1100" dirty="0"/>
                        <a:t>VDDK(v6.0) </a:t>
                      </a:r>
                      <a:r>
                        <a:rPr lang="ko-KR" altLang="en-US" sz="1100"/>
                        <a:t>지원</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7"/>
                  </a:ext>
                </a:extLst>
              </a:tr>
              <a:tr h="0">
                <a:tc vMerge="1">
                  <a:txBody>
                    <a:bodyPr/>
                    <a:lstStyle/>
                    <a:p>
                      <a:pPr latinLnBrk="1"/>
                      <a:endParaRPr lang="ko-KR" altLang="en-US" sz="1100" dirty="0"/>
                    </a:p>
                  </a:txBody>
                  <a:tcP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tcPr>
                </a:tc>
                <a:tc>
                  <a:txBody>
                    <a:bodyPr/>
                    <a:lstStyle/>
                    <a:p>
                      <a:pPr latinLnBrk="1"/>
                      <a:r>
                        <a:rPr lang="en-US" altLang="ko-KR" sz="1100" dirty="0"/>
                        <a:t>SAN</a:t>
                      </a:r>
                      <a:r>
                        <a:rPr lang="en-US" altLang="ko-KR" sz="1100" baseline="0" dirty="0"/>
                        <a:t> </a:t>
                      </a:r>
                      <a:r>
                        <a:rPr lang="ko-KR" altLang="en-US" sz="1100" baseline="0"/>
                        <a:t>백업 및 복원</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8"/>
                  </a:ext>
                </a:extLst>
              </a:tr>
              <a:tr h="0">
                <a:tc vMerge="1">
                  <a:txBody>
                    <a:bodyPr/>
                    <a:lstStyle/>
                    <a:p>
                      <a:pPr latinLnBrk="1"/>
                      <a:endParaRPr lang="ko-KR" altLang="en-US" sz="1100" dirty="0"/>
                    </a:p>
                  </a:txBody>
                  <a:tcPr>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tcPr>
                </a:tc>
                <a:tc>
                  <a:txBody>
                    <a:bodyPr/>
                    <a:lstStyle/>
                    <a:p>
                      <a:pPr latinLnBrk="1"/>
                      <a:r>
                        <a:rPr lang="ko-KR" altLang="en-US" sz="1100" dirty="0" err="1"/>
                        <a:t>프락시</a:t>
                      </a:r>
                      <a:r>
                        <a:rPr lang="en-US" altLang="ko-KR" sz="1100" dirty="0"/>
                        <a:t>(Proxy) </a:t>
                      </a:r>
                      <a:r>
                        <a:rPr lang="ko-KR" altLang="en-US" sz="1100"/>
                        <a:t>서버 필요 없이</a:t>
                      </a:r>
                      <a:r>
                        <a:rPr lang="en-US" altLang="ko-KR" sz="1100" baseline="0" dirty="0"/>
                        <a:t> SAN </a:t>
                      </a:r>
                      <a:r>
                        <a:rPr lang="ko-KR" altLang="en-US" sz="1100" baseline="0"/>
                        <a:t>기반의</a:t>
                      </a:r>
                      <a:r>
                        <a:rPr lang="ko-KR" altLang="en-US" sz="1100"/>
                        <a:t> 백업</a:t>
                      </a:r>
                      <a:r>
                        <a:rPr lang="en-US" altLang="ko-KR" sz="1100" dirty="0"/>
                        <a:t>/</a:t>
                      </a:r>
                      <a:r>
                        <a:rPr lang="ko-KR" altLang="en-US" sz="1100"/>
                        <a:t>복구 지원</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R w="6350" cap="flat" cmpd="sng" algn="ctr">
                      <a:solidFill>
                        <a:srgbClr val="80888C"/>
                      </a:solidFill>
                      <a:prstDash val="solid"/>
                      <a:round/>
                      <a:headEnd type="none" w="med" len="med"/>
                      <a:tailEnd type="none" w="med" len="med"/>
                    </a:lnR>
                    <a:lnT w="6350" cap="flat" cmpd="sng" algn="ctr">
                      <a:solidFill>
                        <a:srgbClr val="80888C"/>
                      </a:solidFill>
                      <a:prstDash val="solid"/>
                      <a:round/>
                      <a:headEnd type="none" w="med" len="med"/>
                      <a:tailEnd type="none" w="med" len="med"/>
                    </a:lnT>
                  </a:tcPr>
                </a:tc>
                <a:tc>
                  <a:txBody>
                    <a:bodyPr/>
                    <a:lstStyle/>
                    <a:p>
                      <a:pPr algn="ctr" latinLnBrk="1"/>
                      <a:r>
                        <a:rPr lang="en-US" altLang="ko-KR" sz="1100" dirty="0"/>
                        <a:t>O</a:t>
                      </a:r>
                      <a:endParaRPr lang="ko-KR" altLang="en-US" sz="1100" dirty="0"/>
                    </a:p>
                  </a:txBody>
                  <a:tcPr anchor="ctr">
                    <a:lnL w="6350" cap="flat" cmpd="sng" algn="ctr">
                      <a:solidFill>
                        <a:srgbClr val="80888C"/>
                      </a:solidFill>
                      <a:prstDash val="solid"/>
                      <a:round/>
                      <a:headEnd type="none" w="med" len="med"/>
                      <a:tailEnd type="none" w="med" len="med"/>
                    </a:lnL>
                    <a:lnT w="6350" cap="flat" cmpd="sng" algn="ctr">
                      <a:solidFill>
                        <a:srgbClr val="80888C"/>
                      </a:solidFill>
                      <a:prstDash val="solid"/>
                      <a:round/>
                      <a:headEnd type="none" w="med" len="med"/>
                      <a:tailEnd type="none" w="med" len="med"/>
                    </a:lnT>
                  </a:tcPr>
                </a:tc>
                <a:extLst>
                  <a:ext uri="{0D108BD9-81ED-4DB2-BD59-A6C34878D82A}">
                    <a16:rowId xmlns:a16="http://schemas.microsoft.com/office/drawing/2014/main" val="10019"/>
                  </a:ext>
                </a:extLst>
              </a:tr>
            </a:tbl>
          </a:graphicData>
        </a:graphic>
      </p:graphicFrame>
    </p:spTree>
    <p:extLst>
      <p:ext uri="{BB962C8B-B14F-4D97-AF65-F5344CB8AC3E}">
        <p14:creationId xmlns:p14="http://schemas.microsoft.com/office/powerpoint/2010/main" val="619684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제목 7"/>
          <p:cNvSpPr>
            <a:spLocks noGrp="1"/>
          </p:cNvSpPr>
          <p:nvPr>
            <p:ph type="title"/>
          </p:nvPr>
        </p:nvSpPr>
        <p:spPr/>
        <p:txBody>
          <a:bodyPr/>
          <a:lstStyle/>
          <a:p>
            <a:r>
              <a:rPr lang="en-US" altLang="ko-KR" dirty="0"/>
              <a:t>4.2 </a:t>
            </a:r>
            <a:r>
              <a:rPr lang="ko-KR" altLang="en-US"/>
              <a:t>경쟁사 기능비교 </a:t>
            </a:r>
            <a:r>
              <a:rPr lang="en-US" altLang="ko-KR" sz="1400" dirty="0"/>
              <a:t>(</a:t>
            </a:r>
            <a:r>
              <a:rPr lang="ko-KR" altLang="en-US" sz="1400"/>
              <a:t>계속</a:t>
            </a:r>
            <a:r>
              <a:rPr lang="en-US" altLang="ko-KR" sz="1400" dirty="0"/>
              <a:t>)</a:t>
            </a:r>
            <a:endParaRPr lang="ko-KR" altLang="en-US"/>
          </a:p>
        </p:txBody>
      </p:sp>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37</a:t>
            </a:fld>
            <a:endParaRPr lang="en-US"/>
          </a:p>
        </p:txBody>
      </p:sp>
      <p:sp>
        <p:nvSpPr>
          <p:cNvPr id="5" name="텍스트 개체 틀 4"/>
          <p:cNvSpPr>
            <a:spLocks noGrp="1"/>
          </p:cNvSpPr>
          <p:nvPr>
            <p:ph type="body" idx="13"/>
          </p:nvPr>
        </p:nvSpPr>
        <p:spPr>
          <a:xfrm>
            <a:off x="8393404" y="778290"/>
            <a:ext cx="1181981" cy="138499"/>
          </a:xfrm>
        </p:spPr>
        <p:txBody>
          <a:bodyPr/>
          <a:lstStyle/>
          <a:p>
            <a:r>
              <a:rPr lang="en-US" altLang="ko-KR" dirty="0"/>
              <a:t>4. </a:t>
            </a:r>
            <a:r>
              <a:rPr lang="ko-KR" altLang="en-US"/>
              <a:t>경쟁사 제품 비교</a:t>
            </a:r>
          </a:p>
        </p:txBody>
      </p:sp>
      <p:graphicFrame>
        <p:nvGraphicFramePr>
          <p:cNvPr id="9" name="내용 개체 틀 4"/>
          <p:cNvGraphicFramePr>
            <a:graphicFrameLocks noGrp="1"/>
          </p:cNvGraphicFramePr>
          <p:nvPr>
            <p:ph idx="1"/>
            <p:extLst>
              <p:ext uri="{D42A27DB-BD31-4B8C-83A1-F6EECF244321}">
                <p14:modId xmlns:p14="http://schemas.microsoft.com/office/powerpoint/2010/main" val="4012666787"/>
              </p:ext>
            </p:extLst>
          </p:nvPr>
        </p:nvGraphicFramePr>
        <p:xfrm>
          <a:off x="273050" y="1054100"/>
          <a:ext cx="9359899" cy="4922520"/>
        </p:xfrm>
        <a:graphic>
          <a:graphicData uri="http://schemas.openxmlformats.org/drawingml/2006/table">
            <a:tbl>
              <a:tblPr firstRow="1" bandRow="1">
                <a:tableStyleId>{72833802-FEF1-4C79-8D5D-14CF1EAF98D9}</a:tableStyleId>
              </a:tblPr>
              <a:tblGrid>
                <a:gridCol w="1007542">
                  <a:extLst>
                    <a:ext uri="{9D8B030D-6E8A-4147-A177-3AD203B41FA5}">
                      <a16:colId xmlns:a16="http://schemas.microsoft.com/office/drawing/2014/main" val="20000"/>
                    </a:ext>
                  </a:extLst>
                </a:gridCol>
                <a:gridCol w="4968552">
                  <a:extLst>
                    <a:ext uri="{9D8B030D-6E8A-4147-A177-3AD203B41FA5}">
                      <a16:colId xmlns:a16="http://schemas.microsoft.com/office/drawing/2014/main" val="20001"/>
                    </a:ext>
                  </a:extLst>
                </a:gridCol>
                <a:gridCol w="1127935">
                  <a:extLst>
                    <a:ext uri="{9D8B030D-6E8A-4147-A177-3AD203B41FA5}">
                      <a16:colId xmlns:a16="http://schemas.microsoft.com/office/drawing/2014/main" val="20002"/>
                    </a:ext>
                  </a:extLst>
                </a:gridCol>
                <a:gridCol w="1127935">
                  <a:extLst>
                    <a:ext uri="{9D8B030D-6E8A-4147-A177-3AD203B41FA5}">
                      <a16:colId xmlns:a16="http://schemas.microsoft.com/office/drawing/2014/main" val="20003"/>
                    </a:ext>
                  </a:extLst>
                </a:gridCol>
                <a:gridCol w="1127935">
                  <a:extLst>
                    <a:ext uri="{9D8B030D-6E8A-4147-A177-3AD203B41FA5}">
                      <a16:colId xmlns:a16="http://schemas.microsoft.com/office/drawing/2014/main" val="20004"/>
                    </a:ext>
                  </a:extLst>
                </a:gridCol>
              </a:tblGrid>
              <a:tr h="0">
                <a:tc>
                  <a:txBody>
                    <a:bodyPr/>
                    <a:lstStyle/>
                    <a:p>
                      <a:pPr algn="ctr" latinLnBrk="1"/>
                      <a:r>
                        <a:rPr lang="ko-KR" altLang="en-US" sz="1100" dirty="0"/>
                        <a:t>주요 기능</a:t>
                      </a:r>
                    </a:p>
                  </a:txBody>
                  <a:tcPr anchor="ctr">
                    <a:lnR w="6350" cap="flat" cmpd="sng" algn="ctr">
                      <a:solidFill>
                        <a:schemeClr val="bg1"/>
                      </a:solidFill>
                      <a:prstDash val="solid"/>
                      <a:round/>
                      <a:headEnd type="none" w="med" len="med"/>
                      <a:tailEnd type="none" w="med" len="med"/>
                    </a:lnR>
                  </a:tcPr>
                </a:tc>
                <a:tc>
                  <a:txBody>
                    <a:bodyPr/>
                    <a:lstStyle/>
                    <a:p>
                      <a:pPr algn="ctr" latinLnBrk="1"/>
                      <a:r>
                        <a:rPr lang="ko-KR" altLang="en-US" sz="1100" dirty="0"/>
                        <a:t>기능 상세</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tcPr>
                </a:tc>
                <a:tc>
                  <a:txBody>
                    <a:bodyPr/>
                    <a:lstStyle/>
                    <a:p>
                      <a:pPr algn="ctr" latinLnBrk="1"/>
                      <a:r>
                        <a:rPr lang="en-US" altLang="ko-KR" sz="1100" dirty="0"/>
                        <a:t>Backup Exec</a:t>
                      </a:r>
                      <a:endParaRPr lang="ko-KR" altLang="en-US" sz="1100"/>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tcPr>
                </a:tc>
                <a:tc>
                  <a:txBody>
                    <a:bodyPr/>
                    <a:lstStyle/>
                    <a:p>
                      <a:pPr algn="ctr" latinLnBrk="1"/>
                      <a:r>
                        <a:rPr lang="en-US" altLang="ko-KR" sz="1100" dirty="0" err="1"/>
                        <a:t>Veeam</a:t>
                      </a:r>
                      <a:endParaRPr lang="ko-KR" altLang="en-US" sz="1100"/>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tcPr>
                </a:tc>
                <a:tc>
                  <a:txBody>
                    <a:bodyPr/>
                    <a:lstStyle/>
                    <a:p>
                      <a:pPr algn="ctr" latinLnBrk="1"/>
                      <a:r>
                        <a:rPr lang="en-US" altLang="ko-KR" sz="1100" dirty="0" err="1"/>
                        <a:t>CommVault</a:t>
                      </a:r>
                      <a:endParaRPr lang="ko-KR" altLang="en-US" sz="1100"/>
                    </a:p>
                  </a:txBody>
                  <a:tcPr anchor="ctr">
                    <a:lnL w="635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10000"/>
                  </a:ext>
                </a:extLst>
              </a:tr>
              <a:tr h="0">
                <a:tc rowSpan="3">
                  <a:txBody>
                    <a:bodyPr/>
                    <a:lstStyle/>
                    <a:p>
                      <a:pPr algn="ctr" latinLnBrk="1"/>
                      <a:r>
                        <a:rPr lang="en-US" altLang="ko-KR" sz="1100" dirty="0"/>
                        <a:t>Active</a:t>
                      </a:r>
                      <a:r>
                        <a:rPr lang="en-US" altLang="ko-KR" sz="1100" baseline="0" dirty="0"/>
                        <a:t> Directory</a:t>
                      </a:r>
                      <a:endParaRPr lang="ko-KR" altLang="en-US" sz="1100"/>
                    </a:p>
                  </a:txBody>
                  <a:tcPr anchor="ctr">
                    <a:lnR w="6350" cap="flat" cmpd="sng" algn="ctr">
                      <a:solidFill>
                        <a:schemeClr val="tx2">
                          <a:lumMod val="50000"/>
                          <a:lumOff val="50000"/>
                        </a:schemeClr>
                      </a:solidFill>
                      <a:prstDash val="solid"/>
                      <a:round/>
                      <a:headEnd type="none" w="med" len="med"/>
                      <a:tailEnd type="none" w="med" len="med"/>
                    </a:lnR>
                    <a:lnB w="6350" cap="flat" cmpd="sng" algn="ctr">
                      <a:solidFill>
                        <a:srgbClr val="80888C"/>
                      </a:solidFill>
                      <a:prstDash val="solid"/>
                      <a:round/>
                      <a:headEnd type="none" w="med" len="med"/>
                      <a:tailEnd type="none" w="med" len="med"/>
                    </a:lnB>
                  </a:tcPr>
                </a:tc>
                <a:tc>
                  <a:txBody>
                    <a:bodyPr/>
                    <a:lstStyle/>
                    <a:p>
                      <a:pPr latinLnBrk="1"/>
                      <a:r>
                        <a:rPr lang="ko-KR" altLang="en-US" sz="1100" dirty="0"/>
                        <a:t>개별 복구</a:t>
                      </a:r>
                      <a:r>
                        <a:rPr lang="en-US" altLang="ko-KR" sz="1100" dirty="0"/>
                        <a:t>(</a:t>
                      </a:r>
                      <a:r>
                        <a:rPr lang="ko-KR" altLang="en-US" sz="1100"/>
                        <a:t>사용자 계정</a:t>
                      </a:r>
                      <a:r>
                        <a:rPr lang="en-US" altLang="ko-KR" sz="1100" dirty="0"/>
                        <a:t>, </a:t>
                      </a:r>
                      <a:r>
                        <a:rPr lang="ko-KR" altLang="en-US" sz="1100"/>
                        <a:t>개체</a:t>
                      </a:r>
                      <a:r>
                        <a:rPr lang="en-US" altLang="ko-KR" sz="1100" dirty="0"/>
                        <a:t>, </a:t>
                      </a:r>
                      <a:r>
                        <a:rPr lang="ko-KR" altLang="en-US" sz="1100"/>
                        <a:t>컴퓨터</a:t>
                      </a:r>
                      <a:r>
                        <a:rPr lang="en-US" altLang="ko-KR" sz="1100" dirty="0"/>
                        <a:t>, </a:t>
                      </a:r>
                      <a:r>
                        <a:rPr lang="ko-KR" altLang="en-US" sz="1100"/>
                        <a:t>도메인</a:t>
                      </a:r>
                      <a:r>
                        <a:rPr lang="en-US" altLang="ko-KR" sz="1100" dirty="0"/>
                        <a:t>)</a:t>
                      </a:r>
                      <a:endParaRPr lang="ko-KR" altLang="en-US" sz="110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1"/>
                  </a:ext>
                </a:extLst>
              </a:tr>
              <a:tr h="0">
                <a:tc vMerge="1">
                  <a:txBody>
                    <a:bodyPr/>
                    <a:lstStyle/>
                    <a:p>
                      <a:pPr latinLnBrk="1"/>
                      <a:endParaRPr lang="ko-KR" altLang="en-US" sz="1100" dirty="0"/>
                    </a:p>
                  </a:txBody>
                  <a:tcPr>
                    <a:lnR w="6350" cap="flat" cmpd="sng" algn="ctr">
                      <a:solidFill>
                        <a:schemeClr val="tx2">
                          <a:lumMod val="50000"/>
                          <a:lumOff val="50000"/>
                        </a:schemeClr>
                      </a:solidFill>
                      <a:prstDash val="solid"/>
                      <a:round/>
                      <a:headEnd type="none" w="med" len="med"/>
                      <a:tailEnd type="none" w="med" len="med"/>
                    </a:lnR>
                  </a:tcPr>
                </a:tc>
                <a:tc>
                  <a:txBody>
                    <a:bodyPr/>
                    <a:lstStyle/>
                    <a:p>
                      <a:pPr latinLnBrk="1"/>
                      <a:r>
                        <a:rPr lang="ko-KR" altLang="en-US" sz="1100" dirty="0"/>
                        <a:t>권한</a:t>
                      </a:r>
                      <a:r>
                        <a:rPr lang="en-US" altLang="ko-KR" sz="1100" dirty="0"/>
                        <a:t> </a:t>
                      </a:r>
                      <a:r>
                        <a:rPr lang="ko-KR" altLang="en-US" sz="1100"/>
                        <a:t>속성 복원</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2"/>
                  </a:ext>
                </a:extLst>
              </a:tr>
              <a:tr h="0">
                <a:tc vMerge="1">
                  <a:txBody>
                    <a:bodyPr/>
                    <a:lstStyle/>
                    <a:p>
                      <a:pPr latinLnBrk="1"/>
                      <a:endParaRPr lang="ko-KR" altLang="en-US" sz="1100" dirty="0"/>
                    </a:p>
                  </a:txBody>
                  <a:tcPr>
                    <a:lnR w="6350" cap="flat" cmpd="sng" algn="ctr">
                      <a:solidFill>
                        <a:schemeClr val="tx2">
                          <a:lumMod val="50000"/>
                          <a:lumOff val="50000"/>
                        </a:schemeClr>
                      </a:solidFill>
                      <a:prstDash val="solid"/>
                      <a:round/>
                      <a:headEnd type="none" w="med" len="med"/>
                      <a:tailEnd type="none" w="med" len="med"/>
                    </a:lnR>
                  </a:tcPr>
                </a:tc>
                <a:tc>
                  <a:txBody>
                    <a:bodyPr/>
                    <a:lstStyle/>
                    <a:p>
                      <a:pPr latinLnBrk="1"/>
                      <a:r>
                        <a:rPr lang="en-US" altLang="ko-KR" sz="1100" dirty="0"/>
                        <a:t>Exchange</a:t>
                      </a:r>
                      <a:r>
                        <a:rPr lang="ko-KR" altLang="en-US" sz="1100"/>
                        <a:t> 통합</a:t>
                      </a:r>
                      <a:r>
                        <a:rPr lang="en-US" altLang="ko-KR" sz="1100" dirty="0"/>
                        <a:t>(</a:t>
                      </a:r>
                      <a:r>
                        <a:rPr lang="ko-KR" altLang="en-US" sz="1100"/>
                        <a:t>존재하지 않는 경우 사용자 또는 사서함을 자동으로 생성</a:t>
                      </a:r>
                      <a:r>
                        <a:rPr lang="en-US" altLang="ko-KR" sz="1100" dirty="0"/>
                        <a:t>)</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ko-KR" altLang="en-US" sz="1100" dirty="0">
                          <a:latin typeface="맑은 고딕" panose="020B0503020000020004" pitchFamily="50" charset="-127"/>
                          <a:ea typeface="맑은 고딕" panose="020B0503020000020004" pitchFamily="50" charset="-127"/>
                        </a:rPr>
                        <a:t>△</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3"/>
                  </a:ext>
                </a:extLst>
              </a:tr>
              <a:tr h="0">
                <a:tc rowSpan="3">
                  <a:txBody>
                    <a:bodyPr/>
                    <a:lstStyle/>
                    <a:p>
                      <a:pPr algn="ctr" latinLnBrk="1"/>
                      <a:r>
                        <a:rPr lang="en-US" altLang="ko-KR" sz="1100" dirty="0"/>
                        <a:t>SharePoint</a:t>
                      </a:r>
                      <a:endParaRPr lang="ko-KR" altLang="en-US" sz="1100" dirty="0"/>
                    </a:p>
                  </a:txBody>
                  <a:tcPr anchor="ctr">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ko-KR" altLang="en-US" sz="1100" dirty="0"/>
                        <a:t>개별 복구</a:t>
                      </a:r>
                      <a:r>
                        <a:rPr lang="en-US" altLang="ko-KR" sz="1100" dirty="0"/>
                        <a:t>(</a:t>
                      </a:r>
                      <a:r>
                        <a:rPr lang="ko-KR" altLang="en-US" sz="1100"/>
                        <a:t>개별 파일</a:t>
                      </a:r>
                      <a:r>
                        <a:rPr lang="en-US" altLang="ko-KR" sz="1100" dirty="0"/>
                        <a:t>, </a:t>
                      </a:r>
                      <a:r>
                        <a:rPr lang="ko-KR" altLang="en-US" sz="1100"/>
                        <a:t>목록</a:t>
                      </a:r>
                      <a:r>
                        <a:rPr lang="en-US" altLang="ko-KR" sz="1100" dirty="0"/>
                        <a:t>, </a:t>
                      </a:r>
                      <a:r>
                        <a:rPr lang="ko-KR" altLang="en-US" sz="1100"/>
                        <a:t>사이트</a:t>
                      </a:r>
                      <a:r>
                        <a:rPr lang="en-US" altLang="ko-KR" sz="1100" dirty="0"/>
                        <a:t>, </a:t>
                      </a:r>
                      <a:r>
                        <a:rPr lang="ko-KR" altLang="en-US" sz="1100"/>
                        <a:t>하위 사이트</a:t>
                      </a:r>
                      <a:r>
                        <a:rPr lang="en-US" altLang="ko-KR" sz="1100" dirty="0"/>
                        <a:t>)</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ko-KR" altLang="en-US" sz="1100" dirty="0">
                          <a:latin typeface="맑은 고딕" panose="020B0503020000020004" pitchFamily="50" charset="-127"/>
                          <a:ea typeface="맑은 고딕" panose="020B0503020000020004" pitchFamily="50" charset="-127"/>
                        </a:rPr>
                        <a:t>△</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4"/>
                  </a:ext>
                </a:extLst>
              </a:tr>
              <a:tr h="0">
                <a:tc vMerge="1">
                  <a:txBody>
                    <a:bodyPr/>
                    <a:lstStyle/>
                    <a:p>
                      <a:pPr latinLnBrk="1"/>
                      <a:endParaRPr lang="ko-KR" altLang="en-US" sz="1100" dirty="0"/>
                    </a:p>
                  </a:txBody>
                  <a:tcPr>
                    <a:lnR w="6350" cap="flat" cmpd="sng" algn="ctr">
                      <a:solidFill>
                        <a:schemeClr val="tx2">
                          <a:lumMod val="50000"/>
                          <a:lumOff val="50000"/>
                        </a:schemeClr>
                      </a:solidFill>
                      <a:prstDash val="solid"/>
                      <a:round/>
                      <a:headEnd type="none" w="med" len="med"/>
                      <a:tailEnd type="none" w="med" len="med"/>
                    </a:lnR>
                  </a:tcPr>
                </a:tc>
                <a:tc>
                  <a:txBody>
                    <a:bodyPr/>
                    <a:lstStyle/>
                    <a:p>
                      <a:pPr latinLnBrk="1"/>
                      <a:r>
                        <a:rPr lang="ko-KR" altLang="en-US" sz="1100" dirty="0"/>
                        <a:t>대규모 </a:t>
                      </a:r>
                      <a:r>
                        <a:rPr lang="en-US" altLang="ko-KR" sz="1100" dirty="0"/>
                        <a:t>Farm </a:t>
                      </a:r>
                      <a:r>
                        <a:rPr lang="ko-KR" altLang="en-US" sz="1100"/>
                        <a:t>지원</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5"/>
                  </a:ext>
                </a:extLst>
              </a:tr>
              <a:tr h="0">
                <a:tc vMerge="1">
                  <a:txBody>
                    <a:bodyPr/>
                    <a:lstStyle/>
                    <a:p>
                      <a:pPr latinLnBrk="1"/>
                      <a:endParaRPr lang="ko-KR" altLang="en-US" sz="1100" dirty="0"/>
                    </a:p>
                  </a:txBody>
                  <a:tcPr>
                    <a:lnR w="6350" cap="flat" cmpd="sng" algn="ctr">
                      <a:solidFill>
                        <a:schemeClr val="tx2">
                          <a:lumMod val="50000"/>
                          <a:lumOff val="50000"/>
                        </a:schemeClr>
                      </a:solidFill>
                      <a:prstDash val="solid"/>
                      <a:round/>
                      <a:headEnd type="none" w="med" len="med"/>
                      <a:tailEnd type="none" w="med" len="med"/>
                    </a:lnR>
                  </a:tcPr>
                </a:tc>
                <a:tc>
                  <a:txBody>
                    <a:bodyPr/>
                    <a:lstStyle/>
                    <a:p>
                      <a:pPr latinLnBrk="1"/>
                      <a:r>
                        <a:rPr lang="ko-KR" altLang="en-US" sz="1100" dirty="0"/>
                        <a:t>전체 데이터베이스 복구</a:t>
                      </a:r>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6"/>
                  </a:ext>
                </a:extLst>
              </a:tr>
              <a:tr h="0">
                <a:tc rowSpan="3">
                  <a:txBody>
                    <a:bodyPr/>
                    <a:lstStyle/>
                    <a:p>
                      <a:pPr algn="ctr" latinLnBrk="1"/>
                      <a:r>
                        <a:rPr lang="ko-KR" altLang="en-US" sz="1100" dirty="0"/>
                        <a:t>재해 복구</a:t>
                      </a:r>
                    </a:p>
                  </a:txBody>
                  <a:tcPr anchor="ctr">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ko-KR" altLang="en-US" sz="1100" dirty="0"/>
                        <a:t>물리적 서버를 직접 가상시스템으로 변환</a:t>
                      </a:r>
                      <a:r>
                        <a:rPr lang="en-US" altLang="ko-KR" sz="1100" dirty="0"/>
                        <a:t>(P2V)</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7"/>
                  </a:ext>
                </a:extLst>
              </a:tr>
              <a:tr h="0">
                <a:tc vMerge="1">
                  <a:txBody>
                    <a:bodyPr/>
                    <a:lstStyle/>
                    <a:p>
                      <a:pPr latinLnBrk="1"/>
                      <a:endParaRPr lang="ko-KR" altLang="en-US" sz="1100" dirty="0"/>
                    </a:p>
                  </a:txBody>
                  <a:tcPr>
                    <a:lnR w="6350" cap="flat" cmpd="sng" algn="ctr">
                      <a:solidFill>
                        <a:schemeClr val="tx2">
                          <a:lumMod val="50000"/>
                          <a:lumOff val="50000"/>
                        </a:schemeClr>
                      </a:solidFill>
                      <a:prstDash val="solid"/>
                      <a:round/>
                      <a:headEnd type="none" w="med" len="med"/>
                      <a:tailEnd type="none" w="med" len="med"/>
                    </a:lnR>
                  </a:tcPr>
                </a:tc>
                <a:tc>
                  <a:txBody>
                    <a:bodyPr/>
                    <a:lstStyle/>
                    <a:p>
                      <a:pPr latinLnBrk="1"/>
                      <a:r>
                        <a:rPr lang="ko-KR" altLang="en-US" sz="1100" dirty="0" err="1"/>
                        <a:t>이기종</a:t>
                      </a:r>
                      <a:r>
                        <a:rPr lang="en-US" altLang="ko-KR" sz="1100" dirty="0"/>
                        <a:t> </a:t>
                      </a:r>
                      <a:r>
                        <a:rPr lang="ko-KR" altLang="en-US" sz="1100"/>
                        <a:t>하드웨어에 복구</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8"/>
                  </a:ext>
                </a:extLst>
              </a:tr>
              <a:tr h="0">
                <a:tc vMerge="1">
                  <a:txBody>
                    <a:bodyPr/>
                    <a:lstStyle/>
                    <a:p>
                      <a:pPr latinLnBrk="1"/>
                      <a:endParaRPr lang="ko-KR" altLang="en-US" sz="1100" dirty="0"/>
                    </a:p>
                  </a:txBody>
                  <a:tcPr>
                    <a:lnR w="6350" cap="flat" cmpd="sng" algn="ctr">
                      <a:solidFill>
                        <a:schemeClr val="tx2">
                          <a:lumMod val="50000"/>
                          <a:lumOff val="50000"/>
                        </a:schemeClr>
                      </a:solidFill>
                      <a:prstDash val="solid"/>
                      <a:round/>
                      <a:headEnd type="none" w="med" len="med"/>
                      <a:tailEnd type="none" w="med" len="med"/>
                    </a:lnR>
                  </a:tcPr>
                </a:tc>
                <a:tc>
                  <a:txBody>
                    <a:bodyPr/>
                    <a:lstStyle/>
                    <a:p>
                      <a:pPr latinLnBrk="1"/>
                      <a:r>
                        <a:rPr lang="ko-KR" altLang="en-US" sz="1100" dirty="0"/>
                        <a:t>백업 세트를</a:t>
                      </a:r>
                      <a:r>
                        <a:rPr lang="en-US" altLang="ko-KR" sz="1100" dirty="0"/>
                        <a:t> </a:t>
                      </a:r>
                      <a:r>
                        <a:rPr lang="ko-KR" altLang="en-US" sz="1100"/>
                        <a:t>가상 시스템으로 변환</a:t>
                      </a:r>
                      <a:r>
                        <a:rPr lang="en-US" altLang="ko-KR" sz="1100" dirty="0"/>
                        <a:t>(B2V)</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ko-KR" altLang="en-US" sz="1100" dirty="0">
                          <a:latin typeface="맑은 고딕" panose="020B0503020000020004" pitchFamily="50" charset="-127"/>
                          <a:ea typeface="맑은 고딕" panose="020B0503020000020004" pitchFamily="50" charset="-127"/>
                        </a:rPr>
                        <a:t>△</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ko-KR" altLang="en-US" sz="1100" dirty="0">
                          <a:latin typeface="맑은 고딕" panose="020B0503020000020004" pitchFamily="50" charset="-127"/>
                          <a:ea typeface="맑은 고딕" panose="020B0503020000020004" pitchFamily="50" charset="-127"/>
                        </a:rPr>
                        <a:t>△</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09"/>
                  </a:ext>
                </a:extLst>
              </a:tr>
              <a:tr h="0">
                <a:tc rowSpan="3">
                  <a:txBody>
                    <a:bodyPr/>
                    <a:lstStyle/>
                    <a:p>
                      <a:pPr algn="ctr" latinLnBrk="1"/>
                      <a:r>
                        <a:rPr lang="ko-KR" altLang="en-US" sz="1100" dirty="0"/>
                        <a:t>테이프</a:t>
                      </a:r>
                      <a:r>
                        <a:rPr lang="en-US" altLang="ko-KR" sz="1100" dirty="0"/>
                        <a:t> </a:t>
                      </a:r>
                      <a:r>
                        <a:rPr lang="ko-KR" altLang="en-US" sz="1100"/>
                        <a:t>백업</a:t>
                      </a:r>
                      <a:endParaRPr lang="ko-KR" altLang="en-US" sz="1100" dirty="0"/>
                    </a:p>
                  </a:txBody>
                  <a:tcPr anchor="ctr">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ko-KR" altLang="en-US" sz="1100" dirty="0"/>
                        <a:t>수천 개의 테이프 드라이브 </a:t>
                      </a:r>
                      <a:r>
                        <a:rPr lang="en-US" altLang="ko-KR" sz="1100" dirty="0"/>
                        <a:t>/ </a:t>
                      </a:r>
                      <a:r>
                        <a:rPr lang="ko-KR" altLang="en-US" sz="1100"/>
                        <a:t>라이브러리 지원</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ko-KR" altLang="en-US" sz="1100" dirty="0">
                          <a:latin typeface="맑은 고딕" panose="020B0503020000020004" pitchFamily="50" charset="-127"/>
                          <a:ea typeface="맑은 고딕" panose="020B0503020000020004" pitchFamily="50" charset="-127"/>
                        </a:rPr>
                        <a:t>△</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0"/>
                  </a:ext>
                </a:extLst>
              </a:tr>
              <a:tr h="0">
                <a:tc vMerge="1">
                  <a:txBody>
                    <a:bodyPr/>
                    <a:lstStyle/>
                    <a:p>
                      <a:pPr latinLnBrk="1"/>
                      <a:endParaRPr lang="ko-KR" altLang="en-US" sz="1100" dirty="0"/>
                    </a:p>
                  </a:txBody>
                  <a:tcPr>
                    <a:lnR w="6350" cap="flat" cmpd="sng" algn="ctr">
                      <a:solidFill>
                        <a:schemeClr val="tx2">
                          <a:lumMod val="50000"/>
                          <a:lumOff val="50000"/>
                        </a:schemeClr>
                      </a:solidFill>
                      <a:prstDash val="solid"/>
                      <a:round/>
                      <a:headEnd type="none" w="med" len="med"/>
                      <a:tailEnd type="none" w="med" len="med"/>
                    </a:lnR>
                  </a:tcPr>
                </a:tc>
                <a:tc>
                  <a:txBody>
                    <a:bodyPr/>
                    <a:lstStyle/>
                    <a:p>
                      <a:pPr latinLnBrk="1"/>
                      <a:r>
                        <a:rPr lang="ko-KR" altLang="en-US" sz="1100" dirty="0"/>
                        <a:t>가상</a:t>
                      </a:r>
                      <a:r>
                        <a:rPr lang="en-US" altLang="ko-KR" sz="1100" dirty="0"/>
                        <a:t> </a:t>
                      </a:r>
                      <a:r>
                        <a:rPr lang="ko-KR" altLang="en-US" sz="1100"/>
                        <a:t>테이프 장치 지원</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ko-KR" altLang="en-US" sz="1100" dirty="0">
                          <a:latin typeface="맑은 고딕" panose="020B0503020000020004" pitchFamily="50" charset="-127"/>
                          <a:ea typeface="맑은 고딕" panose="020B0503020000020004" pitchFamily="50" charset="-127"/>
                        </a:rPr>
                        <a:t>△</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1"/>
                  </a:ext>
                </a:extLst>
              </a:tr>
              <a:tr h="0">
                <a:tc vMerge="1">
                  <a:txBody>
                    <a:bodyPr/>
                    <a:lstStyle/>
                    <a:p>
                      <a:pPr latinLnBrk="1"/>
                      <a:endParaRPr lang="ko-KR" altLang="en-US" sz="1100" dirty="0"/>
                    </a:p>
                  </a:txBody>
                  <a:tcPr>
                    <a:lnR w="6350" cap="flat" cmpd="sng" algn="ctr">
                      <a:solidFill>
                        <a:schemeClr val="tx2">
                          <a:lumMod val="50000"/>
                          <a:lumOff val="50000"/>
                        </a:schemeClr>
                      </a:solidFill>
                      <a:prstDash val="solid"/>
                      <a:round/>
                      <a:headEnd type="none" w="med" len="med"/>
                      <a:tailEnd type="none" w="med" len="med"/>
                    </a:lnR>
                  </a:tcPr>
                </a:tc>
                <a:tc>
                  <a:txBody>
                    <a:bodyPr/>
                    <a:lstStyle/>
                    <a:p>
                      <a:pPr latinLnBrk="1"/>
                      <a:r>
                        <a:rPr lang="ko-KR" altLang="en-US" sz="1100" dirty="0"/>
                        <a:t>각각의</a:t>
                      </a:r>
                      <a:r>
                        <a:rPr lang="en-US" altLang="ko-KR" sz="1100" dirty="0"/>
                        <a:t> </a:t>
                      </a:r>
                      <a:r>
                        <a:rPr lang="ko-KR" altLang="en-US" sz="1100"/>
                        <a:t>장치에 특화되도록 개발된 테이프 클래스 드라이버</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2"/>
                  </a:ext>
                </a:extLst>
              </a:tr>
              <a:tr h="0">
                <a:tc>
                  <a:txBody>
                    <a:bodyPr/>
                    <a:lstStyle/>
                    <a:p>
                      <a:pPr algn="ctr" latinLnBrk="1"/>
                      <a:r>
                        <a:rPr lang="ko-KR" altLang="en-US" sz="1100" dirty="0" err="1"/>
                        <a:t>라이센싱</a:t>
                      </a:r>
                      <a:endParaRPr lang="ko-KR" altLang="en-US" sz="1100" dirty="0"/>
                    </a:p>
                  </a:txBody>
                  <a:tcPr anchor="ctr">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ko-KR" altLang="en-US" sz="1100" dirty="0"/>
                        <a:t>유연한 </a:t>
                      </a:r>
                      <a:r>
                        <a:rPr lang="ko-KR" altLang="en-US" sz="1100" dirty="0" err="1"/>
                        <a:t>라이센싱</a:t>
                      </a:r>
                      <a:r>
                        <a:rPr lang="ko-KR" altLang="en-US" sz="1100" dirty="0"/>
                        <a:t> 모델</a:t>
                      </a:r>
                      <a:r>
                        <a:rPr lang="en-US" altLang="ko-KR" sz="1100" dirty="0"/>
                        <a:t>(</a:t>
                      </a:r>
                      <a:r>
                        <a:rPr lang="ko-KR" altLang="en-US" sz="1100"/>
                        <a:t>개별</a:t>
                      </a:r>
                      <a:r>
                        <a:rPr lang="en-US" altLang="ko-KR" sz="1100" dirty="0"/>
                        <a:t>, V-Ray, </a:t>
                      </a:r>
                      <a:r>
                        <a:rPr lang="ko-KR" altLang="en-US" sz="1100"/>
                        <a:t>용량</a:t>
                      </a:r>
                      <a:r>
                        <a:rPr lang="en-US" altLang="ko-KR" sz="1100" dirty="0"/>
                        <a:t>)</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3"/>
                  </a:ext>
                </a:extLst>
              </a:tr>
              <a:tr h="0">
                <a:tc rowSpan="2">
                  <a:txBody>
                    <a:bodyPr/>
                    <a:lstStyle/>
                    <a:p>
                      <a:pPr algn="ctr" latinLnBrk="1"/>
                      <a:r>
                        <a:rPr lang="ko-KR" altLang="en-US" sz="1100" dirty="0"/>
                        <a:t>인터페이스</a:t>
                      </a:r>
                    </a:p>
                  </a:txBody>
                  <a:tcPr anchor="ctr">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ko-KR" altLang="en-US" sz="1100" dirty="0"/>
                        <a:t>한글메뉴</a:t>
                      </a:r>
                      <a:r>
                        <a:rPr lang="en-US" altLang="ko-KR" sz="1100" dirty="0"/>
                        <a:t>, </a:t>
                      </a:r>
                      <a:r>
                        <a:rPr lang="ko-KR" altLang="en-US" sz="1100"/>
                        <a:t>도움말 및 매뉴얼 제공</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4"/>
                  </a:ext>
                </a:extLst>
              </a:tr>
              <a:tr h="0">
                <a:tc vMerge="1">
                  <a:txBody>
                    <a:bodyPr/>
                    <a:lstStyle/>
                    <a:p>
                      <a:pPr latinLnBrk="1"/>
                      <a:endParaRPr lang="ko-KR" altLang="en-US" sz="1100" dirty="0"/>
                    </a:p>
                  </a:txBody>
                  <a:tcPr>
                    <a:lnR w="6350" cap="flat" cmpd="sng" algn="ctr">
                      <a:solidFill>
                        <a:schemeClr val="tx2">
                          <a:lumMod val="50000"/>
                          <a:lumOff val="50000"/>
                        </a:schemeClr>
                      </a:solidFill>
                      <a:prstDash val="solid"/>
                      <a:round/>
                      <a:headEnd type="none" w="med" len="med"/>
                      <a:tailEnd type="none" w="med" len="med"/>
                    </a:lnR>
                  </a:tcPr>
                </a:tc>
                <a:tc>
                  <a:txBody>
                    <a:bodyPr/>
                    <a:lstStyle/>
                    <a:p>
                      <a:pPr latinLnBrk="1"/>
                      <a:r>
                        <a:rPr lang="ko-KR" altLang="en-US" sz="1100" dirty="0"/>
                        <a:t>백업</a:t>
                      </a:r>
                      <a:r>
                        <a:rPr lang="en-US" altLang="ko-KR" sz="1100" baseline="0" dirty="0"/>
                        <a:t> </a:t>
                      </a:r>
                      <a:r>
                        <a:rPr lang="ko-KR" altLang="en-US" sz="1100" baseline="0"/>
                        <a:t>및 복구</a:t>
                      </a:r>
                      <a:r>
                        <a:rPr lang="en-US" altLang="ko-KR" sz="1100" baseline="0" dirty="0"/>
                        <a:t>, </a:t>
                      </a:r>
                      <a:r>
                        <a:rPr lang="ko-KR" altLang="en-US" sz="1100" baseline="0"/>
                        <a:t>작업 생성 등의 다양한 마법사 제공</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5"/>
                  </a:ext>
                </a:extLst>
              </a:tr>
              <a:tr h="0">
                <a:tc rowSpan="3">
                  <a:txBody>
                    <a:bodyPr/>
                    <a:lstStyle/>
                    <a:p>
                      <a:pPr algn="ctr" latinLnBrk="1"/>
                      <a:r>
                        <a:rPr lang="ko-KR" altLang="en-US" sz="1100" dirty="0"/>
                        <a:t>중복제거</a:t>
                      </a:r>
                    </a:p>
                  </a:txBody>
                  <a:tcPr anchor="ctr">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tcPr>
                </a:tc>
                <a:tc>
                  <a:txBody>
                    <a:bodyPr/>
                    <a:lstStyle/>
                    <a:p>
                      <a:pPr latinLnBrk="1"/>
                      <a:r>
                        <a:rPr lang="ko-KR" altLang="en-US" sz="1100" dirty="0"/>
                        <a:t>중복제거 기능 지원</a:t>
                      </a:r>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6"/>
                  </a:ext>
                </a:extLst>
              </a:tr>
              <a:tr h="0">
                <a:tc vMerge="1">
                  <a:txBody>
                    <a:bodyPr/>
                    <a:lstStyle/>
                    <a:p>
                      <a:pPr latinLnBrk="1"/>
                      <a:endParaRPr lang="ko-KR" altLang="en-US" sz="1100" dirty="0"/>
                    </a:p>
                  </a:txBody>
                  <a:tcPr>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latinLnBrk="1"/>
                      <a:r>
                        <a:rPr lang="ko-KR" altLang="en-US" sz="1100" dirty="0"/>
                        <a:t>소스</a:t>
                      </a:r>
                      <a:r>
                        <a:rPr lang="en-US" altLang="ko-KR" sz="1100" dirty="0"/>
                        <a:t>, </a:t>
                      </a:r>
                      <a:r>
                        <a:rPr lang="ko-KR" altLang="en-US" sz="1100"/>
                        <a:t>타켓</a:t>
                      </a:r>
                      <a:r>
                        <a:rPr lang="en-US" altLang="ko-KR" sz="1100" dirty="0"/>
                        <a:t>, OST </a:t>
                      </a:r>
                      <a:r>
                        <a:rPr lang="ko-KR" altLang="en-US" sz="1100"/>
                        <a:t>장치 등의 유연한 중복제거 기능 제공</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X</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lnB w="6350" cap="flat" cmpd="sng" algn="ctr">
                      <a:solidFill>
                        <a:srgbClr val="80888C"/>
                      </a:solidFill>
                      <a:prstDash val="solid"/>
                      <a:round/>
                      <a:headEnd type="none" w="med" len="med"/>
                      <a:tailEnd type="none" w="med" len="med"/>
                    </a:lnB>
                  </a:tcPr>
                </a:tc>
                <a:extLst>
                  <a:ext uri="{0D108BD9-81ED-4DB2-BD59-A6C34878D82A}">
                    <a16:rowId xmlns:a16="http://schemas.microsoft.com/office/drawing/2014/main" val="10017"/>
                  </a:ext>
                </a:extLst>
              </a:tr>
              <a:tr h="0">
                <a:tc vMerge="1">
                  <a:txBody>
                    <a:bodyPr/>
                    <a:lstStyle/>
                    <a:p>
                      <a:pPr latinLnBrk="1"/>
                      <a:endParaRPr lang="ko-KR" altLang="en-US" sz="1100" dirty="0"/>
                    </a:p>
                  </a:txBody>
                  <a:tcPr>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tcPr>
                </a:tc>
                <a:tc>
                  <a:txBody>
                    <a:bodyPr/>
                    <a:lstStyle/>
                    <a:p>
                      <a:pPr latinLnBrk="1"/>
                      <a:r>
                        <a:rPr lang="ko-KR" altLang="en-US" sz="1100" dirty="0"/>
                        <a:t>백업</a:t>
                      </a:r>
                      <a:r>
                        <a:rPr lang="en-US" altLang="ko-KR" sz="1100" dirty="0"/>
                        <a:t> </a:t>
                      </a:r>
                      <a:r>
                        <a:rPr lang="ko-KR" altLang="en-US" sz="1100"/>
                        <a:t>서버 당의 라이센싱 방식 지원</a:t>
                      </a:r>
                      <a:r>
                        <a:rPr lang="en-US" altLang="ko-KR" sz="1100" dirty="0"/>
                        <a:t>(</a:t>
                      </a:r>
                      <a:r>
                        <a:rPr lang="ko-KR" altLang="en-US" sz="1100"/>
                        <a:t>용량 증가에 따른 라이선스 추가비용 없음</a:t>
                      </a:r>
                      <a:r>
                        <a:rPr lang="en-US" altLang="ko-KR" sz="1100" dirty="0"/>
                        <a:t>)</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tcPr>
                </a:tc>
                <a:tc>
                  <a:txBody>
                    <a:bodyPr/>
                    <a:lstStyle/>
                    <a:p>
                      <a:pPr algn="ctr" latinLnBrk="1"/>
                      <a:r>
                        <a:rPr lang="en-US" altLang="ko-KR" sz="1100" dirty="0"/>
                        <a:t>O</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tcPr>
                </a:tc>
                <a:tc>
                  <a:txBody>
                    <a:bodyPr/>
                    <a:lstStyle/>
                    <a:p>
                      <a:pPr algn="ctr" latinLnBrk="1"/>
                      <a:r>
                        <a:rPr lang="en-US" altLang="ko-KR" sz="1100" dirty="0"/>
                        <a:t>X</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R w="6350" cap="flat" cmpd="sng" algn="ctr">
                      <a:solidFill>
                        <a:schemeClr val="tx2">
                          <a:lumMod val="50000"/>
                          <a:lumOff val="50000"/>
                        </a:schemeClr>
                      </a:solidFill>
                      <a:prstDash val="solid"/>
                      <a:round/>
                      <a:headEnd type="none" w="med" len="med"/>
                      <a:tailEnd type="none" w="med" len="med"/>
                    </a:lnR>
                    <a:lnT w="6350" cap="flat" cmpd="sng" algn="ctr">
                      <a:solidFill>
                        <a:srgbClr val="80888C"/>
                      </a:solidFill>
                      <a:prstDash val="solid"/>
                      <a:round/>
                      <a:headEnd type="none" w="med" len="med"/>
                      <a:tailEnd type="none" w="med" len="med"/>
                    </a:lnT>
                  </a:tcPr>
                </a:tc>
                <a:tc>
                  <a:txBody>
                    <a:bodyPr/>
                    <a:lstStyle/>
                    <a:p>
                      <a:pPr algn="ctr" latinLnBrk="1"/>
                      <a:r>
                        <a:rPr lang="en-US" altLang="ko-KR" sz="1100" dirty="0"/>
                        <a:t>X</a:t>
                      </a:r>
                      <a:endParaRPr lang="ko-KR" altLang="en-US" sz="1100" dirty="0"/>
                    </a:p>
                  </a:txBody>
                  <a:tcPr anchor="ctr">
                    <a:lnL w="6350" cap="flat" cmpd="sng" algn="ctr">
                      <a:solidFill>
                        <a:schemeClr val="tx2">
                          <a:lumMod val="50000"/>
                          <a:lumOff val="50000"/>
                        </a:schemeClr>
                      </a:solidFill>
                      <a:prstDash val="solid"/>
                      <a:round/>
                      <a:headEnd type="none" w="med" len="med"/>
                      <a:tailEnd type="none" w="med" len="med"/>
                    </a:lnL>
                    <a:lnT w="6350" cap="flat" cmpd="sng" algn="ctr">
                      <a:solidFill>
                        <a:srgbClr val="80888C"/>
                      </a:solidFill>
                      <a:prstDash val="solid"/>
                      <a:round/>
                      <a:headEnd type="none" w="med" len="med"/>
                      <a:tailEnd type="none" w="med" len="med"/>
                    </a:lnT>
                  </a:tcPr>
                </a:tc>
                <a:extLst>
                  <a:ext uri="{0D108BD9-81ED-4DB2-BD59-A6C34878D82A}">
                    <a16:rowId xmlns:a16="http://schemas.microsoft.com/office/drawing/2014/main" val="10018"/>
                  </a:ext>
                </a:extLst>
              </a:tr>
            </a:tbl>
          </a:graphicData>
        </a:graphic>
      </p:graphicFrame>
    </p:spTree>
    <p:extLst>
      <p:ext uri="{BB962C8B-B14F-4D97-AF65-F5344CB8AC3E}">
        <p14:creationId xmlns:p14="http://schemas.microsoft.com/office/powerpoint/2010/main" val="3105274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바닥글 개체 틀 1"/>
          <p:cNvSpPr>
            <a:spLocks noGrp="1"/>
          </p:cNvSpPr>
          <p:nvPr>
            <p:ph type="ftr" sz="quarter" idx="11"/>
          </p:nvPr>
        </p:nvSpPr>
        <p:spPr/>
        <p:txBody>
          <a:bodyPr/>
          <a:lstStyle/>
          <a:p>
            <a:r>
              <a:rPr lang="en-US"/>
              <a:t>Copyright © 2015 Symantec Corporation</a:t>
            </a:r>
            <a:endParaRPr lang="en-US" dirty="0"/>
          </a:p>
        </p:txBody>
      </p:sp>
      <p:sp>
        <p:nvSpPr>
          <p:cNvPr id="3" name="슬라이드 번호 개체 틀 2"/>
          <p:cNvSpPr>
            <a:spLocks noGrp="1"/>
          </p:cNvSpPr>
          <p:nvPr>
            <p:ph type="sldNum" sz="quarter" idx="12"/>
          </p:nvPr>
        </p:nvSpPr>
        <p:spPr/>
        <p:txBody>
          <a:bodyPr/>
          <a:lstStyle/>
          <a:p>
            <a:pPr algn="l"/>
            <a:fld id="{C1960183-D323-4677-9D78-78D1D39B0029}" type="slidenum">
              <a:rPr lang="en-US" smtClean="0"/>
              <a:pPr algn="l"/>
              <a:t>38</a:t>
            </a:fld>
            <a:endParaRPr lang="en-US"/>
          </a:p>
        </p:txBody>
      </p:sp>
      <p:sp>
        <p:nvSpPr>
          <p:cNvPr id="4" name="내용 개체 틀 3"/>
          <p:cNvSpPr>
            <a:spLocks noGrp="1"/>
          </p:cNvSpPr>
          <p:nvPr>
            <p:ph sz="half" idx="13"/>
          </p:nvPr>
        </p:nvSpPr>
        <p:spPr>
          <a:xfrm>
            <a:off x="273049" y="1052513"/>
            <a:ext cx="9359900" cy="369332"/>
          </a:xfrm>
        </p:spPr>
        <p:txBody>
          <a:bodyPr/>
          <a:lstStyle/>
          <a:p>
            <a:r>
              <a:rPr lang="en-US" altLang="ko-KR" dirty="0"/>
              <a:t>Symantec Backup Exec</a:t>
            </a:r>
            <a:r>
              <a:rPr lang="ko-KR" altLang="en-US"/>
              <a:t>은 여러 해외 언론 및 평가기관</a:t>
            </a:r>
            <a:r>
              <a:rPr lang="en-US" altLang="ko-KR" dirty="0"/>
              <a:t>, </a:t>
            </a:r>
            <a:r>
              <a:rPr lang="ko-KR" altLang="en-US"/>
              <a:t>그리고 전세계 사용자들을 통해 제품의 우수성이 검증된 제품으로써 변화하는 </a:t>
            </a:r>
            <a:r>
              <a:rPr lang="en-US" altLang="ko-KR" dirty="0"/>
              <a:t>IT </a:t>
            </a:r>
            <a:r>
              <a:rPr lang="ko-KR" altLang="en-US"/>
              <a:t>환경을 보다 효과적으로 보호할 수 있습니다</a:t>
            </a:r>
            <a:r>
              <a:rPr lang="en-US" altLang="ko-KR" dirty="0"/>
              <a:t>. </a:t>
            </a:r>
            <a:endParaRPr lang="ko-KR" altLang="en-US" dirty="0"/>
          </a:p>
        </p:txBody>
      </p:sp>
      <p:sp>
        <p:nvSpPr>
          <p:cNvPr id="5" name="텍스트 개체 틀 4"/>
          <p:cNvSpPr>
            <a:spLocks noGrp="1"/>
          </p:cNvSpPr>
          <p:nvPr>
            <p:ph type="body" idx="14"/>
          </p:nvPr>
        </p:nvSpPr>
        <p:spPr>
          <a:xfrm>
            <a:off x="8393404" y="762901"/>
            <a:ext cx="1181981" cy="153888"/>
          </a:xfrm>
        </p:spPr>
        <p:txBody>
          <a:bodyPr/>
          <a:lstStyle/>
          <a:p>
            <a:r>
              <a:rPr lang="en-US" altLang="ko-KR" dirty="0"/>
              <a:t>4. </a:t>
            </a:r>
            <a:r>
              <a:rPr lang="ko-KR" altLang="en-US"/>
              <a:t>경쟁사 제품 비교</a:t>
            </a:r>
          </a:p>
        </p:txBody>
      </p:sp>
      <p:sp>
        <p:nvSpPr>
          <p:cNvPr id="6" name="제목 5"/>
          <p:cNvSpPr>
            <a:spLocks noGrp="1"/>
          </p:cNvSpPr>
          <p:nvPr>
            <p:ph type="title"/>
          </p:nvPr>
        </p:nvSpPr>
        <p:spPr/>
        <p:txBody>
          <a:bodyPr/>
          <a:lstStyle/>
          <a:p>
            <a:r>
              <a:rPr lang="en-US" altLang="ko-KR" dirty="0"/>
              <a:t>4.3 </a:t>
            </a:r>
            <a:r>
              <a:rPr lang="ko-KR" altLang="en-US"/>
              <a:t>외부기관 및 사용자 평가</a:t>
            </a:r>
          </a:p>
        </p:txBody>
      </p:sp>
      <p:sp>
        <p:nvSpPr>
          <p:cNvPr id="7" name="Freeform 26"/>
          <p:cNvSpPr/>
          <p:nvPr/>
        </p:nvSpPr>
        <p:spPr bwMode="auto">
          <a:xfrm>
            <a:off x="4666745" y="1840109"/>
            <a:ext cx="648993" cy="4154612"/>
          </a:xfrm>
          <a:custGeom>
            <a:avLst/>
            <a:gdLst>
              <a:gd name="connsiteX0" fmla="*/ 635000 w 635000"/>
              <a:gd name="connsiteY0" fmla="*/ 0 h 1663700"/>
              <a:gd name="connsiteX1" fmla="*/ 635000 w 635000"/>
              <a:gd name="connsiteY1" fmla="*/ 1619250 h 1663700"/>
              <a:gd name="connsiteX2" fmla="*/ 0 w 635000"/>
              <a:gd name="connsiteY2" fmla="*/ 1663700 h 1663700"/>
              <a:gd name="connsiteX3" fmla="*/ 0 w 635000"/>
              <a:gd name="connsiteY3" fmla="*/ 463550 h 1663700"/>
              <a:gd name="connsiteX4" fmla="*/ 635000 w 635000"/>
              <a:gd name="connsiteY4" fmla="*/ 0 h 1663700"/>
              <a:gd name="connsiteX0" fmla="*/ 635000 w 635000"/>
              <a:gd name="connsiteY0" fmla="*/ 0 h 1870075"/>
              <a:gd name="connsiteX1" fmla="*/ 635000 w 635000"/>
              <a:gd name="connsiteY1" fmla="*/ 1870075 h 1870075"/>
              <a:gd name="connsiteX2" fmla="*/ 0 w 635000"/>
              <a:gd name="connsiteY2" fmla="*/ 1663700 h 1870075"/>
              <a:gd name="connsiteX3" fmla="*/ 0 w 635000"/>
              <a:gd name="connsiteY3" fmla="*/ 463550 h 1870075"/>
              <a:gd name="connsiteX4" fmla="*/ 635000 w 635000"/>
              <a:gd name="connsiteY4" fmla="*/ 0 h 1870075"/>
              <a:gd name="connsiteX0" fmla="*/ 635000 w 635000"/>
              <a:gd name="connsiteY0" fmla="*/ 0 h 1870075"/>
              <a:gd name="connsiteX1" fmla="*/ 635000 w 635000"/>
              <a:gd name="connsiteY1" fmla="*/ 1870075 h 1870075"/>
              <a:gd name="connsiteX2" fmla="*/ 0 w 635000"/>
              <a:gd name="connsiteY2" fmla="*/ 1863725 h 1870075"/>
              <a:gd name="connsiteX3" fmla="*/ 0 w 635000"/>
              <a:gd name="connsiteY3" fmla="*/ 463550 h 1870075"/>
              <a:gd name="connsiteX4" fmla="*/ 635000 w 635000"/>
              <a:gd name="connsiteY4" fmla="*/ 0 h 1870075"/>
              <a:gd name="connsiteX0" fmla="*/ 635000 w 635000"/>
              <a:gd name="connsiteY0" fmla="*/ 0 h 1905794"/>
              <a:gd name="connsiteX1" fmla="*/ 630237 w 635000"/>
              <a:gd name="connsiteY1" fmla="*/ 1905794 h 1905794"/>
              <a:gd name="connsiteX2" fmla="*/ 0 w 635000"/>
              <a:gd name="connsiteY2" fmla="*/ 1863725 h 1905794"/>
              <a:gd name="connsiteX3" fmla="*/ 0 w 635000"/>
              <a:gd name="connsiteY3" fmla="*/ 463550 h 1905794"/>
              <a:gd name="connsiteX4" fmla="*/ 635000 w 635000"/>
              <a:gd name="connsiteY4" fmla="*/ 0 h 1905794"/>
              <a:gd name="connsiteX0" fmla="*/ 635000 w 635000"/>
              <a:gd name="connsiteY0" fmla="*/ 0 h 1905794"/>
              <a:gd name="connsiteX1" fmla="*/ 632619 w 635000"/>
              <a:gd name="connsiteY1" fmla="*/ 1905794 h 1905794"/>
              <a:gd name="connsiteX2" fmla="*/ 0 w 635000"/>
              <a:gd name="connsiteY2" fmla="*/ 1863725 h 1905794"/>
              <a:gd name="connsiteX3" fmla="*/ 0 w 635000"/>
              <a:gd name="connsiteY3" fmla="*/ 463550 h 1905794"/>
              <a:gd name="connsiteX4" fmla="*/ 635000 w 635000"/>
              <a:gd name="connsiteY4" fmla="*/ 0 h 1905794"/>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446881 h 1889125"/>
              <a:gd name="connsiteX4" fmla="*/ 635000 w 635000"/>
              <a:gd name="connsiteY4" fmla="*/ 0 h 1889125"/>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258581 h 1889125"/>
              <a:gd name="connsiteX4" fmla="*/ 635000 w 635000"/>
              <a:gd name="connsiteY4" fmla="*/ 0 h 1889125"/>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258581 h 1889125"/>
              <a:gd name="connsiteX4" fmla="*/ 635000 w 635000"/>
              <a:gd name="connsiteY4" fmla="*/ 0 h 1889125"/>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258581 h 1889125"/>
              <a:gd name="connsiteX4" fmla="*/ 635000 w 635000"/>
              <a:gd name="connsiteY4" fmla="*/ 0 h 1889125"/>
              <a:gd name="connsiteX0" fmla="*/ 643092 w 643092"/>
              <a:gd name="connsiteY0" fmla="*/ 0 h 1889125"/>
              <a:gd name="connsiteX1" fmla="*/ 640711 w 643092"/>
              <a:gd name="connsiteY1" fmla="*/ 1889125 h 1889125"/>
              <a:gd name="connsiteX2" fmla="*/ 0 w 643092"/>
              <a:gd name="connsiteY2" fmla="*/ 1619526 h 1889125"/>
              <a:gd name="connsiteX3" fmla="*/ 8092 w 643092"/>
              <a:gd name="connsiteY3" fmla="*/ 258581 h 1889125"/>
              <a:gd name="connsiteX4" fmla="*/ 643092 w 643092"/>
              <a:gd name="connsiteY4" fmla="*/ 0 h 1889125"/>
              <a:gd name="connsiteX0" fmla="*/ 643092 w 648993"/>
              <a:gd name="connsiteY0" fmla="*/ 0 h 1889125"/>
              <a:gd name="connsiteX1" fmla="*/ 648803 w 648993"/>
              <a:gd name="connsiteY1" fmla="*/ 1889125 h 1889125"/>
              <a:gd name="connsiteX2" fmla="*/ 0 w 648993"/>
              <a:gd name="connsiteY2" fmla="*/ 1619526 h 1889125"/>
              <a:gd name="connsiteX3" fmla="*/ 8092 w 648993"/>
              <a:gd name="connsiteY3" fmla="*/ 258581 h 1889125"/>
              <a:gd name="connsiteX4" fmla="*/ 643092 w 648993"/>
              <a:gd name="connsiteY4" fmla="*/ 0 h 1889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993" h="1889125">
                <a:moveTo>
                  <a:pt x="643092" y="0"/>
                </a:moveTo>
                <a:cubicBezTo>
                  <a:pt x="641504" y="635265"/>
                  <a:pt x="650391" y="1253860"/>
                  <a:pt x="648803" y="1889125"/>
                </a:cubicBezTo>
                <a:lnTo>
                  <a:pt x="0" y="1619526"/>
                </a:lnTo>
                <a:cubicBezTo>
                  <a:pt x="2697" y="1165878"/>
                  <a:pt x="5395" y="712229"/>
                  <a:pt x="8092" y="258581"/>
                </a:cubicBezTo>
                <a:lnTo>
                  <a:pt x="643092" y="0"/>
                </a:ln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grpSp>
        <p:nvGrpSpPr>
          <p:cNvPr id="8" name="그룹 7"/>
          <p:cNvGrpSpPr/>
          <p:nvPr/>
        </p:nvGrpSpPr>
        <p:grpSpPr>
          <a:xfrm>
            <a:off x="5305769" y="1793180"/>
            <a:ext cx="4089085" cy="4248471"/>
            <a:chOff x="5241032" y="2108464"/>
            <a:chExt cx="4089085" cy="3984831"/>
          </a:xfrm>
        </p:grpSpPr>
        <p:sp>
          <p:nvSpPr>
            <p:cNvPr id="9" name="AutoShape 455"/>
            <p:cNvSpPr>
              <a:spLocks noChangeArrowheads="1"/>
            </p:cNvSpPr>
            <p:nvPr/>
          </p:nvSpPr>
          <p:spPr bwMode="auto">
            <a:xfrm>
              <a:off x="5241032" y="2108464"/>
              <a:ext cx="4089085" cy="3984831"/>
            </a:xfrm>
            <a:prstGeom prst="roundRect">
              <a:avLst>
                <a:gd name="adj" fmla="val 2199"/>
              </a:avLst>
            </a:prstGeom>
            <a:solidFill>
              <a:srgbClr val="FFFFFF"/>
            </a:solidFill>
            <a:ln w="9525" algn="ctr">
              <a:solidFill>
                <a:schemeClr val="bg2"/>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52800" rIns="54000" bIns="25200">
              <a:noAutofit/>
            </a:bodyPr>
            <a:lstStyle/>
            <a:p>
              <a:pPr marL="90000" indent="-90000" algn="l" defTabSz="642938">
                <a:lnSpc>
                  <a:spcPct val="85000"/>
                </a:lnSpc>
                <a:spcAft>
                  <a:spcPts val="400"/>
                </a:spcAft>
                <a:buFont typeface="Wingdings" panose="05000000000000000000" pitchFamily="2" charset="2"/>
                <a:buChar char="§"/>
              </a:pPr>
              <a:endParaRPr kumimoji="1" lang="ko-KR" altLang="en-US" sz="1000" dirty="0">
                <a:cs typeface="Arial" charset="0"/>
              </a:endParaRPr>
            </a:p>
          </p:txBody>
        </p:sp>
        <p:grpSp>
          <p:nvGrpSpPr>
            <p:cNvPr id="10" name="그룹 9"/>
            <p:cNvGrpSpPr/>
            <p:nvPr/>
          </p:nvGrpSpPr>
          <p:grpSpPr>
            <a:xfrm>
              <a:off x="5268818" y="2131425"/>
              <a:ext cx="4039071" cy="422403"/>
              <a:chOff x="5268818" y="2131425"/>
              <a:chExt cx="4039071" cy="422403"/>
            </a:xfrm>
          </p:grpSpPr>
          <p:sp>
            <p:nvSpPr>
              <p:cNvPr id="11" name="AutoShape 457"/>
              <p:cNvSpPr>
                <a:spLocks noChangeArrowheads="1"/>
              </p:cNvSpPr>
              <p:nvPr/>
            </p:nvSpPr>
            <p:spPr bwMode="auto">
              <a:xfrm>
                <a:off x="5268818" y="2131425"/>
                <a:ext cx="4039071" cy="367805"/>
              </a:xfrm>
              <a:prstGeom prst="roundRect">
                <a:avLst>
                  <a:gd name="adj" fmla="val 6250"/>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en-US" altLang="ko-KR" sz="1100" b="1" dirty="0">
                    <a:cs typeface="Arial" charset="0"/>
                  </a:rPr>
                  <a:t>Voted MSExchange.org Readers' Choice</a:t>
                </a:r>
                <a:br>
                  <a:rPr kumimoji="1" lang="en-US" altLang="ko-KR" sz="1100" b="1" dirty="0">
                    <a:cs typeface="Arial" charset="0"/>
                  </a:rPr>
                </a:br>
                <a:r>
                  <a:rPr kumimoji="1" lang="en-US" altLang="ko-KR" sz="1100" b="1" i="1" dirty="0">
                    <a:solidFill>
                      <a:srgbClr val="FF0000"/>
                    </a:solidFill>
                    <a:cs typeface="Arial" charset="0"/>
                  </a:rPr>
                  <a:t>Award Winner (2014-2015)</a:t>
                </a:r>
                <a:endParaRPr kumimoji="1" lang="ko-KR" altLang="en-US" sz="1100" b="1" i="1" dirty="0">
                  <a:solidFill>
                    <a:srgbClr val="FF0000"/>
                  </a:solidFill>
                  <a:cs typeface="Arial" charset="0"/>
                </a:endParaRPr>
              </a:p>
            </p:txBody>
          </p:sp>
          <p:sp>
            <p:nvSpPr>
              <p:cNvPr id="13" name="AutoShape 459"/>
              <p:cNvSpPr>
                <a:spLocks noChangeArrowheads="1"/>
              </p:cNvSpPr>
              <p:nvPr/>
            </p:nvSpPr>
            <p:spPr bwMode="auto">
              <a:xfrm>
                <a:off x="5277549" y="2498201"/>
                <a:ext cx="4027960" cy="55627"/>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25" name="Freeform 26"/>
          <p:cNvSpPr/>
          <p:nvPr/>
        </p:nvSpPr>
        <p:spPr bwMode="auto">
          <a:xfrm flipH="1">
            <a:off x="4589265" y="1840109"/>
            <a:ext cx="648993" cy="4154612"/>
          </a:xfrm>
          <a:custGeom>
            <a:avLst/>
            <a:gdLst>
              <a:gd name="connsiteX0" fmla="*/ 635000 w 635000"/>
              <a:gd name="connsiteY0" fmla="*/ 0 h 1663700"/>
              <a:gd name="connsiteX1" fmla="*/ 635000 w 635000"/>
              <a:gd name="connsiteY1" fmla="*/ 1619250 h 1663700"/>
              <a:gd name="connsiteX2" fmla="*/ 0 w 635000"/>
              <a:gd name="connsiteY2" fmla="*/ 1663700 h 1663700"/>
              <a:gd name="connsiteX3" fmla="*/ 0 w 635000"/>
              <a:gd name="connsiteY3" fmla="*/ 463550 h 1663700"/>
              <a:gd name="connsiteX4" fmla="*/ 635000 w 635000"/>
              <a:gd name="connsiteY4" fmla="*/ 0 h 1663700"/>
              <a:gd name="connsiteX0" fmla="*/ 635000 w 635000"/>
              <a:gd name="connsiteY0" fmla="*/ 0 h 1870075"/>
              <a:gd name="connsiteX1" fmla="*/ 635000 w 635000"/>
              <a:gd name="connsiteY1" fmla="*/ 1870075 h 1870075"/>
              <a:gd name="connsiteX2" fmla="*/ 0 w 635000"/>
              <a:gd name="connsiteY2" fmla="*/ 1663700 h 1870075"/>
              <a:gd name="connsiteX3" fmla="*/ 0 w 635000"/>
              <a:gd name="connsiteY3" fmla="*/ 463550 h 1870075"/>
              <a:gd name="connsiteX4" fmla="*/ 635000 w 635000"/>
              <a:gd name="connsiteY4" fmla="*/ 0 h 1870075"/>
              <a:gd name="connsiteX0" fmla="*/ 635000 w 635000"/>
              <a:gd name="connsiteY0" fmla="*/ 0 h 1870075"/>
              <a:gd name="connsiteX1" fmla="*/ 635000 w 635000"/>
              <a:gd name="connsiteY1" fmla="*/ 1870075 h 1870075"/>
              <a:gd name="connsiteX2" fmla="*/ 0 w 635000"/>
              <a:gd name="connsiteY2" fmla="*/ 1863725 h 1870075"/>
              <a:gd name="connsiteX3" fmla="*/ 0 w 635000"/>
              <a:gd name="connsiteY3" fmla="*/ 463550 h 1870075"/>
              <a:gd name="connsiteX4" fmla="*/ 635000 w 635000"/>
              <a:gd name="connsiteY4" fmla="*/ 0 h 1870075"/>
              <a:gd name="connsiteX0" fmla="*/ 635000 w 635000"/>
              <a:gd name="connsiteY0" fmla="*/ 0 h 1905794"/>
              <a:gd name="connsiteX1" fmla="*/ 630237 w 635000"/>
              <a:gd name="connsiteY1" fmla="*/ 1905794 h 1905794"/>
              <a:gd name="connsiteX2" fmla="*/ 0 w 635000"/>
              <a:gd name="connsiteY2" fmla="*/ 1863725 h 1905794"/>
              <a:gd name="connsiteX3" fmla="*/ 0 w 635000"/>
              <a:gd name="connsiteY3" fmla="*/ 463550 h 1905794"/>
              <a:gd name="connsiteX4" fmla="*/ 635000 w 635000"/>
              <a:gd name="connsiteY4" fmla="*/ 0 h 1905794"/>
              <a:gd name="connsiteX0" fmla="*/ 635000 w 635000"/>
              <a:gd name="connsiteY0" fmla="*/ 0 h 1905794"/>
              <a:gd name="connsiteX1" fmla="*/ 632619 w 635000"/>
              <a:gd name="connsiteY1" fmla="*/ 1905794 h 1905794"/>
              <a:gd name="connsiteX2" fmla="*/ 0 w 635000"/>
              <a:gd name="connsiteY2" fmla="*/ 1863725 h 1905794"/>
              <a:gd name="connsiteX3" fmla="*/ 0 w 635000"/>
              <a:gd name="connsiteY3" fmla="*/ 463550 h 1905794"/>
              <a:gd name="connsiteX4" fmla="*/ 635000 w 635000"/>
              <a:gd name="connsiteY4" fmla="*/ 0 h 1905794"/>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446881 h 1889125"/>
              <a:gd name="connsiteX4" fmla="*/ 635000 w 635000"/>
              <a:gd name="connsiteY4" fmla="*/ 0 h 1889125"/>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258581 h 1889125"/>
              <a:gd name="connsiteX4" fmla="*/ 635000 w 635000"/>
              <a:gd name="connsiteY4" fmla="*/ 0 h 1889125"/>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258581 h 1889125"/>
              <a:gd name="connsiteX4" fmla="*/ 635000 w 635000"/>
              <a:gd name="connsiteY4" fmla="*/ 0 h 1889125"/>
              <a:gd name="connsiteX0" fmla="*/ 635000 w 635000"/>
              <a:gd name="connsiteY0" fmla="*/ 0 h 1889125"/>
              <a:gd name="connsiteX1" fmla="*/ 632619 w 635000"/>
              <a:gd name="connsiteY1" fmla="*/ 1889125 h 1889125"/>
              <a:gd name="connsiteX2" fmla="*/ 0 w 635000"/>
              <a:gd name="connsiteY2" fmla="*/ 1847056 h 1889125"/>
              <a:gd name="connsiteX3" fmla="*/ 0 w 635000"/>
              <a:gd name="connsiteY3" fmla="*/ 258581 h 1889125"/>
              <a:gd name="connsiteX4" fmla="*/ 635000 w 635000"/>
              <a:gd name="connsiteY4" fmla="*/ 0 h 1889125"/>
              <a:gd name="connsiteX0" fmla="*/ 643092 w 643092"/>
              <a:gd name="connsiteY0" fmla="*/ 0 h 1889125"/>
              <a:gd name="connsiteX1" fmla="*/ 640711 w 643092"/>
              <a:gd name="connsiteY1" fmla="*/ 1889125 h 1889125"/>
              <a:gd name="connsiteX2" fmla="*/ 0 w 643092"/>
              <a:gd name="connsiteY2" fmla="*/ 1619526 h 1889125"/>
              <a:gd name="connsiteX3" fmla="*/ 8092 w 643092"/>
              <a:gd name="connsiteY3" fmla="*/ 258581 h 1889125"/>
              <a:gd name="connsiteX4" fmla="*/ 643092 w 643092"/>
              <a:gd name="connsiteY4" fmla="*/ 0 h 1889125"/>
              <a:gd name="connsiteX0" fmla="*/ 643092 w 648993"/>
              <a:gd name="connsiteY0" fmla="*/ 0 h 1889125"/>
              <a:gd name="connsiteX1" fmla="*/ 648803 w 648993"/>
              <a:gd name="connsiteY1" fmla="*/ 1889125 h 1889125"/>
              <a:gd name="connsiteX2" fmla="*/ 0 w 648993"/>
              <a:gd name="connsiteY2" fmla="*/ 1619526 h 1889125"/>
              <a:gd name="connsiteX3" fmla="*/ 8092 w 648993"/>
              <a:gd name="connsiteY3" fmla="*/ 258581 h 1889125"/>
              <a:gd name="connsiteX4" fmla="*/ 643092 w 648993"/>
              <a:gd name="connsiteY4" fmla="*/ 0 h 1889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993" h="1889125">
                <a:moveTo>
                  <a:pt x="643092" y="0"/>
                </a:moveTo>
                <a:cubicBezTo>
                  <a:pt x="641504" y="635265"/>
                  <a:pt x="650391" y="1253860"/>
                  <a:pt x="648803" y="1889125"/>
                </a:cubicBezTo>
                <a:lnTo>
                  <a:pt x="0" y="1619526"/>
                </a:lnTo>
                <a:cubicBezTo>
                  <a:pt x="2697" y="1165878"/>
                  <a:pt x="5395" y="712229"/>
                  <a:pt x="8092" y="258581"/>
                </a:cubicBezTo>
                <a:lnTo>
                  <a:pt x="643092" y="0"/>
                </a:lnTo>
                <a:close/>
              </a:path>
            </a:pathLst>
          </a:custGeom>
          <a:gradFill>
            <a:gsLst>
              <a:gs pos="0">
                <a:srgbClr val="DDDDDD"/>
              </a:gs>
              <a:gs pos="100000">
                <a:srgbClr val="FFFFFF">
                  <a:alpha val="0"/>
                </a:srgbClr>
              </a:gs>
            </a:gsLst>
            <a:lin ang="10800000" scaled="0"/>
          </a:gradFill>
          <a:ln w="9525">
            <a:noFill/>
            <a:round/>
            <a:headEnd/>
            <a:tailEnd/>
          </a:ln>
          <a:effectLst/>
          <a:extLst/>
        </p:spPr>
        <p:txBody>
          <a:bodyPr rtlCol="0" anchor="ctr"/>
          <a:lstStyle/>
          <a:p>
            <a:pPr algn="ctr"/>
            <a:endParaRPr lang="ko-KR" altLang="en-US">
              <a:latin typeface="Calibri" panose="020F0502020204030204" pitchFamily="34" charset="0"/>
            </a:endParaRPr>
          </a:p>
        </p:txBody>
      </p:sp>
      <p:grpSp>
        <p:nvGrpSpPr>
          <p:cNvPr id="26" name="그룹 25"/>
          <p:cNvGrpSpPr/>
          <p:nvPr/>
        </p:nvGrpSpPr>
        <p:grpSpPr>
          <a:xfrm flipH="1">
            <a:off x="510149" y="1793180"/>
            <a:ext cx="4089085" cy="4248471"/>
            <a:chOff x="5241032" y="2108464"/>
            <a:chExt cx="4089085" cy="3984831"/>
          </a:xfrm>
        </p:grpSpPr>
        <p:sp>
          <p:nvSpPr>
            <p:cNvPr id="27" name="AutoShape 455"/>
            <p:cNvSpPr>
              <a:spLocks noChangeArrowheads="1"/>
            </p:cNvSpPr>
            <p:nvPr/>
          </p:nvSpPr>
          <p:spPr bwMode="auto">
            <a:xfrm>
              <a:off x="5241032" y="2108464"/>
              <a:ext cx="4089085" cy="3984831"/>
            </a:xfrm>
            <a:prstGeom prst="roundRect">
              <a:avLst>
                <a:gd name="adj" fmla="val 2199"/>
              </a:avLst>
            </a:prstGeom>
            <a:solidFill>
              <a:srgbClr val="FFFFFF"/>
            </a:solidFill>
            <a:ln w="9525" algn="ctr">
              <a:solidFill>
                <a:schemeClr val="bg2"/>
              </a:solidFill>
              <a:round/>
              <a:headEnd/>
              <a:tailEnd type="none" w="med" len="sm"/>
            </a:ln>
            <a:effectLst/>
            <a:extLst>
              <a:ext uri="{AF507438-7753-43E0-B8FC-AC1667EBCBE1}">
                <a14:hiddenEffects xmlns:a14="http://schemas.microsoft.com/office/drawing/2010/main">
                  <a:effectLst>
                    <a:outerShdw dist="35921" dir="2700000" algn="ctr" rotWithShape="0">
                      <a:schemeClr val="folHlink"/>
                    </a:outerShdw>
                  </a:effectLst>
                </a14:hiddenEffects>
              </a:ext>
            </a:extLst>
          </p:spPr>
          <p:txBody>
            <a:bodyPr lIns="54000" tIns="352800" rIns="54000" bIns="25200">
              <a:noAutofit/>
            </a:bodyPr>
            <a:lstStyle/>
            <a:p>
              <a:pPr marL="90000" indent="-90000" algn="l" defTabSz="642938">
                <a:lnSpc>
                  <a:spcPct val="85000"/>
                </a:lnSpc>
                <a:spcAft>
                  <a:spcPts val="400"/>
                </a:spcAft>
                <a:buFont typeface="Wingdings" panose="05000000000000000000" pitchFamily="2" charset="2"/>
                <a:buChar char="§"/>
              </a:pPr>
              <a:endParaRPr kumimoji="1" lang="ko-KR" altLang="en-US" sz="1000" dirty="0">
                <a:cs typeface="Arial" charset="0"/>
              </a:endParaRPr>
            </a:p>
          </p:txBody>
        </p:sp>
        <p:grpSp>
          <p:nvGrpSpPr>
            <p:cNvPr id="28" name="그룹 27"/>
            <p:cNvGrpSpPr/>
            <p:nvPr/>
          </p:nvGrpSpPr>
          <p:grpSpPr>
            <a:xfrm>
              <a:off x="5252151" y="2131425"/>
              <a:ext cx="4072406" cy="345929"/>
              <a:chOff x="5252151" y="2131425"/>
              <a:chExt cx="4072406" cy="345929"/>
            </a:xfrm>
          </p:grpSpPr>
          <p:sp>
            <p:nvSpPr>
              <p:cNvPr id="29" name="AutoShape 457"/>
              <p:cNvSpPr>
                <a:spLocks noChangeArrowheads="1"/>
              </p:cNvSpPr>
              <p:nvPr/>
            </p:nvSpPr>
            <p:spPr bwMode="auto">
              <a:xfrm>
                <a:off x="5268818" y="2131425"/>
                <a:ext cx="4039071" cy="304209"/>
              </a:xfrm>
              <a:prstGeom prst="roundRect">
                <a:avLst>
                  <a:gd name="adj" fmla="val 9713"/>
                </a:avLst>
              </a:prstGeom>
              <a:solidFill>
                <a:srgbClr val="EEEEEE"/>
              </a:solidFill>
              <a:ln>
                <a:noFill/>
              </a:ln>
              <a:effectLst/>
              <a:extLst>
                <a:ext uri="{91240B29-F687-4F45-9708-019B960494DF}">
                  <a14:hiddenLine xmlns:a14="http://schemas.microsoft.com/office/drawing/2010/main" w="9525" algn="ctr">
                    <a:solidFill>
                      <a:schemeClr val="tx1"/>
                    </a:solidFill>
                    <a:round/>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21600"/>
              <a:lstStyle/>
              <a:p>
                <a:pPr algn="ctr" latinLnBrk="1">
                  <a:spcAft>
                    <a:spcPct val="0"/>
                  </a:spcAft>
                  <a:buClrTx/>
                  <a:buFontTx/>
                  <a:buNone/>
                </a:pPr>
                <a:r>
                  <a:rPr kumimoji="1" lang="en-US" altLang="ko-KR" sz="1100" b="1" dirty="0">
                    <a:cs typeface="Arial" charset="0"/>
                  </a:rPr>
                  <a:t>Redmond Reader's Choice Awards 2014 – </a:t>
                </a:r>
                <a:r>
                  <a:rPr kumimoji="1" lang="en-US" altLang="ko-KR" sz="1100" b="1" i="1" dirty="0">
                    <a:solidFill>
                      <a:srgbClr val="FF0000"/>
                    </a:solidFill>
                    <a:cs typeface="Arial" charset="0"/>
                  </a:rPr>
                  <a:t>Platinum</a:t>
                </a:r>
                <a:endParaRPr kumimoji="1" lang="ko-KR" altLang="en-US" sz="1100" b="1" i="1" dirty="0">
                  <a:solidFill>
                    <a:srgbClr val="FF0000"/>
                  </a:solidFill>
                  <a:cs typeface="Arial" charset="0"/>
                </a:endParaRPr>
              </a:p>
            </p:txBody>
          </p:sp>
          <p:sp>
            <p:nvSpPr>
              <p:cNvPr id="30" name="AutoShape 458"/>
              <p:cNvSpPr>
                <a:spLocks noChangeArrowheads="1"/>
              </p:cNvSpPr>
              <p:nvPr/>
            </p:nvSpPr>
            <p:spPr bwMode="auto">
              <a:xfrm>
                <a:off x="5252151" y="2364362"/>
                <a:ext cx="4072406" cy="112992"/>
              </a:xfrm>
              <a:prstGeom prst="roundRect">
                <a:avLst>
                  <a:gd name="adj" fmla="val 0"/>
                </a:avLst>
              </a:prstGeom>
              <a:solidFill>
                <a:schemeClr val="bg1"/>
              </a:solidFill>
              <a:ln>
                <a:noFill/>
              </a:ln>
              <a:effectLst/>
              <a:extLst>
                <a:ext uri="{91240B29-F687-4F45-9708-019B960494DF}">
                  <a14:hiddenLine xmlns:a14="http://schemas.microsoft.com/office/drawing/2010/main" w="25400" algn="ctr">
                    <a:solidFill>
                      <a:srgbClr val="C0C0C0"/>
                    </a:solidFill>
                    <a:round/>
                    <a:headEnd/>
                    <a:tailEnd type="none" w="med" len="sm"/>
                  </a14:hiddenLine>
                </a:ext>
                <a:ext uri="{AF507438-7753-43E0-B8FC-AC1667EBCBE1}">
                  <a14:hiddenEffects xmlns:a14="http://schemas.microsoft.com/office/drawing/2010/main">
                    <a:effectLst>
                      <a:outerShdw dist="12700" dir="16200000" algn="ctr" rotWithShape="0">
                        <a:srgbClr val="4699DE"/>
                      </a:outerShdw>
                    </a:effectLst>
                  </a14:hiddenEffects>
                </a:ext>
              </a:extLst>
            </p:spPr>
            <p:txBody>
              <a:bodyPr wrap="none" lIns="77644" tIns="38823" rIns="77644" bIns="38823"/>
              <a:lstStyle/>
              <a:p>
                <a:pPr marL="160338" indent="-160338" defTabSz="642938">
                  <a:spcAft>
                    <a:spcPct val="0"/>
                  </a:spcAft>
                  <a:buClrTx/>
                  <a:buFont typeface="Wingdings" pitchFamily="2" charset="2"/>
                  <a:buNone/>
                </a:pPr>
                <a:endParaRPr kumimoji="1" lang="ko-KR" altLang="en-US" sz="1200">
                  <a:solidFill>
                    <a:srgbClr val="3366FF"/>
                  </a:solidFill>
                  <a:latin typeface="Calibri" panose="020F0502020204030204" pitchFamily="34" charset="0"/>
                  <a:ea typeface="맑은 고딕" panose="020B0503020000020004" pitchFamily="50" charset="-127"/>
                </a:endParaRPr>
              </a:p>
            </p:txBody>
          </p:sp>
          <p:sp>
            <p:nvSpPr>
              <p:cNvPr id="31" name="AutoShape 459"/>
              <p:cNvSpPr>
                <a:spLocks noChangeArrowheads="1"/>
              </p:cNvSpPr>
              <p:nvPr/>
            </p:nvSpPr>
            <p:spPr bwMode="auto">
              <a:xfrm>
                <a:off x="5274374" y="2374792"/>
                <a:ext cx="4027960" cy="55627"/>
              </a:xfrm>
              <a:custGeom>
                <a:avLst/>
                <a:gdLst>
                  <a:gd name="G0" fmla="+- 966 0 0"/>
                  <a:gd name="G1" fmla="+- 21600 0 966"/>
                  <a:gd name="G2" fmla="*/ 966 1 2"/>
                  <a:gd name="G3" fmla="+- 21600 0 G2"/>
                  <a:gd name="G4" fmla="+/ 966 21600 2"/>
                  <a:gd name="G5" fmla="+/ G1 0 2"/>
                  <a:gd name="G6" fmla="*/ 21600 21600 966"/>
                  <a:gd name="G7" fmla="*/ G6 1 2"/>
                  <a:gd name="G8" fmla="+- 21600 0 G7"/>
                  <a:gd name="G9" fmla="*/ 21600 1 2"/>
                  <a:gd name="G10" fmla="+- 966 0 G9"/>
                  <a:gd name="G11" fmla="?: G10 G8 0"/>
                  <a:gd name="G12" fmla="?: G10 G7 21600"/>
                  <a:gd name="T0" fmla="*/ 21117 w 21600"/>
                  <a:gd name="T1" fmla="*/ 10800 h 21600"/>
                  <a:gd name="T2" fmla="*/ 10800 w 21600"/>
                  <a:gd name="T3" fmla="*/ 21600 h 21600"/>
                  <a:gd name="T4" fmla="*/ 483 w 21600"/>
                  <a:gd name="T5" fmla="*/ 10800 h 21600"/>
                  <a:gd name="T6" fmla="*/ 10800 w 21600"/>
                  <a:gd name="T7" fmla="*/ 0 h 21600"/>
                  <a:gd name="T8" fmla="*/ 2283 w 21600"/>
                  <a:gd name="T9" fmla="*/ 2283 h 21600"/>
                  <a:gd name="T10" fmla="*/ 19317 w 21600"/>
                  <a:gd name="T11" fmla="*/ 19317 h 21600"/>
                </a:gdLst>
                <a:ahLst/>
                <a:cxnLst>
                  <a:cxn ang="0">
                    <a:pos x="T0" y="T1"/>
                  </a:cxn>
                  <a:cxn ang="0">
                    <a:pos x="T2" y="T3"/>
                  </a:cxn>
                  <a:cxn ang="0">
                    <a:pos x="T4" y="T5"/>
                  </a:cxn>
                  <a:cxn ang="0">
                    <a:pos x="T6" y="T7"/>
                  </a:cxn>
                </a:cxnLst>
                <a:rect l="T8" t="T9" r="T10" b="T11"/>
                <a:pathLst>
                  <a:path w="21600" h="21600">
                    <a:moveTo>
                      <a:pt x="0" y="0"/>
                    </a:moveTo>
                    <a:lnTo>
                      <a:pt x="966" y="21600"/>
                    </a:lnTo>
                    <a:lnTo>
                      <a:pt x="20634" y="21600"/>
                    </a:lnTo>
                    <a:lnTo>
                      <a:pt x="21600" y="0"/>
                    </a:lnTo>
                    <a:close/>
                  </a:path>
                </a:pathLst>
              </a:custGeom>
              <a:gradFill rotWithShape="1">
                <a:gsLst>
                  <a:gs pos="0">
                    <a:srgbClr val="DDDDDD"/>
                  </a:gs>
                  <a:gs pos="100000">
                    <a:srgbClr val="DDDDDD">
                      <a:gamma/>
                      <a:tint val="0"/>
                      <a:invGamma/>
                    </a:srgbClr>
                  </a:gs>
                </a:gsLst>
                <a:lin ang="5400000" scaled="1"/>
              </a:gradFill>
              <a:ln>
                <a:noFill/>
              </a:ln>
              <a:effectLst/>
              <a:extLst>
                <a:ext uri="{91240B29-F687-4F45-9708-019B960494DF}">
                  <a14:hiddenLine xmlns:a14="http://schemas.microsoft.com/office/drawing/2010/main" w="9525" algn="ctr">
                    <a:solidFill>
                      <a:srgbClr val="66A2B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ko-KR" altLang="en-US">
                  <a:latin typeface="Calibri" panose="020F0502020204030204" pitchFamily="34" charset="0"/>
                  <a:ea typeface="맑은 고딕" panose="020B0503020000020004" pitchFamily="50" charset="-127"/>
                </a:endParaRPr>
              </a:p>
            </p:txBody>
          </p:sp>
        </p:grpSp>
      </p:grpSp>
      <p:sp>
        <p:nvSpPr>
          <p:cNvPr id="34" name="TextBox 33"/>
          <p:cNvSpPr txBox="1"/>
          <p:nvPr/>
        </p:nvSpPr>
        <p:spPr bwMode="ltGray">
          <a:xfrm>
            <a:off x="457200" y="6093296"/>
            <a:ext cx="4724399" cy="228598"/>
          </a:xfrm>
          <a:prstGeom prst="rect">
            <a:avLst/>
          </a:prstGeom>
          <a:noFill/>
          <a:ln w="9525">
            <a:noFill/>
            <a:miter lim="800000"/>
            <a:headEnd/>
            <a:tailEnd/>
          </a:ln>
        </p:spPr>
        <p:txBody>
          <a:bodyPr wrap="square" lIns="91419" tIns="45710" rIns="91419" bIns="45710" rtlCol="0" anchor="t" anchorCtr="0">
            <a:noAutofit/>
          </a:bodyPr>
          <a:lstStyle/>
          <a:p>
            <a:pPr>
              <a:lnSpc>
                <a:spcPct val="90000"/>
              </a:lnSpc>
              <a:spcAft>
                <a:spcPts val="800"/>
              </a:spcAft>
            </a:pPr>
            <a:r>
              <a:rPr lang="en-US" altLang="ko-KR" sz="800" i="1" dirty="0">
                <a:latin typeface="+mj-lt"/>
                <a:ea typeface="맑은 고딕" panose="020B0503020000020004" pitchFamily="50" charset="-127"/>
              </a:rPr>
              <a:t>* Source: Redmond Third-Party Reader's Choice Awards: The Big Grow Bigger (Oct 2014)</a:t>
            </a:r>
          </a:p>
        </p:txBody>
      </p:sp>
      <p:sp>
        <p:nvSpPr>
          <p:cNvPr id="37" name="TextBox 36"/>
          <p:cNvSpPr txBox="1"/>
          <p:nvPr/>
        </p:nvSpPr>
        <p:spPr bwMode="ltGray">
          <a:xfrm>
            <a:off x="5305769" y="6008690"/>
            <a:ext cx="4327180" cy="228598"/>
          </a:xfrm>
          <a:prstGeom prst="rect">
            <a:avLst/>
          </a:prstGeom>
          <a:noFill/>
          <a:ln w="9525">
            <a:noFill/>
            <a:miter lim="800000"/>
            <a:headEnd/>
            <a:tailEnd/>
          </a:ln>
        </p:spPr>
        <p:txBody>
          <a:bodyPr wrap="square" lIns="91419" tIns="45710" rIns="91419" bIns="45710" rtlCol="0" anchor="t" anchorCtr="0">
            <a:noAutofit/>
          </a:bodyPr>
          <a:lstStyle/>
          <a:p>
            <a:pPr>
              <a:lnSpc>
                <a:spcPct val="90000"/>
              </a:lnSpc>
              <a:spcAft>
                <a:spcPts val="800"/>
              </a:spcAft>
            </a:pPr>
            <a:r>
              <a:rPr lang="en-US" altLang="ko-KR" sz="800" i="1" dirty="0">
                <a:latin typeface="+mj-lt"/>
                <a:ea typeface="맑은 고딕" panose="020B0503020000020004" pitchFamily="50" charset="-127"/>
              </a:rPr>
              <a:t>* Source: Voted MSExchange.org Readers' Choice Award Winner - Exchange Backup &amp; Recovery (May 2014)</a:t>
            </a:r>
          </a:p>
        </p:txBody>
      </p:sp>
      <p:sp>
        <p:nvSpPr>
          <p:cNvPr id="15" name="직사각형 14"/>
          <p:cNvSpPr/>
          <p:nvPr/>
        </p:nvSpPr>
        <p:spPr>
          <a:xfrm>
            <a:off x="660401" y="5493131"/>
            <a:ext cx="3736500" cy="507831"/>
          </a:xfrm>
          <a:prstGeom prst="rect">
            <a:avLst/>
          </a:prstGeom>
        </p:spPr>
        <p:txBody>
          <a:bodyPr wrap="square">
            <a:spAutoFit/>
          </a:bodyPr>
          <a:lstStyle/>
          <a:p>
            <a:r>
              <a:rPr lang="en-US" altLang="ko-KR" sz="900" dirty="0"/>
              <a:t>Redmond magazine</a:t>
            </a:r>
            <a:r>
              <a:rPr lang="ko-KR" altLang="en-US" sz="900"/>
              <a:t>은 </a:t>
            </a:r>
            <a:r>
              <a:rPr lang="en-US" altLang="ko-KR" sz="900" dirty="0"/>
              <a:t>IT </a:t>
            </a:r>
            <a:r>
              <a:rPr lang="ko-KR" altLang="en-US" sz="900"/>
              <a:t>환경의 각종 분야에 대한 최적의 솔루션 정보를 제공하고 있으며</a:t>
            </a:r>
            <a:r>
              <a:rPr lang="en-US" altLang="ko-KR" sz="900" dirty="0"/>
              <a:t>, Backup Exec</a:t>
            </a:r>
            <a:r>
              <a:rPr lang="ko-KR" altLang="en-US" sz="900"/>
              <a:t>은 </a:t>
            </a:r>
            <a:r>
              <a:rPr lang="en-US" altLang="ko-KR" sz="900" dirty="0"/>
              <a:t>“Storage and Backup” </a:t>
            </a:r>
            <a:r>
              <a:rPr lang="ko-KR" altLang="en-US" sz="900"/>
              <a:t>부문의 </a:t>
            </a:r>
            <a:r>
              <a:rPr lang="en-US" altLang="ko-KR" sz="900" dirty="0"/>
              <a:t>1</a:t>
            </a:r>
            <a:r>
              <a:rPr lang="ko-KR" altLang="en-US" sz="900"/>
              <a:t>위인 </a:t>
            </a:r>
            <a:r>
              <a:rPr lang="en-US" altLang="ko-KR" sz="900" dirty="0"/>
              <a:t>Platinum </a:t>
            </a:r>
            <a:r>
              <a:rPr lang="ko-KR" altLang="en-US" sz="900"/>
              <a:t>등급을 수상하였습니다</a:t>
            </a:r>
            <a:r>
              <a:rPr lang="en-US" altLang="ko-KR" sz="900" dirty="0"/>
              <a:t>.</a:t>
            </a:r>
            <a:endParaRPr lang="ko-KR" altLang="en-US" sz="900"/>
          </a:p>
        </p:txBody>
      </p:sp>
      <p:sp>
        <p:nvSpPr>
          <p:cNvPr id="54" name="직사각형 53"/>
          <p:cNvSpPr/>
          <p:nvPr/>
        </p:nvSpPr>
        <p:spPr>
          <a:xfrm>
            <a:off x="5486721" y="5446330"/>
            <a:ext cx="3737149" cy="369332"/>
          </a:xfrm>
          <a:prstGeom prst="rect">
            <a:avLst/>
          </a:prstGeom>
        </p:spPr>
        <p:txBody>
          <a:bodyPr wrap="square">
            <a:spAutoFit/>
          </a:bodyPr>
          <a:lstStyle/>
          <a:p>
            <a:r>
              <a:rPr lang="ko-KR" altLang="en-US" sz="900" dirty="0"/>
              <a:t>전세계 </a:t>
            </a:r>
            <a:r>
              <a:rPr lang="en-US" altLang="ko-KR" sz="900" dirty="0"/>
              <a:t>Exchange </a:t>
            </a:r>
            <a:r>
              <a:rPr lang="ko-KR" altLang="en-US" sz="900"/>
              <a:t>사용자들을 대상으로하는 투표결과에서 </a:t>
            </a:r>
            <a:r>
              <a:rPr lang="en-US" altLang="ko-KR" sz="900" dirty="0"/>
              <a:t>Exchange </a:t>
            </a:r>
            <a:r>
              <a:rPr lang="ko-KR" altLang="en-US" sz="900"/>
              <a:t>백업 부문 </a:t>
            </a:r>
            <a:r>
              <a:rPr lang="en-US" altLang="ko-KR" sz="900" dirty="0"/>
              <a:t>1</a:t>
            </a:r>
            <a:r>
              <a:rPr lang="ko-KR" altLang="en-US" sz="900"/>
              <a:t>위 수상</a:t>
            </a:r>
            <a:r>
              <a:rPr lang="en-US" altLang="ko-KR" sz="900" dirty="0"/>
              <a:t>(2014, 2015)</a:t>
            </a:r>
            <a:endParaRPr lang="ko-KR" altLang="en-US" sz="900"/>
          </a:p>
        </p:txBody>
      </p:sp>
      <p:graphicFrame>
        <p:nvGraphicFramePr>
          <p:cNvPr id="18" name="차트 17"/>
          <p:cNvGraphicFramePr/>
          <p:nvPr>
            <p:extLst>
              <p:ext uri="{D42A27DB-BD31-4B8C-83A1-F6EECF244321}">
                <p14:modId xmlns:p14="http://schemas.microsoft.com/office/powerpoint/2010/main" val="3205133051"/>
              </p:ext>
            </p:extLst>
          </p:nvPr>
        </p:nvGraphicFramePr>
        <p:xfrm>
          <a:off x="5333555" y="2420888"/>
          <a:ext cx="4033515" cy="2520279"/>
        </p:xfrm>
        <a:graphic>
          <a:graphicData uri="http://schemas.openxmlformats.org/drawingml/2006/chart">
            <c:chart xmlns:c="http://schemas.openxmlformats.org/drawingml/2006/chart" xmlns:r="http://schemas.openxmlformats.org/officeDocument/2006/relationships" r:id="rId2"/>
          </a:graphicData>
        </a:graphic>
      </p:graphicFrame>
      <p:pic>
        <p:nvPicPr>
          <p:cNvPr id="33" name="그림 3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483" y="2279748"/>
            <a:ext cx="1908606" cy="1327469"/>
          </a:xfrm>
          <a:prstGeom prst="rect">
            <a:avLst/>
          </a:prstGeom>
        </p:spPr>
      </p:pic>
      <p:sp>
        <p:nvSpPr>
          <p:cNvPr id="35" name="직사각형 34"/>
          <p:cNvSpPr/>
          <p:nvPr/>
        </p:nvSpPr>
        <p:spPr>
          <a:xfrm>
            <a:off x="579139" y="3705792"/>
            <a:ext cx="3941136" cy="1077218"/>
          </a:xfrm>
          <a:prstGeom prst="rect">
            <a:avLst/>
          </a:prstGeom>
        </p:spPr>
        <p:txBody>
          <a:bodyPr wrap="square">
            <a:spAutoFit/>
          </a:bodyPr>
          <a:lstStyle/>
          <a:p>
            <a:r>
              <a:rPr lang="en-US" altLang="ko-KR" b="1" dirty="0">
                <a:solidFill>
                  <a:srgbClr val="B6181A"/>
                </a:solidFill>
                <a:latin typeface="+mn-lt"/>
              </a:rPr>
              <a:t>Redmond </a:t>
            </a:r>
            <a:r>
              <a:rPr lang="en-US" altLang="ko-KR" b="1" dirty="0">
                <a:solidFill>
                  <a:srgbClr val="B6181A"/>
                </a:solidFill>
              </a:rPr>
              <a:t>Magazine</a:t>
            </a:r>
            <a:br>
              <a:rPr lang="en-US" altLang="ko-KR" sz="1100" b="1" dirty="0">
                <a:latin typeface="+mn-lt"/>
              </a:rPr>
            </a:br>
            <a:r>
              <a:rPr lang="en-US" altLang="ko-KR" sz="1100" b="1" dirty="0">
                <a:latin typeface="+mn-lt"/>
              </a:rPr>
              <a:t>Third-Party Reader's Choice Awards 2014: The Big Grow Bigger </a:t>
            </a:r>
            <a:r>
              <a:rPr lang="en-US" altLang="ko-KR" sz="1100" b="1" i="1" dirty="0">
                <a:solidFill>
                  <a:srgbClr val="00B050"/>
                </a:solidFill>
                <a:latin typeface="+mn-lt"/>
              </a:rPr>
              <a:t>Backup Software</a:t>
            </a:r>
          </a:p>
          <a:p>
            <a:r>
              <a:rPr lang="en-US" altLang="ko-KR" sz="2400" b="1" dirty="0">
                <a:solidFill>
                  <a:srgbClr val="FF0000"/>
                </a:solidFill>
                <a:latin typeface="+mn-lt"/>
              </a:rPr>
              <a:t>Platinum</a:t>
            </a:r>
            <a:endParaRPr lang="ko-KR" altLang="en-US" sz="1100" b="1">
              <a:solidFill>
                <a:srgbClr val="FF0000"/>
              </a:solidFill>
              <a:latin typeface="+mn-lt"/>
            </a:endParaRPr>
          </a:p>
        </p:txBody>
      </p:sp>
      <p:pic>
        <p:nvPicPr>
          <p:cNvPr id="40" name="그림 3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4768" y="2367895"/>
            <a:ext cx="1446813" cy="1157450"/>
          </a:xfrm>
          <a:prstGeom prst="rect">
            <a:avLst/>
          </a:prstGeom>
        </p:spPr>
      </p:pic>
      <p:pic>
        <p:nvPicPr>
          <p:cNvPr id="19" name="그림 18"/>
          <p:cNvPicPr>
            <a:picLocks noChangeAspect="1"/>
          </p:cNvPicPr>
          <p:nvPr/>
        </p:nvPicPr>
        <p:blipFill rotWithShape="1">
          <a:blip r:embed="rId5">
            <a:extLst>
              <a:ext uri="{28A0092B-C50C-407E-A947-70E740481C1C}">
                <a14:useLocalDpi xmlns:a14="http://schemas.microsoft.com/office/drawing/2010/main" val="0"/>
              </a:ext>
            </a:extLst>
          </a:blip>
          <a:srcRect r="36377" b="6764"/>
          <a:stretch/>
        </p:blipFill>
        <p:spPr>
          <a:xfrm>
            <a:off x="5430623" y="4941732"/>
            <a:ext cx="2525106" cy="504598"/>
          </a:xfrm>
          <a:prstGeom prst="rect">
            <a:avLst/>
          </a:prstGeom>
        </p:spPr>
      </p:pic>
      <p:pic>
        <p:nvPicPr>
          <p:cNvPr id="20" name="그림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79479" y="2581135"/>
            <a:ext cx="952500" cy="552450"/>
          </a:xfrm>
          <a:prstGeom prst="rect">
            <a:avLst/>
          </a:prstGeom>
        </p:spPr>
      </p:pic>
      <p:pic>
        <p:nvPicPr>
          <p:cNvPr id="21" name="그림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400" y="5058861"/>
            <a:ext cx="1195703" cy="382625"/>
          </a:xfrm>
          <a:prstGeom prst="rect">
            <a:avLst/>
          </a:prstGeom>
        </p:spPr>
      </p:pic>
    </p:spTree>
    <p:extLst>
      <p:ext uri="{BB962C8B-B14F-4D97-AF65-F5344CB8AC3E}">
        <p14:creationId xmlns:p14="http://schemas.microsoft.com/office/powerpoint/2010/main" val="3627097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1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1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1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1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1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1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1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1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1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1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2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2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2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2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22&quot;/&gt;&lt;/TableIndex&gt;&lt;/ShapeTextInfo&gt;"/>
  <p:tag name="PRESENTER_SHAPEINFO" val="&lt;ThreeDShapeInfo&gt;&lt;uuid val=&quot;{86E4540A-D0BB-4B20-AEE7-E1B9AEC97402}&quot;/&gt;&lt;isInvalidForFieldText val=&quot;1&quot;/&gt;&lt;Image&gt;&lt;filename val=&quot;C:\Backup Exec\BE 2012 R2\working folder\Final\RUNTIME_36\data\asimages\{86E4540A-D0BB-4B20-AEE7-E1B9AEC97402}_16_S.png&quot;/&gt;&lt;left val=&quot;472&quot;/&gt;&lt;top val=&quot;258&quot;/&gt;&lt;width val=&quot;220&quot;/&gt;&lt;height val=&quot;112&quot;/&gt;&lt;hasText val=&quot;0&quot;/&gt;&lt;/Image&gt;&lt;Image&gt;&lt;filename val=&quot;C:\Backup Exec\BE 2012 R2\working folder\Final\RUNTIME_36\data\asimages\{86E4540A-D0BB-4B20-AEE7-E1B9AEC97402}_16_T.png&quot;/&gt;&lt;left val=&quot;477&quot;/&gt;&lt;top val=&quot;249&quot;/&gt;&lt;width val=&quot;220&quot;/&gt;&lt;height val=&quot;109&quot;/&gt;&lt;hasText val=&quot;1&quot;/&gt;&lt;/Image&gt;&lt;/ThreeDShapeInfo&gt;"/>
</p:tagLst>
</file>

<file path=ppt/tags/tag24.xml><?xml version="1.0" encoding="utf-8"?>
<p:tagLst xmlns:a="http://schemas.openxmlformats.org/drawingml/2006/main" xmlns:r="http://schemas.openxmlformats.org/officeDocument/2006/relationships" xmlns:p="http://schemas.openxmlformats.org/presentationml/2006/main">
  <p:tag name="DUPLICATEID" val="f09090ae2d814f7c8e3f79eaee65724f"/>
</p:tagLst>
</file>

<file path=ppt/theme/theme1.xml><?xml version="1.0" encoding="utf-8"?>
<a:theme xmlns:a="http://schemas.openxmlformats.org/drawingml/2006/main" name="Veritas_Light_4x3">
  <a:themeElements>
    <a:clrScheme name="Veritas">
      <a:dk1>
        <a:srgbClr val="414142"/>
      </a:dk1>
      <a:lt1>
        <a:sysClr val="window" lastClr="FFFFFF"/>
      </a:lt1>
      <a:dk2>
        <a:srgbClr val="000000"/>
      </a:dk2>
      <a:lt2>
        <a:srgbClr val="C9CFD4"/>
      </a:lt2>
      <a:accent1>
        <a:srgbClr val="B1181E"/>
      </a:accent1>
      <a:accent2>
        <a:srgbClr val="838B8F"/>
      </a:accent2>
      <a:accent3>
        <a:srgbClr val="3DA1B9"/>
      </a:accent3>
      <a:accent4>
        <a:srgbClr val="A3C9CD"/>
      </a:accent4>
      <a:accent5>
        <a:srgbClr val="F57D7D"/>
      </a:accent5>
      <a:accent6>
        <a:srgbClr val="C9CFD4"/>
      </a:accent6>
      <a:hlink>
        <a:srgbClr val="3DA1B9"/>
      </a:hlink>
      <a:folHlink>
        <a:srgbClr val="838B8F"/>
      </a:folHlink>
    </a:clrScheme>
    <a:fontScheme name="맑은고딕 + Arial">
      <a:majorFont>
        <a:latin typeface="Arial"/>
        <a:ea typeface="맑은 고딕"/>
        <a:cs typeface=""/>
      </a:majorFont>
      <a:minorFont>
        <a:latin typeface="Arial"/>
        <a:ea typeface="맑은 고딕"/>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19050" cap="flat" cmpd="sng" algn="ctr">
          <a:noFill/>
          <a:prstDash val="solid"/>
          <a:miter lim="800000"/>
          <a:headEnd type="none" w="med" len="med"/>
          <a:tailEnd type="none" w="med" len="med"/>
        </a:ln>
        <a:effectLst/>
      </a:spPr>
      <a:bodyPr vert="horz" wrap="square" lIns="91440" tIns="45720" rIns="91440" bIns="45720" numCol="1" rtlCol="0" anchor="ctr" anchorCtr="0" compatLnSpc="1">
        <a:prstTxWarp prst="textNoShape">
          <a:avLst/>
        </a:prstTxWarp>
      </a:bodyPr>
      <a:lstStyle>
        <a:defPPr algn="ctr">
          <a:lnSpc>
            <a:spcPct val="90000"/>
          </a:lnSpc>
          <a:defRPr sz="1800" dirty="0" err="1" smtClean="0">
            <a:solidFill>
              <a:srgbClr val="FFFFFF"/>
            </a:solidFill>
            <a:latin typeface="+mn-lt"/>
          </a:defRPr>
        </a:defPPr>
      </a:lstStyle>
    </a:spDef>
    <a:lnDef>
      <a:spPr bwMode="auto">
        <a:solidFill>
          <a:schemeClr val="accent1"/>
        </a:solidFill>
        <a:ln w="19050" cap="flat" cmpd="sng" algn="ctr">
          <a:solidFill>
            <a:schemeClr val="accent2"/>
          </a:solidFill>
          <a:prstDash val="solid"/>
          <a:miter lim="800000"/>
          <a:headEnd type="none" w="med" len="med"/>
          <a:tailEnd type="none" w="lg" len="lg"/>
        </a:ln>
        <a:effectLst/>
      </a:spPr>
      <a:bodyPr/>
      <a:lstStyle/>
    </a:lnDef>
    <a:txDef>
      <a:spPr bwMode="ltGray">
        <a:noFill/>
        <a:ln w="9525">
          <a:noFill/>
          <a:miter lim="800000"/>
          <a:headEnd/>
          <a:tailEnd/>
        </a:ln>
      </a:spPr>
      <a:bodyPr wrap="square" lIns="0" tIns="0" rIns="0" bIns="0" rtlCol="0" anchor="t" anchorCtr="0">
        <a:noAutofit/>
      </a:bodyPr>
      <a:lstStyle>
        <a:defPPr>
          <a:lnSpc>
            <a:spcPct val="90000"/>
          </a:lnSpc>
          <a:spcBef>
            <a:spcPts val="0"/>
          </a:spcBef>
          <a:defRPr/>
        </a:defPPr>
      </a:lstStyle>
    </a:txDef>
  </a:objectDefaults>
  <a:extraClrSchemeLst/>
  <a:custClrLst>
    <a:custClr name="173 | 195 | 43">
      <a:srgbClr val="ADC32B"/>
    </a:custClr>
    <a:custClr name="234 | 104 | 60">
      <a:srgbClr val="EA683C"/>
    </a:custClr>
    <a:custClr name="252 | 180 | 69">
      <a:srgbClr val="FCB445"/>
    </a:custClr>
    <a:custClr name="201 | 221 | 229">
      <a:srgbClr val="C9DDE5"/>
    </a:custClr>
  </a:custClrLst>
  <a:extLst>
    <a:ext uri="{05A4C25C-085E-4340-85A3-A5531E510DB2}">
      <thm15:themeFamily xmlns:thm15="http://schemas.microsoft.com/office/thememl/2012/main" name="프레젠테이션1" id="{2D079016-EED0-4838-AA3F-1498985B96FD}" vid="{4A2413F0-1027-4D6D-99E1-30CBE0B66B9F}"/>
    </a:ext>
  </a:extLst>
</a:theme>
</file>

<file path=ppt/theme/theme2.xml><?xml version="1.0" encoding="utf-8"?>
<a:theme xmlns:a="http://schemas.openxmlformats.org/drawingml/2006/main" name="Office Theme">
  <a:themeElements>
    <a:clrScheme name="Veritas">
      <a:dk1>
        <a:srgbClr val="414142"/>
      </a:dk1>
      <a:lt1>
        <a:sysClr val="window" lastClr="FFFFFF"/>
      </a:lt1>
      <a:dk2>
        <a:srgbClr val="000000"/>
      </a:dk2>
      <a:lt2>
        <a:srgbClr val="C9CFD4"/>
      </a:lt2>
      <a:accent1>
        <a:srgbClr val="B1181E"/>
      </a:accent1>
      <a:accent2>
        <a:srgbClr val="838B8F"/>
      </a:accent2>
      <a:accent3>
        <a:srgbClr val="3DA1B9"/>
      </a:accent3>
      <a:accent4>
        <a:srgbClr val="A3C9CD"/>
      </a:accent4>
      <a:accent5>
        <a:srgbClr val="F57D7D"/>
      </a:accent5>
      <a:accent6>
        <a:srgbClr val="C9CFD4"/>
      </a:accent6>
      <a:hlink>
        <a:srgbClr val="3DA1B9"/>
      </a:hlink>
      <a:folHlink>
        <a:srgbClr val="838B8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19050" cap="flat" cmpd="sng" algn="ctr">
          <a:solidFill>
            <a:schemeClr val="accent1"/>
          </a:solidFill>
          <a:prstDash val="solid"/>
          <a:miter lim="800000"/>
          <a:headEnd type="none" w="med" len="med"/>
          <a:tailEnd type="none" w="med" len="med"/>
        </a:ln>
        <a:effectLst/>
      </a:spPr>
      <a:bodyPr vert="horz" wrap="square" lIns="91440" tIns="45720" rIns="91440" bIns="45720" numCol="1" rtlCol="0" anchor="ctr" anchorCtr="0" compatLnSpc="1">
        <a:prstTxWarp prst="textNoShape">
          <a:avLst/>
        </a:prstTxWarp>
      </a:bodyPr>
      <a:lstStyle>
        <a:defPPr algn="ctr">
          <a:lnSpc>
            <a:spcPct val="90000"/>
          </a:lnSpc>
          <a:defRPr sz="1800" dirty="0" err="1" smtClean="0">
            <a:solidFill>
              <a:srgbClr val="FFFFFF"/>
            </a:solidFill>
            <a:latin typeface="+mn-lt"/>
          </a:defRPr>
        </a:defPPr>
      </a:lstStyle>
    </a:spDef>
    <a:lnDef>
      <a:spPr bwMode="auto">
        <a:solidFill>
          <a:schemeClr val="accent1"/>
        </a:solidFill>
        <a:ln w="19050" cap="flat" cmpd="sng" algn="ctr">
          <a:solidFill>
            <a:schemeClr val="accent2"/>
          </a:solidFill>
          <a:prstDash val="solid"/>
          <a:miter lim="800000"/>
          <a:headEnd type="none" w="med" len="med"/>
          <a:tailEnd type="none" w="lg" len="lg"/>
        </a:ln>
        <a:effectLst/>
      </a:spPr>
      <a:bodyPr/>
      <a:lstStyle/>
    </a:lnDef>
    <a:txDef>
      <a:spPr bwMode="ltGray">
        <a:noFill/>
        <a:ln w="9525">
          <a:noFill/>
          <a:miter lim="800000"/>
          <a:headEnd/>
          <a:tailEnd/>
        </a:ln>
      </a:spPr>
      <a:bodyPr wrap="square" lIns="0" tIns="0" rIns="0" bIns="0" rtlCol="0" anchor="t" anchorCtr="0">
        <a:noAutofit/>
      </a:bodyPr>
      <a:lstStyle>
        <a:defPPr>
          <a:lnSpc>
            <a:spcPct val="90000"/>
          </a:lnSpc>
          <a:spcBef>
            <a:spcPts val="0"/>
          </a:spcBef>
          <a:defRPr/>
        </a:defPPr>
      </a:lstStyle>
    </a:txDef>
  </a:objectDefaults>
  <a:extraClrSchemeLst/>
  <a:custClrLst>
    <a:custClr name="173 | 195 | 43">
      <a:srgbClr val="ADC32B"/>
    </a:custClr>
    <a:custClr name="234 | 104 | 60">
      <a:srgbClr val="EA683C"/>
    </a:custClr>
    <a:custClr name="252 | 180 | 69">
      <a:srgbClr val="FCB445"/>
    </a:custClr>
    <a:custClr name="201 | 221 | 229">
      <a:srgbClr val="C9DDE5"/>
    </a:custClr>
  </a:custClrLst>
</a:theme>
</file>

<file path=ppt/theme/theme3.xml><?xml version="1.0" encoding="utf-8"?>
<a:theme xmlns:a="http://schemas.openxmlformats.org/drawingml/2006/main" name="Office Theme">
  <a:themeElements>
    <a:clrScheme name="Veritas">
      <a:dk1>
        <a:srgbClr val="414142"/>
      </a:dk1>
      <a:lt1>
        <a:sysClr val="window" lastClr="FFFFFF"/>
      </a:lt1>
      <a:dk2>
        <a:srgbClr val="000000"/>
      </a:dk2>
      <a:lt2>
        <a:srgbClr val="C9CFD4"/>
      </a:lt2>
      <a:accent1>
        <a:srgbClr val="B1181E"/>
      </a:accent1>
      <a:accent2>
        <a:srgbClr val="838B8F"/>
      </a:accent2>
      <a:accent3>
        <a:srgbClr val="3DA1B9"/>
      </a:accent3>
      <a:accent4>
        <a:srgbClr val="A3C9CD"/>
      </a:accent4>
      <a:accent5>
        <a:srgbClr val="F57D7D"/>
      </a:accent5>
      <a:accent6>
        <a:srgbClr val="C9CFD4"/>
      </a:accent6>
      <a:hlink>
        <a:srgbClr val="3DA1B9"/>
      </a:hlink>
      <a:folHlink>
        <a:srgbClr val="838B8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19050" cap="flat" cmpd="sng" algn="ctr">
          <a:solidFill>
            <a:schemeClr val="accent1"/>
          </a:solidFill>
          <a:prstDash val="solid"/>
          <a:miter lim="800000"/>
          <a:headEnd type="none" w="med" len="med"/>
          <a:tailEnd type="none" w="med" len="med"/>
        </a:ln>
        <a:effectLst/>
      </a:spPr>
      <a:bodyPr vert="horz" wrap="square" lIns="91440" tIns="45720" rIns="91440" bIns="45720" numCol="1" rtlCol="0" anchor="ctr" anchorCtr="0" compatLnSpc="1">
        <a:prstTxWarp prst="textNoShape">
          <a:avLst/>
        </a:prstTxWarp>
      </a:bodyPr>
      <a:lstStyle>
        <a:defPPr algn="ctr">
          <a:lnSpc>
            <a:spcPct val="90000"/>
          </a:lnSpc>
          <a:defRPr sz="1800" dirty="0" err="1" smtClean="0">
            <a:solidFill>
              <a:srgbClr val="FFFFFF"/>
            </a:solidFill>
            <a:latin typeface="+mn-lt"/>
          </a:defRPr>
        </a:defPPr>
      </a:lstStyle>
    </a:spDef>
    <a:lnDef>
      <a:spPr bwMode="auto">
        <a:solidFill>
          <a:schemeClr val="accent1"/>
        </a:solidFill>
        <a:ln w="19050" cap="flat" cmpd="sng" algn="ctr">
          <a:solidFill>
            <a:schemeClr val="accent2"/>
          </a:solidFill>
          <a:prstDash val="solid"/>
          <a:miter lim="800000"/>
          <a:headEnd type="none" w="med" len="med"/>
          <a:tailEnd type="none" w="lg" len="lg"/>
        </a:ln>
        <a:effectLst/>
      </a:spPr>
      <a:bodyPr/>
      <a:lstStyle/>
    </a:lnDef>
    <a:txDef>
      <a:spPr bwMode="ltGray">
        <a:noFill/>
        <a:ln w="9525">
          <a:noFill/>
          <a:miter lim="800000"/>
          <a:headEnd/>
          <a:tailEnd/>
        </a:ln>
      </a:spPr>
      <a:bodyPr wrap="square" lIns="0" tIns="0" rIns="0" bIns="0" rtlCol="0" anchor="t" anchorCtr="0">
        <a:noAutofit/>
      </a:bodyPr>
      <a:lstStyle>
        <a:defPPr>
          <a:lnSpc>
            <a:spcPct val="90000"/>
          </a:lnSpc>
          <a:spcBef>
            <a:spcPts val="0"/>
          </a:spcBef>
          <a:defRPr/>
        </a:defPPr>
      </a:lstStyle>
    </a:txDef>
  </a:objectDefaults>
  <a:extraClrSchemeLst/>
  <a:custClrLst>
    <a:custClr name="173 | 195 | 43">
      <a:srgbClr val="ADC32B"/>
    </a:custClr>
    <a:custClr name="234 | 104 | 60">
      <a:srgbClr val="EA683C"/>
    </a:custClr>
    <a:custClr name="252 | 180 | 69">
      <a:srgbClr val="FCB445"/>
    </a:custClr>
    <a:custClr name="201 | 221 | 229">
      <a:srgbClr val="C9DDE5"/>
    </a:custClr>
  </a:custClrLst>
</a:theme>
</file>

<file path=docProps/app.xml><?xml version="1.0" encoding="utf-8"?>
<Properties xmlns="http://schemas.openxmlformats.org/officeDocument/2006/extended-properties" xmlns:vt="http://schemas.openxmlformats.org/officeDocument/2006/docPropsVTypes">
  <Template>Veritas_Light_제안서_A4</Template>
  <TotalTime>503</TotalTime>
  <Words>5369</Words>
  <Application>Microsoft Office PowerPoint</Application>
  <PresentationFormat>A4 용지(210x297mm)</PresentationFormat>
  <Paragraphs>1042</Paragraphs>
  <Slides>38</Slides>
  <Notes>0</Notes>
  <HiddenSlides>0</HiddenSlides>
  <MMClips>0</MMClips>
  <ScaleCrop>false</ScaleCrop>
  <HeadingPairs>
    <vt:vector size="6" baseType="variant">
      <vt:variant>
        <vt:lpstr>사용한 글꼴</vt:lpstr>
      </vt:variant>
      <vt:variant>
        <vt:i4>8</vt:i4>
      </vt:variant>
      <vt:variant>
        <vt:lpstr>테마</vt:lpstr>
      </vt:variant>
      <vt:variant>
        <vt:i4>1</vt:i4>
      </vt:variant>
      <vt:variant>
        <vt:lpstr>슬라이드 제목</vt:lpstr>
      </vt:variant>
      <vt:variant>
        <vt:i4>38</vt:i4>
      </vt:variant>
    </vt:vector>
  </HeadingPairs>
  <TitlesOfParts>
    <vt:vector size="47" baseType="lpstr">
      <vt:lpstr>AngsanaUPC</vt:lpstr>
      <vt:lpstr>Arial Unicode MS</vt:lpstr>
      <vt:lpstr>맑은 고딕</vt:lpstr>
      <vt:lpstr>Arial</vt:lpstr>
      <vt:lpstr>Calibri</vt:lpstr>
      <vt:lpstr>Tahoma</vt:lpstr>
      <vt:lpstr>Times New Roman</vt:lpstr>
      <vt:lpstr>Wingdings</vt:lpstr>
      <vt:lpstr>Veritas_Light_4x3</vt:lpstr>
      <vt:lpstr>Symantec Backup Exec 15</vt:lpstr>
      <vt:lpstr>Agenda</vt:lpstr>
      <vt:lpstr>PowerPoint 프레젠테이션</vt:lpstr>
      <vt:lpstr>1.1 제안배경</vt:lpstr>
      <vt:lpstr>1.2 제안목적</vt:lpstr>
      <vt:lpstr>PowerPoint 프레젠테이션</vt:lpstr>
      <vt:lpstr>2.1 제품 개요</vt:lpstr>
      <vt:lpstr>2.1 제품 개요</vt:lpstr>
      <vt:lpstr>2.1 제품 개요</vt:lpstr>
      <vt:lpstr>2.2 시장 점유율</vt:lpstr>
      <vt:lpstr>2.3 제품 구성</vt:lpstr>
      <vt:lpstr>2.3 제품 구성</vt:lpstr>
      <vt:lpstr>2.3 제품 구성</vt:lpstr>
      <vt:lpstr>2.4 제품 주요기술 및 특장점</vt:lpstr>
      <vt:lpstr>2.4 제품 주요기술 및 특장점</vt:lpstr>
      <vt:lpstr>2.4 제품 주요기술 및 특장점</vt:lpstr>
      <vt:lpstr>2.4 제품 주요기술 및 특장점</vt:lpstr>
      <vt:lpstr>2.4 제품 주요기술 및 특장점</vt:lpstr>
      <vt:lpstr>2.4 제품 주요기술 및 특장점</vt:lpstr>
      <vt:lpstr>2.4 제품 주요기술 및 특장점</vt:lpstr>
      <vt:lpstr>2.4 제품 주요기술 및 특장점</vt:lpstr>
      <vt:lpstr>2.4 제품 주요기술 및 특장점</vt:lpstr>
      <vt:lpstr>2.4 제품 주요기술 및 특장점</vt:lpstr>
      <vt:lpstr>2.4 제품 주요기술 및 특장점</vt:lpstr>
      <vt:lpstr>2.4 제품 주요기술 및 특장점</vt:lpstr>
      <vt:lpstr>2.4 제품 주요기술 및 특장점</vt:lpstr>
      <vt:lpstr>2.4 제품 주요기술 및 특장점</vt:lpstr>
      <vt:lpstr>2.4 제품 주요기술 및 특장점</vt:lpstr>
      <vt:lpstr>2.4 제품 주요기술 및 특장점</vt:lpstr>
      <vt:lpstr>2.4 제품 주요기술 및 특장점</vt:lpstr>
      <vt:lpstr>2.4 제품 주요기술 및 특장점</vt:lpstr>
      <vt:lpstr>PowerPoint 프레젠테이션</vt:lpstr>
      <vt:lpstr>3.1 주요 도입 사례</vt:lpstr>
      <vt:lpstr>PowerPoint 프레젠테이션</vt:lpstr>
      <vt:lpstr>4.1 경쟁 개요</vt:lpstr>
      <vt:lpstr>4.2 경쟁사 기능비교</vt:lpstr>
      <vt:lpstr>4.2 경쟁사 기능비교 (계속)</vt:lpstr>
      <vt:lpstr>4.3 외부기관 및 사용자 평가</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Daeyoung Chun</dc:creator>
  <cp:lastModifiedBy>wooseok</cp:lastModifiedBy>
  <cp:revision>48</cp:revision>
  <dcterms:created xsi:type="dcterms:W3CDTF">2015-07-02T03:43:36Z</dcterms:created>
  <dcterms:modified xsi:type="dcterms:W3CDTF">2016-10-10T02:02:18Z</dcterms:modified>
</cp:coreProperties>
</file>